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  <p:sldMasterId id="2147483715" r:id="rId2"/>
  </p:sldMasterIdLst>
  <p:sldIdLst>
    <p:sldId id="276" r:id="rId3"/>
    <p:sldId id="283" r:id="rId4"/>
    <p:sldId id="292" r:id="rId5"/>
    <p:sldId id="293" r:id="rId6"/>
    <p:sldId id="294" r:id="rId7"/>
    <p:sldId id="285" r:id="rId8"/>
    <p:sldId id="295" r:id="rId9"/>
    <p:sldId id="287" r:id="rId10"/>
    <p:sldId id="296" r:id="rId11"/>
    <p:sldId id="297" r:id="rId12"/>
    <p:sldId id="268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876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>
            <a:extLst>
              <a:ext uri="{FF2B5EF4-FFF2-40B4-BE49-F238E27FC236}">
                <a16:creationId xmlns:a16="http://schemas.microsoft.com/office/drawing/2014/main" id="{DCEACBE4-717A-0A56-F399-DB2F5C119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707" name="Rectangle 3">
            <a:extLst>
              <a:ext uri="{FF2B5EF4-FFF2-40B4-BE49-F238E27FC236}">
                <a16:creationId xmlns:a16="http://schemas.microsoft.com/office/drawing/2014/main" id="{64066D37-D842-10F8-A832-0676E136D35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2708" name="Rectangle 4">
            <a:extLst>
              <a:ext uri="{FF2B5EF4-FFF2-40B4-BE49-F238E27FC236}">
                <a16:creationId xmlns:a16="http://schemas.microsoft.com/office/drawing/2014/main" id="{7DB10D3A-B99F-88DA-1244-50E872C51F3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2709" name="Rectangle 5">
            <a:extLst>
              <a:ext uri="{FF2B5EF4-FFF2-40B4-BE49-F238E27FC236}">
                <a16:creationId xmlns:a16="http://schemas.microsoft.com/office/drawing/2014/main" id="{775A59F9-C9B7-CC37-0DEC-33B4275E6AD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fld id="{44884BC7-1DCC-42CB-86B3-C91BBD32EED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2710" name="Rectangle 6">
            <a:extLst>
              <a:ext uri="{FF2B5EF4-FFF2-40B4-BE49-F238E27FC236}">
                <a16:creationId xmlns:a16="http://schemas.microsoft.com/office/drawing/2014/main" id="{297E27B5-15AE-D272-9E0A-2AE58F7E09BE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/>
              <a:t>Образец подзаголовка</a:t>
            </a:r>
          </a:p>
        </p:txBody>
      </p:sp>
      <p:sp>
        <p:nvSpPr>
          <p:cNvPr id="72711" name="Rectangle 7">
            <a:extLst>
              <a:ext uri="{FF2B5EF4-FFF2-40B4-BE49-F238E27FC236}">
                <a16:creationId xmlns:a16="http://schemas.microsoft.com/office/drawing/2014/main" id="{08A89616-FBD5-27ED-4354-444CDAEB3E39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altLang="ru-RU" noProof="0"/>
              <a:t>Образец заголовка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575D13-2EC0-3453-3DFF-DDE342B9B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41FF4-A58D-29A1-E830-E31B4B6887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692287-DA70-A078-9293-E8585252B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273745-E6B7-D596-8A51-77CA2D2D2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2553D8-C04B-D8F0-86C5-455852D1D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19C9F-C405-4AA5-9157-D74BE8975A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6022590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E089B68-3C70-6AF9-7120-BAF5186212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EFA0540-6CE3-5FF4-EEB9-43104FCF90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88ED5D-53DF-28CB-196A-C3C8C236A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AAE1FA-79A9-B89F-DBC5-787B28A96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A128DC-864E-35F8-4CD9-0F05174D5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C8F134-1CF0-496A-99D2-29F3523070C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28468623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3218" name="Group 2">
            <a:extLst>
              <a:ext uri="{FF2B5EF4-FFF2-40B4-BE49-F238E27FC236}">
                <a16:creationId xmlns:a16="http://schemas.microsoft.com/office/drawing/2014/main" id="{DC1F2D7F-8598-F885-AB59-DB184A4D3AF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93219" name="Rectangle 3">
              <a:extLst>
                <a:ext uri="{FF2B5EF4-FFF2-40B4-BE49-F238E27FC236}">
                  <a16:creationId xmlns:a16="http://schemas.microsoft.com/office/drawing/2014/main" id="{6240F50A-6301-1C8F-E270-BBB19E42845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/>
            </a:p>
          </p:txBody>
        </p:sp>
        <p:sp>
          <p:nvSpPr>
            <p:cNvPr id="393220" name="Rectangle 4">
              <a:extLst>
                <a:ext uri="{FF2B5EF4-FFF2-40B4-BE49-F238E27FC236}">
                  <a16:creationId xmlns:a16="http://schemas.microsoft.com/office/drawing/2014/main" id="{06EC4C33-5E3F-8012-C5ED-08332F1DE21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 sz="2400"/>
            </a:p>
          </p:txBody>
        </p:sp>
        <p:grpSp>
          <p:nvGrpSpPr>
            <p:cNvPr id="393221" name="Group 5">
              <a:extLst>
                <a:ext uri="{FF2B5EF4-FFF2-40B4-BE49-F238E27FC236}">
                  <a16:creationId xmlns:a16="http://schemas.microsoft.com/office/drawing/2014/main" id="{2AA3E91A-F69E-9A71-91B0-1EDBF5E298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393222" name="Rectangle 6">
                <a:extLst>
                  <a:ext uri="{FF2B5EF4-FFF2-40B4-BE49-F238E27FC236}">
                    <a16:creationId xmlns:a16="http://schemas.microsoft.com/office/drawing/2014/main" id="{2FA52EFF-2B53-653E-0CD6-F707AEC6CF0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/>
              </a:p>
            </p:txBody>
          </p:sp>
          <p:sp>
            <p:nvSpPr>
              <p:cNvPr id="393223" name="Rectangle 7">
                <a:extLst>
                  <a:ext uri="{FF2B5EF4-FFF2-40B4-BE49-F238E27FC236}">
                    <a16:creationId xmlns:a16="http://schemas.microsoft.com/office/drawing/2014/main" id="{B1DB01D7-10A7-BDDE-51BF-8C06C2FCF18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/>
              </a:p>
            </p:txBody>
          </p:sp>
          <p:sp>
            <p:nvSpPr>
              <p:cNvPr id="393224" name="Rectangle 8">
                <a:extLst>
                  <a:ext uri="{FF2B5EF4-FFF2-40B4-BE49-F238E27FC236}">
                    <a16:creationId xmlns:a16="http://schemas.microsoft.com/office/drawing/2014/main" id="{63926723-5253-8FF4-B756-2B6459495B4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/>
              </a:p>
            </p:txBody>
          </p:sp>
          <p:sp>
            <p:nvSpPr>
              <p:cNvPr id="393225" name="Rectangle 9">
                <a:extLst>
                  <a:ext uri="{FF2B5EF4-FFF2-40B4-BE49-F238E27FC236}">
                    <a16:creationId xmlns:a16="http://schemas.microsoft.com/office/drawing/2014/main" id="{4C237B17-ED85-51E1-B589-2879FDFFD2A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/>
              </a:p>
            </p:txBody>
          </p:sp>
          <p:sp>
            <p:nvSpPr>
              <p:cNvPr id="393226" name="Rectangle 10">
                <a:extLst>
                  <a:ext uri="{FF2B5EF4-FFF2-40B4-BE49-F238E27FC236}">
                    <a16:creationId xmlns:a16="http://schemas.microsoft.com/office/drawing/2014/main" id="{66EFC09D-EB82-41BB-0842-DC7ED160FA8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/>
              </a:p>
            </p:txBody>
          </p:sp>
          <p:sp>
            <p:nvSpPr>
              <p:cNvPr id="393227" name="Rectangle 11">
                <a:extLst>
                  <a:ext uri="{FF2B5EF4-FFF2-40B4-BE49-F238E27FC236}">
                    <a16:creationId xmlns:a16="http://schemas.microsoft.com/office/drawing/2014/main" id="{BDFC927A-0F66-EAB0-AA19-DD1432EB2E6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/>
              </a:p>
            </p:txBody>
          </p:sp>
          <p:sp>
            <p:nvSpPr>
              <p:cNvPr id="393228" name="Rectangle 12">
                <a:extLst>
                  <a:ext uri="{FF2B5EF4-FFF2-40B4-BE49-F238E27FC236}">
                    <a16:creationId xmlns:a16="http://schemas.microsoft.com/office/drawing/2014/main" id="{F6744B28-079C-3ED7-8A1E-4360A6478C6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/>
              </a:p>
            </p:txBody>
          </p:sp>
          <p:sp>
            <p:nvSpPr>
              <p:cNvPr id="393229" name="Rectangle 13">
                <a:extLst>
                  <a:ext uri="{FF2B5EF4-FFF2-40B4-BE49-F238E27FC236}">
                    <a16:creationId xmlns:a16="http://schemas.microsoft.com/office/drawing/2014/main" id="{52040A18-703F-F7ED-48DB-B1E583C4A70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/>
              </a:p>
            </p:txBody>
          </p:sp>
          <p:sp>
            <p:nvSpPr>
              <p:cNvPr id="393230" name="Rectangle 14">
                <a:extLst>
                  <a:ext uri="{FF2B5EF4-FFF2-40B4-BE49-F238E27FC236}">
                    <a16:creationId xmlns:a16="http://schemas.microsoft.com/office/drawing/2014/main" id="{CEC244AA-E509-FF4A-E748-F1C794D1E2E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/>
              </a:p>
            </p:txBody>
          </p:sp>
          <p:sp>
            <p:nvSpPr>
              <p:cNvPr id="393231" name="Rectangle 15">
                <a:extLst>
                  <a:ext uri="{FF2B5EF4-FFF2-40B4-BE49-F238E27FC236}">
                    <a16:creationId xmlns:a16="http://schemas.microsoft.com/office/drawing/2014/main" id="{388AC8C0-7ABD-6EBA-34BA-D6EDBF1AB05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/>
              </a:p>
            </p:txBody>
          </p:sp>
        </p:grpSp>
      </p:grpSp>
      <p:sp>
        <p:nvSpPr>
          <p:cNvPr id="393232" name="Rectangle 16">
            <a:extLst>
              <a:ext uri="{FF2B5EF4-FFF2-40B4-BE49-F238E27FC236}">
                <a16:creationId xmlns:a16="http://schemas.microsoft.com/office/drawing/2014/main" id="{B4646EC4-C0CE-279E-155B-102541DEEDE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93233" name="Rectangle 17">
            <a:extLst>
              <a:ext uri="{FF2B5EF4-FFF2-40B4-BE49-F238E27FC236}">
                <a16:creationId xmlns:a16="http://schemas.microsoft.com/office/drawing/2014/main" id="{C81BEDF5-CBDB-528D-13E6-D8B3C4D2BD2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93234" name="Rectangle 18">
            <a:extLst>
              <a:ext uri="{FF2B5EF4-FFF2-40B4-BE49-F238E27FC236}">
                <a16:creationId xmlns:a16="http://schemas.microsoft.com/office/drawing/2014/main" id="{6B0819A4-1A30-0038-4926-930B1865428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C3EA83E-0E33-4912-9379-C2154902DDA6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393235" name="Rectangle 19">
            <a:extLst>
              <a:ext uri="{FF2B5EF4-FFF2-40B4-BE49-F238E27FC236}">
                <a16:creationId xmlns:a16="http://schemas.microsoft.com/office/drawing/2014/main" id="{9F00FFC6-829F-0E26-CE9D-A22ED0E3982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altLang="ru-RU" noProof="0"/>
              <a:t>Образец заголовка</a:t>
            </a:r>
          </a:p>
        </p:txBody>
      </p:sp>
      <p:sp>
        <p:nvSpPr>
          <p:cNvPr id="393236" name="Rectangle 20">
            <a:extLst>
              <a:ext uri="{FF2B5EF4-FFF2-40B4-BE49-F238E27FC236}">
                <a16:creationId xmlns:a16="http://schemas.microsoft.com/office/drawing/2014/main" id="{79CCD20F-D36F-6A63-5964-846909C28BD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ru-RU" altLang="ru-RU" noProof="0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E1AE18-A8C9-4CFF-A3EE-35AE941C0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7952FE-2E74-DD92-8B3F-9B1BD6F0A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12148C3-8828-4855-F609-D73A5AC11E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CDF9CCB-8D85-561B-E66E-3EC3D38BD0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91D021-9EBF-4EFB-8D46-CA345739F5FF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1A5A1466-32CF-5D5B-6815-03185E6FA09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94469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6EFB6D-2E36-5D75-498B-3ECB58294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42DF329-9964-9C93-50C0-AF39B16EAB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2101CDE-01E9-01CA-6093-838FE94A51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2026BC3-8965-730B-673F-2904F21F9A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D50FF0-C159-42C4-ADD4-B11146F3B9F7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0813FBF3-6C30-E329-CD65-D945F4366D8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77305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9900D0-B984-D2DD-43F0-0D2504BA6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7FF6C4-0D7D-207A-A86E-BFC4EFCFF4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370A0F-99BD-DF9B-6AFC-59708853AC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4CED31-4DA3-0B2B-46E3-EB5CF59725A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0852A2-2478-CEF4-1233-789FC776A3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8CD51B-BB5A-4314-BEE2-222FE7ACC67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690F73A-4253-26E8-EE18-47E0C09FD10C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162105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B2DB8C-6DB7-CD8A-0034-D42AB2931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781041A-AD0A-F6DD-2FC6-60F94A852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DBFE5BA-E184-120F-94C9-72A5EFF35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20C4234-0784-F775-751F-B85C77BDBB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F067BCF-CBBE-9994-1C19-DE5EB2DB7F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D38A1971-4978-7434-246E-8628FBEC40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14573BBC-C843-6848-A267-39BF10D375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6E14E6-26A0-41C2-AEED-C433A5D3FE86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Дата 8">
            <a:extLst>
              <a:ext uri="{FF2B5EF4-FFF2-40B4-BE49-F238E27FC236}">
                <a16:creationId xmlns:a16="http://schemas.microsoft.com/office/drawing/2014/main" id="{4A67286A-A156-8D2F-7A94-504C3FECBAF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3572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D02E9F-DA3B-78C9-84B6-15CDBFC1E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4BAF58F-CE13-58F6-9853-5945C00288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B1ADE5A-C010-1EBE-CDAD-B85188E969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FF338D-40EB-4DA7-A5A7-42E08654992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1734588-088F-E111-C05F-FCE14D7A44F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18642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AC02F263-BC5E-24C3-B4F8-08F4F5711E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F7F8478D-75EC-3DB1-676D-F26144239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D76231-5AB8-4D28-8F25-B493A949BDB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64FA03-5A86-6BC0-74F0-01B2B59ECBB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54885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EB0E1D-A4C7-21CA-DDC1-5767BABC3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931FBB-060A-6088-79F2-020E1E500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D7BD61D-1FFB-4422-A1E0-5BA8FEE916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FDF780-A822-9D01-FF2E-AD886C589A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EA488C-B229-B959-D913-D22EBAFF87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21E373-402B-4E97-B566-95F7E6BD142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3C59AB5-7928-B61E-1B92-C4337156714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9080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212553-5CA6-B10D-2011-00D5899D2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973B22-47A0-5545-D736-24227F79D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0BC237-2D1F-DB6C-A248-EF76A84DE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FCC2375-5B36-9EAE-B091-852400D9E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B98942-D738-8349-497F-5761FA090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5F41F3-652B-4EE3-9570-B22E47BF2AF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8497771"/>
      </p:ext>
    </p:extLst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EE215A-A1C3-4B9F-EC7C-E02279A7D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85D67B4-CA19-6F80-63AE-47C1779A59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30042EC-EA8B-788C-CB17-9FC1ECA0D5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74BB6B-6052-76BE-6D01-BA8B4D0AAE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982A8C-191C-23EF-1E4F-732DAD466F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E54BDE1-66C5-4DD0-9DEA-7D2D2CD2DD86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0044879-8666-6390-581B-89179BEEBC0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026164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83CAF4-98B6-0A6E-D164-AB59430C1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A3ED67-9203-AD99-E353-71ABC2D324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9598D7A-E877-8219-43BC-BE8AEBD7AB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A3E71E-0867-363B-1321-13057139A9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9B8E4C-0010-46C5-B65E-C9F45C687F8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A648765F-582B-8A6D-F191-18CAA56B06A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243842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D21795B-B1A5-CCF1-BBE5-6BFF965AF1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E9B0D79-E464-B594-9DA8-2014AED4D2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9E8E532-65A7-8EF4-8C3C-8AFFB5A871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17E1709-0B45-0096-F550-2F08B41E08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7FE597-1BBC-49F8-AD15-4AC524E8E29F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3AF203C8-BBAD-7E67-1F60-4F976F8F055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55637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6FB499-FA7E-697E-B1D3-4FF1B3A55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8CBB6CD-F057-E838-42C0-1EE0EF8E0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3B8212-7311-97D2-1B46-D5BB5E71C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6D0066-839B-9153-531B-E5A054E88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CFF7E7-C22C-0304-9F1F-F8DDF6152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1FFD37-9188-4F76-9623-700061DF07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1685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BFAF50-310B-0849-C546-55128A8A9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1DC54D-0B21-F0BD-964B-0E27F33490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C62C0B4-858C-FEB6-968A-66A529C151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99AA112-CA38-8190-11A7-33E7E3892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271CE29-7C45-329F-6FC4-68C3BE817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5C103A8-0DC5-3D4A-9AEB-AB08FF478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DD8967-55C4-4540-BE10-A2265EE0438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8736677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C75FF3-0C1D-691B-9B9C-71DC36F92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78B695-348B-925A-FFC0-378B3FAF7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3C2FB38-9CA7-04A2-FF83-48E3321DE2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D238ECF-E9B2-C6E0-FF53-33E066F88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BFA40E2-69A9-0CA6-7B24-BB1DC53285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75581D6-E32A-1581-C43E-024046E45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71D2BFC-8F30-C407-36A8-0F380AB69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5EAACC8-EC33-E814-EBB2-6A1E9B4A1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A40711-3FFF-427C-BD4B-B6E6ABCB41B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736697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E3736C-D2D1-39BC-2F96-BA853B3C9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E72EE37-E61A-1BC1-6E5C-B7E1C6F69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D5C5025-56AD-A0EE-BE1C-31A575848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462DC0A-D6DC-D0C0-F47A-B8FC0A946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5F7C49-AEA6-4DB9-85F2-816CA35D396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1694606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B1089F5-B74C-1CFE-583B-AB26619DB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2F691AB-1ABC-BA48-53EB-E3E4B6AA5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3BA73BB-2A8F-1DD9-DA98-CA9E2B197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EC2A00-D27E-4B23-BBB3-E1ADD005426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3637849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CC5BAB-5B3F-794A-9696-E46CD4F7C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2A5202-9F62-5F8E-6FA3-1AC47633E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379FC6B-45B2-E101-DC3B-A3EB70C86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C376AB-FB39-1F0B-AAF4-9CBC5D8C2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16E1F95-17CC-434C-D066-6AFDAAF24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C795D10-2F01-8F47-D993-394699A20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068CE-2DBB-4538-A5BC-A95A063667E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688440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70A255-4EDD-C4AB-725B-6197FD6DD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54E80CE-6B16-A42D-B03D-906D46344E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F0BB7C9-AB58-6976-4931-8EE37E5710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F5A86B7-D399-77C8-018E-3B64B2046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8713532-4D3E-06B8-3F7C-027E1CC39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213DC3B-B4A6-9DDA-C239-A285A3EBE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4BA91-6CDA-4917-A2A5-19ECE9C524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48191122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82" name="Group 2">
            <a:extLst>
              <a:ext uri="{FF2B5EF4-FFF2-40B4-BE49-F238E27FC236}">
                <a16:creationId xmlns:a16="http://schemas.microsoft.com/office/drawing/2014/main" id="{6CEC1851-C5B5-DD97-A9D1-48A8D86C00B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71683" name="Rectangle 3">
              <a:extLst>
                <a:ext uri="{FF2B5EF4-FFF2-40B4-BE49-F238E27FC236}">
                  <a16:creationId xmlns:a16="http://schemas.microsoft.com/office/drawing/2014/main" id="{21549D54-B99B-1EDC-28C6-009C38102C4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>
                <a:latin typeface="Arial" panose="020B0604020202020204" pitchFamily="34" charset="0"/>
              </a:endParaRPr>
            </a:p>
          </p:txBody>
        </p:sp>
        <p:pic>
          <p:nvPicPr>
            <p:cNvPr id="71684" name="Picture 4">
              <a:extLst>
                <a:ext uri="{FF2B5EF4-FFF2-40B4-BE49-F238E27FC236}">
                  <a16:creationId xmlns:a16="http://schemas.microsoft.com/office/drawing/2014/main" id="{72060548-78D5-9BCB-7862-8C9C2DFBF0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1685" name="Rectangle 5">
            <a:extLst>
              <a:ext uri="{FF2B5EF4-FFF2-40B4-BE49-F238E27FC236}">
                <a16:creationId xmlns:a16="http://schemas.microsoft.com/office/drawing/2014/main" id="{8100AB5C-6DBB-91D6-CC68-79E567B1DF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71686" name="Rectangle 6">
            <a:extLst>
              <a:ext uri="{FF2B5EF4-FFF2-40B4-BE49-F238E27FC236}">
                <a16:creationId xmlns:a16="http://schemas.microsoft.com/office/drawing/2014/main" id="{4909C872-C2C4-F186-DA00-6CCE2A869E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1687" name="Rectangle 7">
            <a:extLst>
              <a:ext uri="{FF2B5EF4-FFF2-40B4-BE49-F238E27FC236}">
                <a16:creationId xmlns:a16="http://schemas.microsoft.com/office/drawing/2014/main" id="{71D797CB-0FA5-15CB-CB69-44873343627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71688" name="Rectangle 8">
            <a:extLst>
              <a:ext uri="{FF2B5EF4-FFF2-40B4-BE49-F238E27FC236}">
                <a16:creationId xmlns:a16="http://schemas.microsoft.com/office/drawing/2014/main" id="{93B62830-6BB8-26B8-8245-523E257C08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71689" name="Rectangle 9">
            <a:extLst>
              <a:ext uri="{FF2B5EF4-FFF2-40B4-BE49-F238E27FC236}">
                <a16:creationId xmlns:a16="http://schemas.microsoft.com/office/drawing/2014/main" id="{34F70EE0-D895-DD43-C1E5-0EF2E153FA4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fld id="{F59D4536-CF67-47CB-8172-FBAFEFBE489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ransition spd="slow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>
            <a:extLst>
              <a:ext uri="{FF2B5EF4-FFF2-40B4-BE49-F238E27FC236}">
                <a16:creationId xmlns:a16="http://schemas.microsoft.com/office/drawing/2014/main" id="{A4D55CEB-7839-5B32-5583-0AC2F0F7052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6375F1BA-F43A-6D6E-2D25-1DCBBFD9AA8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47DCFB44-9036-4618-B4DF-7A2C69A53651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392196" name="Group 4">
            <a:extLst>
              <a:ext uri="{FF2B5EF4-FFF2-40B4-BE49-F238E27FC236}">
                <a16:creationId xmlns:a16="http://schemas.microsoft.com/office/drawing/2014/main" id="{8DC65523-FAEF-30A4-09EB-46B3FAA3281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92197" name="Rectangle 5">
              <a:extLst>
                <a:ext uri="{FF2B5EF4-FFF2-40B4-BE49-F238E27FC236}">
                  <a16:creationId xmlns:a16="http://schemas.microsoft.com/office/drawing/2014/main" id="{1A0D0E89-9C2F-A572-F412-BD7DC7BC35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/>
            </a:p>
          </p:txBody>
        </p:sp>
        <p:sp>
          <p:nvSpPr>
            <p:cNvPr id="392198" name="Rectangle 6">
              <a:extLst>
                <a:ext uri="{FF2B5EF4-FFF2-40B4-BE49-F238E27FC236}">
                  <a16:creationId xmlns:a16="http://schemas.microsoft.com/office/drawing/2014/main" id="{80F895CA-5BE9-C039-364C-B7A5659E1A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 sz="2400"/>
            </a:p>
          </p:txBody>
        </p:sp>
        <p:sp>
          <p:nvSpPr>
            <p:cNvPr id="392199" name="Rectangle 7">
              <a:extLst>
                <a:ext uri="{FF2B5EF4-FFF2-40B4-BE49-F238E27FC236}">
                  <a16:creationId xmlns:a16="http://schemas.microsoft.com/office/drawing/2014/main" id="{9F9BEBD3-7ADF-2A07-DE01-CBC0FF8426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92200" name="Rectangle 8">
              <a:extLst>
                <a:ext uri="{FF2B5EF4-FFF2-40B4-BE49-F238E27FC236}">
                  <a16:creationId xmlns:a16="http://schemas.microsoft.com/office/drawing/2014/main" id="{D34CC06A-2AE9-48E7-0A83-B127AE1E46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92201" name="Rectangle 9">
              <a:extLst>
                <a:ext uri="{FF2B5EF4-FFF2-40B4-BE49-F238E27FC236}">
                  <a16:creationId xmlns:a16="http://schemas.microsoft.com/office/drawing/2014/main" id="{D6DE5ED5-5AC1-B808-17FF-5B8CAC7E43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92202" name="Rectangle 10">
              <a:extLst>
                <a:ext uri="{FF2B5EF4-FFF2-40B4-BE49-F238E27FC236}">
                  <a16:creationId xmlns:a16="http://schemas.microsoft.com/office/drawing/2014/main" id="{8B4977F3-F34B-91EC-4F80-A5580E1FBA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92203" name="Rectangle 11">
              <a:extLst>
                <a:ext uri="{FF2B5EF4-FFF2-40B4-BE49-F238E27FC236}">
                  <a16:creationId xmlns:a16="http://schemas.microsoft.com/office/drawing/2014/main" id="{75AED204-5B7D-787E-2A19-F2B22E3B8D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 sz="2400"/>
            </a:p>
          </p:txBody>
        </p:sp>
        <p:sp>
          <p:nvSpPr>
            <p:cNvPr id="392204" name="Rectangle 12">
              <a:extLst>
                <a:ext uri="{FF2B5EF4-FFF2-40B4-BE49-F238E27FC236}">
                  <a16:creationId xmlns:a16="http://schemas.microsoft.com/office/drawing/2014/main" id="{4C3D4A3B-27A3-A73F-B63D-5281659123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92205" name="Rectangle 13">
              <a:extLst>
                <a:ext uri="{FF2B5EF4-FFF2-40B4-BE49-F238E27FC236}">
                  <a16:creationId xmlns:a16="http://schemas.microsoft.com/office/drawing/2014/main" id="{EA989027-4A7A-772C-E660-9C2C0B37CD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92206" name="Rectangle 14">
            <a:extLst>
              <a:ext uri="{FF2B5EF4-FFF2-40B4-BE49-F238E27FC236}">
                <a16:creationId xmlns:a16="http://schemas.microsoft.com/office/drawing/2014/main" id="{687252E4-572F-0CA6-FF8B-3A24464DB6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392207" name="Rectangle 15">
            <a:extLst>
              <a:ext uri="{FF2B5EF4-FFF2-40B4-BE49-F238E27FC236}">
                <a16:creationId xmlns:a16="http://schemas.microsoft.com/office/drawing/2014/main" id="{C0830AA1-A02B-4127-E6E9-6AE742F187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392208" name="Rectangle 16">
            <a:extLst>
              <a:ext uri="{FF2B5EF4-FFF2-40B4-BE49-F238E27FC236}">
                <a16:creationId xmlns:a16="http://schemas.microsoft.com/office/drawing/2014/main" id="{16E6BCB6-294B-AC6C-B2DE-914089D6D9D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>
            <a:extLst>
              <a:ext uri="{FF2B5EF4-FFF2-40B4-BE49-F238E27FC236}">
                <a16:creationId xmlns:a16="http://schemas.microsoft.com/office/drawing/2014/main" id="{CE490AEE-6645-80DE-7512-0F41D76BEC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76325"/>
          </a:xfrm>
        </p:spPr>
        <p:txBody>
          <a:bodyPr/>
          <a:lstStyle/>
          <a:p>
            <a:pPr algn="ctr"/>
            <a:br>
              <a:rPr lang="uk-UA" altLang="ru-RU" sz="2700" b="1" dirty="0"/>
            </a:br>
            <a:br>
              <a:rPr lang="uk-UA" altLang="ru-RU" sz="2700" b="1" dirty="0"/>
            </a:br>
            <a:r>
              <a:rPr lang="ru-RU" altLang="ru-RU" sz="3400" b="1" dirty="0"/>
              <a:t>Тема 25. Модель </a:t>
            </a:r>
            <a:r>
              <a:rPr lang="ru-RU" altLang="ru-RU" sz="3400" b="1" dirty="0" err="1"/>
              <a:t>економічного</a:t>
            </a:r>
            <a:r>
              <a:rPr lang="ru-RU" altLang="ru-RU" sz="3400" b="1" dirty="0"/>
              <a:t> </a:t>
            </a:r>
            <a:r>
              <a:rPr lang="ru-RU" altLang="ru-RU" sz="3400" b="1" dirty="0" err="1"/>
              <a:t>зростання</a:t>
            </a:r>
            <a:r>
              <a:rPr lang="ru-RU" altLang="ru-RU" sz="3400" b="1" dirty="0"/>
              <a:t> Р. </a:t>
            </a:r>
            <a:r>
              <a:rPr lang="ru-RU" altLang="ru-RU" sz="3400" b="1" dirty="0" err="1"/>
              <a:t>Солоу</a:t>
            </a:r>
            <a:br>
              <a:rPr lang="uk-UA" altLang="ru-RU" dirty="0"/>
            </a:br>
            <a:endParaRPr lang="ru-RU" altLang="ru-RU" sz="4000" b="1" dirty="0"/>
          </a:p>
        </p:txBody>
      </p:sp>
      <p:sp>
        <p:nvSpPr>
          <p:cNvPr id="204803" name="Rectangle 3">
            <a:extLst>
              <a:ext uri="{FF2B5EF4-FFF2-40B4-BE49-F238E27FC236}">
                <a16:creationId xmlns:a16="http://schemas.microsoft.com/office/drawing/2014/main" id="{122CBEC1-2F3C-08F2-2E4F-50538BF211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33525"/>
            <a:ext cx="8485188" cy="4835525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400" dirty="0"/>
              <a:t> 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400" dirty="0"/>
              <a:t>1. Головні риси та передумови моделі </a:t>
            </a:r>
            <a:r>
              <a:rPr lang="uk-UA" altLang="ru-RU" sz="2400" dirty="0" err="1"/>
              <a:t>Р.Солоу</a:t>
            </a:r>
            <a:r>
              <a:rPr lang="uk-UA" altLang="ru-RU" sz="2400" dirty="0"/>
              <a:t>. 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400" dirty="0"/>
              <a:t>	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400" dirty="0"/>
              <a:t>2.Визначення рівноважного стану економіки в моделі </a:t>
            </a:r>
            <a:r>
              <a:rPr lang="uk-UA" altLang="ru-RU" sz="2400" dirty="0" err="1"/>
              <a:t>Р.Солоу</a:t>
            </a:r>
            <a:r>
              <a:rPr lang="uk-UA" altLang="ru-RU" sz="2400" dirty="0"/>
              <a:t>. 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400" dirty="0"/>
              <a:t>	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400" dirty="0"/>
              <a:t>3."Золоте правило нагромадження".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>
            <a:extLst>
              <a:ext uri="{FF2B5EF4-FFF2-40B4-BE49-F238E27FC236}">
                <a16:creationId xmlns:a16="http://schemas.microsoft.com/office/drawing/2014/main" id="{C228B69D-0140-F1AA-BAFC-D3988052F9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31875"/>
          </a:xfrm>
        </p:spPr>
        <p:txBody>
          <a:bodyPr/>
          <a:lstStyle/>
          <a:p>
            <a:pPr algn="ctr"/>
            <a:br>
              <a:rPr lang="uk-UA" altLang="ru-RU" sz="2000" b="1" i="1" dirty="0"/>
            </a:br>
            <a:r>
              <a:rPr lang="uk-UA" altLang="ru-RU" sz="2400" b="1" i="1" dirty="0"/>
              <a:t>	</a:t>
            </a:r>
            <a:r>
              <a:rPr lang="uk-UA" altLang="ru-RU" sz="1800" b="1" i="1" dirty="0"/>
              <a:t> Висновки</a:t>
            </a:r>
            <a:endParaRPr lang="ru-RU" altLang="ru-RU" sz="1800" b="1" i="1" dirty="0"/>
          </a:p>
        </p:txBody>
      </p:sp>
      <p:sp>
        <p:nvSpPr>
          <p:cNvPr id="449539" name="Rectangle 3">
            <a:extLst>
              <a:ext uri="{FF2B5EF4-FFF2-40B4-BE49-F238E27FC236}">
                <a16:creationId xmlns:a16="http://schemas.microsoft.com/office/drawing/2014/main" id="{9A06CF3C-E74B-37AF-2ABD-A753611EDE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000" y="1328738"/>
            <a:ext cx="8890000" cy="53276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/>
              <a:t>1. Модель економічного зростання Солоу враховує вплив трьох чинників : капіталоозброєності праці, яка в свою чергу, формується під впливом інвестицій та вибуття; зростання населення та технологічного прогресу.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/>
              <a:t>2. Існує стійкий рівень капіталоозброєності, що визначає економічну рівновагу. Тобто капіталоозброєність можна збільшити до певної межі. Зростання капіталоозброєності може розглядатись як чинник економічного зростання до досягнення точки </a:t>
            </a:r>
            <a:r>
              <a:rPr lang="uk-UA" altLang="ru-RU" sz="1600" b="1" i="1"/>
              <a:t>k *.</a:t>
            </a:r>
            <a:endParaRPr lang="uk-UA" altLang="ru-RU" sz="1600"/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/>
              <a:t>3. Ключовим елементом економічного зростання є заощадження. Проте вони не можуть бути джерелом постійного зросту, оскільки обмежують споживання. У моделі Солоу сформульоване “золоте правило” яке функціонує за умови</a:t>
            </a:r>
            <a:r>
              <a:rPr lang="ru-RU" altLang="ru-RU" sz="1600"/>
              <a:t>,</a:t>
            </a:r>
            <a:r>
              <a:rPr lang="uk-UA" altLang="ru-RU" sz="1600"/>
              <a:t> коли  </a:t>
            </a:r>
            <a:r>
              <a:rPr lang="uk-UA" altLang="ru-RU" sz="1600" b="1" i="1"/>
              <a:t>МРК = σ + n + q</a:t>
            </a:r>
            <a:r>
              <a:rPr lang="uk-UA" altLang="ru-RU" sz="1600"/>
              <a:t>., </a:t>
            </a:r>
            <a:r>
              <a:rPr lang="uk-UA" altLang="ru-RU" sz="1600" b="1" i="1"/>
              <a:t>ГПК</a:t>
            </a:r>
            <a:r>
              <a:rPr lang="uk-UA" altLang="ru-RU" sz="1600"/>
              <a:t> = величина вибуття капіталу.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/>
              <a:t>4. Зростання населення має неоднозначний вплив на економічне зростання.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/>
              <a:t>	а) зростання населення зменшує капіталоозброєність праці, що призводить до зменшення продуктивності праці.</a:t>
            </a:r>
            <a:endParaRPr lang="uk-UA" altLang="ru-RU" sz="1600" b="1" i="1"/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 b="1" i="1"/>
              <a:t>				n↑→ </a:t>
            </a:r>
            <a:r>
              <a:rPr lang="en-US" altLang="ru-RU" sz="1600" b="1" i="1"/>
              <a:t>L</a:t>
            </a:r>
            <a:r>
              <a:rPr lang="uk-UA" altLang="ru-RU" sz="1600" b="1" i="1"/>
              <a:t>↑→ </a:t>
            </a:r>
            <a:r>
              <a:rPr lang="en-US" altLang="ru-RU" sz="1600" b="1" i="1"/>
              <a:t>R L </a:t>
            </a:r>
            <a:r>
              <a:rPr lang="uk-UA" altLang="ru-RU" sz="1600" b="1" i="1"/>
              <a:t>↓→</a:t>
            </a:r>
            <a:r>
              <a:rPr lang="en-US" altLang="ru-RU" sz="1600" b="1" i="1"/>
              <a:t>y L </a:t>
            </a:r>
            <a:r>
              <a:rPr lang="uk-UA" altLang="ru-RU" sz="1600" b="1" i="1"/>
              <a:t>↓→</a:t>
            </a:r>
            <a:r>
              <a:rPr lang="en-US" altLang="ru-RU" sz="1600" b="1" i="1"/>
              <a:t>Y</a:t>
            </a:r>
            <a:r>
              <a:rPr lang="uk-UA" altLang="ru-RU" sz="1600" b="1" i="1"/>
              <a:t> ↓</a:t>
            </a:r>
            <a:endParaRPr lang="uk-UA" altLang="ru-RU" sz="1600"/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/>
              <a:t>	б) з іншого боку більше людей, більша виробнича функція:</a:t>
            </a:r>
            <a:endParaRPr lang="uk-UA" altLang="ru-RU" sz="1600" b="1" i="1"/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 b="1" i="1"/>
              <a:t>			L↑→ F (K L ↑)↑→ </a:t>
            </a:r>
            <a:r>
              <a:rPr lang="en-US" altLang="ru-RU" sz="1600" b="1" i="1"/>
              <a:t>Y</a:t>
            </a:r>
            <a:r>
              <a:rPr lang="uk-UA" altLang="ru-RU" sz="1600"/>
              <a:t> ↑ 		Результат  </a:t>
            </a:r>
            <a:r>
              <a:rPr lang="en-US" altLang="ru-RU" sz="1600" b="1" i="1"/>
              <a:t>Y</a:t>
            </a:r>
            <a:r>
              <a:rPr lang="uk-UA" altLang="ru-RU" sz="1600" b="1" i="1"/>
              <a:t> = ↓у L L ↑</a:t>
            </a:r>
            <a:endParaRPr lang="uk-UA" altLang="ru-RU" sz="1600"/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/>
              <a:t>	Високий темп приросту населення не забезпечить економічного зростання, коли зростаючі інвестиції не можуть його компенсувати.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/>
              <a:t>	А інвестиції зростають</a:t>
            </a:r>
            <a:r>
              <a:rPr lang="ru-RU" altLang="ru-RU" sz="1600"/>
              <a:t>,</a:t>
            </a:r>
            <a:r>
              <a:rPr lang="uk-UA" altLang="ru-RU" sz="1600"/>
              <a:t> коли норма заощаджень зростає, але норма заощаджень зростає до певної межі (“золоте правило нагромадження”).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/>
              <a:t>5. Отже, за моделлю Солоу, єдиним чинником економічного зростання є технологічний прогрес. Він є джерелом постійного зростання. 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/>
              <a:t>6. Технологічний прогрес піднімає криву інвестиці</a:t>
            </a:r>
            <a:r>
              <a:rPr lang="ru-RU" altLang="ru-RU" sz="1600"/>
              <a:t>й</a:t>
            </a:r>
            <a:r>
              <a:rPr lang="uk-UA" altLang="ru-RU" sz="1600"/>
              <a:t>.</a:t>
            </a:r>
            <a:endParaRPr lang="ru-RU" altLang="ru-RU" sz="1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78BFCAC6-136C-11D2-6D34-94C1876986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/>
              <a:t>Дякуємо за увагу!</a:t>
            </a:r>
            <a:endParaRPr lang="ru-RU" altLang="ru-RU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A0F824AE-391A-8418-66B5-4E7B755580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endParaRPr lang="uk-UA" altLang="ru-RU" sz="4000"/>
          </a:p>
          <a:p>
            <a:pPr algn="ctr">
              <a:buFont typeface="Wingdings" panose="05000000000000000000" pitchFamily="2" charset="2"/>
              <a:buNone/>
            </a:pPr>
            <a:r>
              <a:rPr lang="uk-UA" altLang="ru-RU" sz="4400"/>
              <a:t>Бажаємо успіхів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uk-UA" altLang="ru-RU" sz="4400"/>
              <a:t>у засвоєнні матеріалу</a:t>
            </a:r>
            <a:endParaRPr lang="ru-RU" altLang="ru-RU" sz="440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>
            <a:extLst>
              <a:ext uri="{FF2B5EF4-FFF2-40B4-BE49-F238E27FC236}">
                <a16:creationId xmlns:a16="http://schemas.microsoft.com/office/drawing/2014/main" id="{281DE927-90AC-9504-43F4-5AA5C02797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6225" y="457200"/>
            <a:ext cx="8634413" cy="1041400"/>
          </a:xfrm>
        </p:spPr>
        <p:txBody>
          <a:bodyPr/>
          <a:lstStyle/>
          <a:p>
            <a:pPr algn="ctr"/>
            <a:br>
              <a:rPr lang="uk-UA" altLang="ru-RU" sz="2000" b="1" i="1" dirty="0"/>
            </a:br>
            <a:r>
              <a:rPr lang="uk-UA" altLang="ru-RU" sz="2000" b="1" i="1" dirty="0"/>
              <a:t>	1. Головні риси та передумови моделі </a:t>
            </a:r>
            <a:r>
              <a:rPr lang="uk-UA" altLang="ru-RU" sz="2000" b="1" i="1" dirty="0" err="1"/>
              <a:t>Р.Солоу</a:t>
            </a:r>
            <a:r>
              <a:rPr lang="uk-UA" altLang="ru-RU" sz="2000" b="1" i="1" dirty="0"/>
              <a:t> </a:t>
            </a:r>
            <a:br>
              <a:rPr lang="uk-UA" altLang="ru-RU" sz="2000" b="1" i="1" dirty="0"/>
            </a:br>
            <a:endParaRPr lang="ru-RU" altLang="ru-RU" sz="2000" b="1" i="1" dirty="0"/>
          </a:p>
        </p:txBody>
      </p:sp>
      <p:sp>
        <p:nvSpPr>
          <p:cNvPr id="430083" name="Rectangle 3">
            <a:extLst>
              <a:ext uri="{FF2B5EF4-FFF2-40B4-BE49-F238E27FC236}">
                <a16:creationId xmlns:a16="http://schemas.microsoft.com/office/drawing/2014/main" id="{F0518CB4-10C3-3214-21E0-A36747085A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/>
              <a:t>		Дана  модель була наведена у роботі  Р. Солоу “Внесок до теорії економічного зростання”, яка була опублікована у 1956 р. За розробку теорії економічного зростання Р. Солоу в 1987 р. було присуджено Нобелівську премію.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uk-UA" altLang="ru-RU" sz="2000" b="1" i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 b="1" i="1"/>
              <a:t>		Ця модель дає змогу дослідити, як основні фактори виробництва – праця, капітал, технологічні зміни – впливають на динаміку обсягу виробництва, коли економічна система перебуває у рівноважному сталому стані.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uk-UA" altLang="ru-RU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/>
              <a:t> 		Перевагою моделі Солоу є розмежування цих факторів і поступове дослідження впливу кожного з них на процес довгострокового зростання національного доходу.</a:t>
            </a:r>
            <a:endParaRPr lang="ru-RU" altLang="ru-RU"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>
            <a:extLst>
              <a:ext uri="{FF2B5EF4-FFF2-40B4-BE49-F238E27FC236}">
                <a16:creationId xmlns:a16="http://schemas.microsoft.com/office/drawing/2014/main" id="{0C96853D-9EC3-ED5E-482E-05224B57FF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90500"/>
            <a:ext cx="8229600" cy="1371600"/>
          </a:xfrm>
        </p:spPr>
        <p:txBody>
          <a:bodyPr/>
          <a:lstStyle/>
          <a:p>
            <a:br>
              <a:rPr lang="uk-UA" altLang="ru-RU" sz="2000" b="1" i="1" dirty="0"/>
            </a:br>
            <a:r>
              <a:rPr lang="uk-UA" altLang="ru-RU" sz="2000" b="1" i="1" dirty="0"/>
              <a:t>	1. Головні риси та передумови моделі </a:t>
            </a:r>
            <a:r>
              <a:rPr lang="uk-UA" altLang="ru-RU" sz="2000" b="1" i="1" dirty="0" err="1"/>
              <a:t>Р.Солоу</a:t>
            </a:r>
            <a:r>
              <a:rPr lang="uk-UA" altLang="ru-RU" sz="2000" b="1" i="1" dirty="0"/>
              <a:t> </a:t>
            </a:r>
            <a:br>
              <a:rPr lang="uk-UA" altLang="ru-RU" sz="2000" b="1" i="1" dirty="0"/>
            </a:br>
            <a:endParaRPr lang="ru-RU" altLang="ru-RU" sz="2000" b="1" i="1" dirty="0"/>
          </a:p>
        </p:txBody>
      </p:sp>
      <p:sp>
        <p:nvSpPr>
          <p:cNvPr id="441347" name="Rectangle 3">
            <a:extLst>
              <a:ext uri="{FF2B5EF4-FFF2-40B4-BE49-F238E27FC236}">
                <a16:creationId xmlns:a16="http://schemas.microsoft.com/office/drawing/2014/main" id="{8155A990-7BCE-D4C7-BF3A-8E8741545E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06513"/>
            <a:ext cx="8229600" cy="5349875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 b="1" i="1"/>
              <a:t>Модель Солоу ґрунтується на низці передумов, головними з них  є такі: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 b="1" i="1"/>
              <a:t>1. Об’єктом моделювання слугує приватна закрита економіка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 b="1" i="1"/>
              <a:t>2. Цільовою функцією моделі є зростання не загального обсягу продукту, а збільшення його обсягів на одного працівника, тобто зростання продуктивності праці.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 b="1" i="1"/>
              <a:t>3. Продуктивність праці залежить від її капіталоозброєнності. Це положення реалізується на основі перетворення простої виробничої функції: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 b="1" i="1"/>
              <a:t>					</a:t>
            </a:r>
            <a:r>
              <a:rPr lang="en-US" altLang="ru-RU" sz="1600" b="1" i="1"/>
              <a:t>Y</a:t>
            </a:r>
            <a:r>
              <a:rPr lang="ru-RU" altLang="ru-RU" sz="1600" b="1" i="1"/>
              <a:t>= </a:t>
            </a:r>
            <a:r>
              <a:rPr lang="en-US" altLang="ru-RU" sz="1600" b="1" i="1"/>
              <a:t>F</a:t>
            </a:r>
            <a:r>
              <a:rPr lang="ru-RU" altLang="ru-RU" sz="1600" b="1" i="1"/>
              <a:t>(</a:t>
            </a:r>
            <a:r>
              <a:rPr lang="en-US" altLang="ru-RU" sz="1600" b="1" i="1"/>
              <a:t>K</a:t>
            </a:r>
            <a:r>
              <a:rPr lang="ru-RU" altLang="ru-RU" sz="1600" b="1" i="1"/>
              <a:t>,</a:t>
            </a:r>
            <a:r>
              <a:rPr lang="en-US" altLang="ru-RU" sz="1600" b="1" i="1"/>
              <a:t>L</a:t>
            </a:r>
            <a:r>
              <a:rPr lang="ru-RU" altLang="ru-RU" sz="1600" b="1" i="1"/>
              <a:t>),  </a:t>
            </a:r>
            <a:endParaRPr lang="uk-UA" altLang="ru-RU" sz="1600" b="1" i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 b="1" i="1"/>
              <a:t>	де К – капітал, L – праця.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 b="1" i="1"/>
              <a:t>	Якщо обидві частини рівняння виробничої функції поділити на L, то отримаємо:  </a:t>
            </a:r>
            <a:endParaRPr lang="en-US" altLang="ru-RU" sz="1600" b="1" i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 b="1" i="1"/>
              <a:t>				</a:t>
            </a:r>
            <a:r>
              <a:rPr lang="en-US" altLang="ru-RU" sz="1600" b="1" i="1"/>
              <a:t>Y</a:t>
            </a:r>
            <a:r>
              <a:rPr lang="uk-UA" altLang="ru-RU" sz="1600" b="1" i="1"/>
              <a:t>/ L = </a:t>
            </a:r>
            <a:r>
              <a:rPr lang="en-US" altLang="ru-RU" sz="1600" b="1" i="1"/>
              <a:t>F </a:t>
            </a:r>
            <a:r>
              <a:rPr lang="uk-UA" altLang="ru-RU" sz="1600" b="1" i="1"/>
              <a:t>(</a:t>
            </a:r>
            <a:r>
              <a:rPr lang="en-US" altLang="ru-RU" sz="1600" b="1" i="1"/>
              <a:t>K</a:t>
            </a:r>
            <a:r>
              <a:rPr lang="uk-UA" altLang="ru-RU" sz="1600" b="1" i="1"/>
              <a:t>/ L, </a:t>
            </a:r>
            <a:r>
              <a:rPr lang="en-US" altLang="ru-RU" sz="1600" b="1" i="1"/>
              <a:t>L</a:t>
            </a:r>
            <a:r>
              <a:rPr lang="uk-UA" altLang="ru-RU" sz="1600" b="1" i="1"/>
              <a:t>/ L),  			(1)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 b="1" i="1"/>
              <a:t>	У формулі (1) </a:t>
            </a:r>
            <a:r>
              <a:rPr lang="en-US" altLang="ru-RU" sz="1600" b="1" i="1"/>
              <a:t>Y</a:t>
            </a:r>
            <a:r>
              <a:rPr lang="uk-UA" altLang="ru-RU" sz="1600" b="1" i="1"/>
              <a:t>/ L= </a:t>
            </a:r>
            <a:r>
              <a:rPr lang="en-US" altLang="ru-RU" sz="1600" b="1" i="1"/>
              <a:t>y</a:t>
            </a:r>
            <a:r>
              <a:rPr lang="uk-UA" altLang="ru-RU" sz="1600" b="1" i="1"/>
              <a:t>, а </a:t>
            </a:r>
            <a:r>
              <a:rPr lang="en-US" altLang="ru-RU" sz="1600" b="1" i="1"/>
              <a:t>F </a:t>
            </a:r>
            <a:r>
              <a:rPr lang="uk-UA" altLang="ru-RU" sz="1600" b="1" i="1"/>
              <a:t>(</a:t>
            </a:r>
            <a:r>
              <a:rPr lang="en-US" altLang="ru-RU" sz="1600" b="1" i="1"/>
              <a:t>K</a:t>
            </a:r>
            <a:r>
              <a:rPr lang="uk-UA" altLang="ru-RU" sz="1600" b="1" i="1"/>
              <a:t>/ L, </a:t>
            </a:r>
            <a:r>
              <a:rPr lang="en-US" altLang="ru-RU" sz="1600" b="1" i="1"/>
              <a:t>L</a:t>
            </a:r>
            <a:r>
              <a:rPr lang="uk-UA" altLang="ru-RU" sz="1600" b="1" i="1"/>
              <a:t>/ L)</a:t>
            </a:r>
            <a:r>
              <a:rPr lang="ru-RU" altLang="ru-RU" sz="1600" b="1" i="1"/>
              <a:t> =  </a:t>
            </a:r>
            <a:r>
              <a:rPr lang="en-US" altLang="ru-RU" sz="1600" b="1" i="1"/>
              <a:t>f </a:t>
            </a:r>
            <a:r>
              <a:rPr lang="ru-RU" altLang="ru-RU" sz="1600" b="1" i="1"/>
              <a:t>(</a:t>
            </a:r>
            <a:r>
              <a:rPr lang="en-US" altLang="ru-RU" sz="1600" b="1" i="1"/>
              <a:t>k</a:t>
            </a:r>
            <a:r>
              <a:rPr lang="ru-RU" altLang="ru-RU" sz="1600" b="1" i="1"/>
              <a:t>). </a:t>
            </a:r>
            <a:r>
              <a:rPr lang="uk-UA" altLang="ru-RU" sz="1600" b="1" i="1"/>
              <a:t> Звідси виробнича функція в моделі Солоу набирає такого вигляду: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 b="1" i="1"/>
              <a:t>					</a:t>
            </a:r>
            <a:r>
              <a:rPr lang="en-US" altLang="ru-RU" sz="1600" b="1" i="1"/>
              <a:t>y  =  f (k)</a:t>
            </a:r>
            <a:r>
              <a:rPr lang="uk-UA" altLang="ru-RU" sz="1600" b="1" i="1"/>
              <a:t>			(</a:t>
            </a:r>
            <a:r>
              <a:rPr lang="en-US" altLang="ru-RU" sz="1600" b="1" i="1"/>
              <a:t>2</a:t>
            </a:r>
            <a:r>
              <a:rPr lang="uk-UA" altLang="ru-RU" sz="1600" b="1" i="1"/>
              <a:t>)      4. Капіталоозброєність ставиться в залежність від трьох факторів: нагромадження капіталу, приріст населення, технічний прогрес.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 b="1" i="1"/>
              <a:t>5. Інвестиції дорівнюють заощадженням.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 b="1" i="1"/>
              <a:t>		На основі наведених передумов визначається вплив окремих факторів на капіталоозброєність і, як наслідок, на економічне зростання, тобто продуктивність праці.</a:t>
            </a:r>
            <a:endParaRPr lang="ru-RU" altLang="ru-RU" sz="1600" b="1" i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600" b="1" i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>
            <a:extLst>
              <a:ext uri="{FF2B5EF4-FFF2-40B4-BE49-F238E27FC236}">
                <a16:creationId xmlns:a16="http://schemas.microsoft.com/office/drawing/2014/main" id="{AE371384-E5E0-2CC5-D89C-ACEF18E5E3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27125"/>
          </a:xfrm>
        </p:spPr>
        <p:txBody>
          <a:bodyPr/>
          <a:lstStyle/>
          <a:p>
            <a:br>
              <a:rPr lang="uk-UA" altLang="ru-RU" sz="2000" b="1" i="1" dirty="0"/>
            </a:br>
            <a:r>
              <a:rPr lang="uk-UA" altLang="ru-RU" sz="2000" b="1" i="1" dirty="0"/>
              <a:t>	1. Головні риси та передумови моделі </a:t>
            </a:r>
            <a:r>
              <a:rPr lang="uk-UA" altLang="ru-RU" sz="2000" b="1" i="1" dirty="0" err="1"/>
              <a:t>Р.Солоу</a:t>
            </a:r>
            <a:r>
              <a:rPr lang="uk-UA" altLang="ru-RU" sz="2000" b="1" i="1" dirty="0"/>
              <a:t> </a:t>
            </a:r>
            <a:br>
              <a:rPr lang="uk-UA" altLang="ru-RU" sz="2000" b="1" i="1" dirty="0"/>
            </a:br>
            <a:endParaRPr lang="ru-RU" altLang="ru-RU" sz="2000" b="1" i="1" dirty="0"/>
          </a:p>
        </p:txBody>
      </p:sp>
      <p:sp>
        <p:nvSpPr>
          <p:cNvPr id="443395" name="Rectangle 3">
            <a:extLst>
              <a:ext uri="{FF2B5EF4-FFF2-40B4-BE49-F238E27FC236}">
                <a16:creationId xmlns:a16="http://schemas.microsoft.com/office/drawing/2014/main" id="{A95E4C7C-6406-9C09-E441-27685A867D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uk-UA" altLang="ru-RU" sz="18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1800"/>
              <a:t>4. Капіталоозброєність ставиться в залежність від трьох факторів: нагромадження капіталу, приріст населення, технічний прогрес.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uk-UA" altLang="ru-RU" sz="18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1800"/>
              <a:t>5. Інвестиції дорівнюють заощадженням.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uk-UA" altLang="ru-RU" sz="18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1800"/>
              <a:t>		</a:t>
            </a:r>
            <a:r>
              <a:rPr lang="uk-UA" altLang="ru-RU" sz="2400"/>
              <a:t>На основі наведених передумов визначається вплив окремих факторів на капіталоозброєність і, як наслідок, на економічне зростання, тобто продуктивність праці.</a:t>
            </a:r>
            <a:endParaRPr lang="ru-RU" altLang="ru-RU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>
            <a:extLst>
              <a:ext uri="{FF2B5EF4-FFF2-40B4-BE49-F238E27FC236}">
                <a16:creationId xmlns:a16="http://schemas.microsoft.com/office/drawing/2014/main" id="{E3E4EE1E-8048-A0A9-BF77-BC1E49FBC1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7975"/>
            <a:ext cx="8229600" cy="1116013"/>
          </a:xfrm>
        </p:spPr>
        <p:txBody>
          <a:bodyPr/>
          <a:lstStyle/>
          <a:p>
            <a:br>
              <a:rPr lang="uk-UA" altLang="ru-RU" sz="2000" b="1" i="1" dirty="0"/>
            </a:br>
            <a:r>
              <a:rPr lang="uk-UA" altLang="ru-RU" sz="2000" b="1" i="1" dirty="0"/>
              <a:t>	1. Головні риси та передумови моделі </a:t>
            </a:r>
            <a:r>
              <a:rPr lang="uk-UA" altLang="ru-RU" sz="2000" b="1" i="1" dirty="0" err="1"/>
              <a:t>Р.Солоу</a:t>
            </a:r>
            <a:r>
              <a:rPr lang="uk-UA" altLang="ru-RU" sz="2000" b="1" i="1" dirty="0"/>
              <a:t> </a:t>
            </a:r>
            <a:br>
              <a:rPr lang="uk-UA" altLang="ru-RU" sz="2000" b="1" i="1" dirty="0"/>
            </a:br>
            <a:endParaRPr lang="ru-RU" altLang="ru-RU" sz="2000" b="1" i="1" dirty="0"/>
          </a:p>
        </p:txBody>
      </p:sp>
      <p:sp>
        <p:nvSpPr>
          <p:cNvPr id="444419" name="Rectangle 3">
            <a:extLst>
              <a:ext uri="{FF2B5EF4-FFF2-40B4-BE49-F238E27FC236}">
                <a16:creationId xmlns:a16="http://schemas.microsoft.com/office/drawing/2014/main" id="{A8BB6656-27E4-6DDA-3642-1804FE0DCD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0975" y="1552575"/>
            <a:ext cx="8813800" cy="51784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 b="1"/>
              <a:t>Фактори економічного зростання  в моделі Солоу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 b="1" i="1"/>
              <a:t>1. Нагромадження капіталу.</a:t>
            </a:r>
            <a:r>
              <a:rPr lang="uk-UA" altLang="ru-RU" sz="1600"/>
              <a:t> Згідно з моделлю обсяг капіталу збільшується внаслідок інвестування і зменшується через його зношення, тобто амортизацію. Від співвідношення між інвестиціями і амортизацією залежить зміна обсягів капіталу на одного працюючого, тобто капіталоозброєність. Первинним чинником, від якого залежить економічне зростання, є норма заощаджень. При її підвищенні спочатку будуть збільшуватися лише інвестиції за незмінної амортизації. Це спричинятиме збільшення капіталоозброєності та зростання обсягу продукту на одного працюючого, тобто продуктивності праці. Проте з часом почне збільшуватися амортизація капіталу, яка буде тяжіти до рівноваги з інвестиціями. Тому заощадження можуть впливати на капіталоозброєність і продуктивність праці доти, доки економіка не досягне стійкого стану. Це означає, що вплив норми заощаджень на економічне зростання не є безкінечним, а має певну межу.</a:t>
            </a:r>
            <a:endParaRPr lang="uk-UA" altLang="ru-RU" sz="1600" b="1" i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 b="1" i="1"/>
              <a:t>2. Приріст населення.</a:t>
            </a:r>
            <a:r>
              <a:rPr lang="uk-UA" altLang="ru-RU" sz="1600"/>
              <a:t> Згідно з моделлю приріст населення (а отже, і працюючих) з темпом </a:t>
            </a:r>
            <a:r>
              <a:rPr lang="en-US" altLang="ru-RU" sz="1600" b="1" i="1"/>
              <a:t>n</a:t>
            </a:r>
            <a:r>
              <a:rPr lang="uk-UA" altLang="ru-RU" sz="1600"/>
              <a:t> впливає на капітаоозброєність так само, як і зношення капіталу, тобто зменшує її. </a:t>
            </a:r>
            <a:endParaRPr lang="en-US" altLang="ru-RU" sz="1600" b="1" i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ru-RU" sz="1600" b="1" i="1"/>
              <a:t>3</a:t>
            </a:r>
            <a:r>
              <a:rPr lang="uk-UA" altLang="ru-RU" sz="1600" b="1" i="1"/>
              <a:t>. Технічний прогрес.</a:t>
            </a:r>
            <a:r>
              <a:rPr lang="uk-UA" altLang="ru-RU" sz="1600"/>
              <a:t> Даний фактор викликає якісні зміни в факторах виробництва, тобто підвищує їх продуктивність. В моделі його вплив на економічне зростання визначається через зростання ефективності праці. При цьому темп зростання ефективності праці дорівнює </a:t>
            </a:r>
            <a:r>
              <a:rPr lang="en-US" altLang="ru-RU" sz="1600" b="1" i="1"/>
              <a:t>E</a:t>
            </a:r>
            <a:r>
              <a:rPr lang="uk-UA" altLang="ru-RU" sz="1600" b="1" i="1"/>
              <a:t>,</a:t>
            </a:r>
            <a:r>
              <a:rPr lang="uk-UA" altLang="ru-RU" sz="1600"/>
              <a:t> а темп її прирісту складає </a:t>
            </a:r>
            <a:r>
              <a:rPr lang="en-US" altLang="ru-RU" sz="1600"/>
              <a:t>g</a:t>
            </a:r>
            <a:r>
              <a:rPr lang="uk-UA" altLang="ru-RU" sz="1600"/>
              <a:t>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/>
              <a:t>Включення в модель Солоу технічного прогресу трансформує виробничу функцію. Якщо до цього ми спиралися на просту двофакторну виробничу функцію у вигляді 	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ru-RU" sz="1600" b="1" i="1"/>
              <a:t>Y</a:t>
            </a:r>
            <a:r>
              <a:rPr lang="ru-RU" altLang="ru-RU" sz="1600" b="1" i="1"/>
              <a:t>= </a:t>
            </a:r>
            <a:r>
              <a:rPr lang="en-US" altLang="ru-RU" sz="1600" b="1" i="1"/>
              <a:t>F</a:t>
            </a:r>
            <a:r>
              <a:rPr lang="ru-RU" altLang="ru-RU" sz="1600" b="1" i="1"/>
              <a:t>(</a:t>
            </a:r>
            <a:r>
              <a:rPr lang="en-US" altLang="ru-RU" sz="1600" b="1" i="1"/>
              <a:t>K</a:t>
            </a:r>
            <a:r>
              <a:rPr lang="ru-RU" altLang="ru-RU" sz="1600" b="1" i="1"/>
              <a:t>,</a:t>
            </a:r>
            <a:r>
              <a:rPr lang="en-US" altLang="ru-RU" sz="1600" b="1" i="1"/>
              <a:t>L</a:t>
            </a:r>
            <a:r>
              <a:rPr lang="ru-RU" altLang="ru-RU" sz="1600" b="1" i="1"/>
              <a:t>),  </a:t>
            </a:r>
            <a:r>
              <a:rPr lang="uk-UA" altLang="ru-RU" sz="1600"/>
              <a:t> то тепер вона доповнюється коефіцієнтом ефективності праці </a:t>
            </a:r>
            <a:r>
              <a:rPr lang="ru-RU" altLang="ru-RU" sz="1600"/>
              <a:t>(</a:t>
            </a:r>
            <a:r>
              <a:rPr lang="en-US" altLang="ru-RU" sz="1600" b="1" i="1"/>
              <a:t>E</a:t>
            </a:r>
            <a:r>
              <a:rPr lang="ru-RU" altLang="ru-RU" sz="1600"/>
              <a:t>)</a:t>
            </a:r>
            <a:r>
              <a:rPr lang="uk-UA" altLang="ru-RU" sz="1600"/>
              <a:t>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/>
              <a:t>				</a:t>
            </a:r>
            <a:r>
              <a:rPr lang="en-US" altLang="ru-RU" sz="1600" b="1" i="1"/>
              <a:t>Y</a:t>
            </a:r>
            <a:r>
              <a:rPr lang="ru-RU" altLang="ru-RU" sz="1600" b="1" i="1"/>
              <a:t>= </a:t>
            </a:r>
            <a:r>
              <a:rPr lang="en-US" altLang="ru-RU" sz="1600" b="1" i="1"/>
              <a:t>F</a:t>
            </a:r>
            <a:r>
              <a:rPr lang="ru-RU" altLang="ru-RU" sz="1600" b="1" i="1"/>
              <a:t>(</a:t>
            </a:r>
            <a:r>
              <a:rPr lang="en-US" altLang="ru-RU" sz="1600" b="1" i="1"/>
              <a:t>K</a:t>
            </a:r>
            <a:r>
              <a:rPr lang="ru-RU" altLang="ru-RU" sz="1600" b="1" i="1"/>
              <a:t>,</a:t>
            </a:r>
            <a:r>
              <a:rPr lang="en-US" altLang="ru-RU" sz="1600" b="1" i="1"/>
              <a:t>L,E</a:t>
            </a:r>
            <a:r>
              <a:rPr lang="ru-RU" altLang="ru-RU" sz="1600" b="1" i="1"/>
              <a:t>).</a:t>
            </a:r>
            <a:r>
              <a:rPr lang="ru-RU" altLang="ru-RU" sz="160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>
            <a:extLst>
              <a:ext uri="{FF2B5EF4-FFF2-40B4-BE49-F238E27FC236}">
                <a16:creationId xmlns:a16="http://schemas.microsoft.com/office/drawing/2014/main" id="{9215065D-B3FD-0AF2-6EBA-C5265DE0FD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uk-UA" altLang="ru-RU" sz="2000" dirty="0"/>
            </a:br>
            <a:r>
              <a:rPr lang="uk-UA" altLang="ru-RU" sz="1800" b="1" i="1" dirty="0"/>
              <a:t>2.Визначення рівноважного стану економіки в моделі </a:t>
            </a:r>
            <a:r>
              <a:rPr lang="uk-UA" altLang="ru-RU" sz="1800" b="1" i="1" dirty="0" err="1"/>
              <a:t>Р.Солоу</a:t>
            </a:r>
            <a:r>
              <a:rPr lang="uk-UA" altLang="ru-RU" sz="1800" dirty="0"/>
              <a:t> </a:t>
            </a:r>
            <a:br>
              <a:rPr lang="uk-UA" altLang="ru-RU" sz="1800" dirty="0"/>
            </a:br>
            <a:r>
              <a:rPr lang="uk-UA" altLang="ru-RU" sz="1800" dirty="0"/>
              <a:t>	</a:t>
            </a:r>
            <a:endParaRPr lang="ru-RU" altLang="ru-RU" sz="1800" dirty="0"/>
          </a:p>
        </p:txBody>
      </p:sp>
      <p:sp>
        <p:nvSpPr>
          <p:cNvPr id="432132" name="Rectangle 4">
            <a:extLst>
              <a:ext uri="{FF2B5EF4-FFF2-40B4-BE49-F238E27FC236}">
                <a16:creationId xmlns:a16="http://schemas.microsoft.com/office/drawing/2014/main" id="{F7A5CDAF-7EDF-DE59-2BE7-F219543549D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58750" y="1530350"/>
            <a:ext cx="4337050" cy="49434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800" b="1" i="1"/>
              <a:t>	Рівень капіталоозброєності, при якому інвестиції дорівнюють величині знецінення капіталу називають рівноважним або сталим рівнем капіталоозброєності.</a:t>
            </a:r>
            <a:endParaRPr lang="uk-UA" altLang="ru-RU" sz="18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800"/>
              <a:t>	</a:t>
            </a:r>
            <a:r>
              <a:rPr lang="uk-UA" altLang="ru-RU" sz="1800">
                <a:latin typeface="Times New Roman" panose="02020603050405020304" pitchFamily="18" charset="0"/>
              </a:rPr>
              <a:t>Коли k1&lt; k * тоді і &gt;(σ + n + q) k =&gt; Δ k &gt; 0, тобто відбувається приріст капіталоозброєності, а значить ВНП збільшується. В цьому випадку капіталоозброєність  є фактором економічного зростання і k1 </a:t>
            </a:r>
            <a:r>
              <a:rPr lang="uk-UA" altLang="ru-RU" sz="1800"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uk-UA" altLang="ru-RU" sz="1800">
                <a:latin typeface="Times New Roman" panose="02020603050405020304" pitchFamily="18" charset="0"/>
              </a:rPr>
              <a:t> k *.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800">
                <a:latin typeface="Times New Roman" panose="02020603050405020304" pitchFamily="18" charset="0"/>
              </a:rPr>
              <a:t>	Коли k2 &gt; k *, тоді і &lt;(σ + n + q) k =&gt; Δ k&lt;0 інвестицій недостатньо, щоб покрити вибуття капіталу. Запас капіталу зменшується до тих пір, поки процес не дійде до точки k *.</a:t>
            </a:r>
            <a:endParaRPr lang="ru-RU" altLang="ru-RU" sz="1800">
              <a:latin typeface="Times New Roman" panose="02020603050405020304" pitchFamily="18" charset="0"/>
            </a:endParaRPr>
          </a:p>
        </p:txBody>
      </p:sp>
      <p:pic>
        <p:nvPicPr>
          <p:cNvPr id="432134" name="Picture 6">
            <a:extLst>
              <a:ext uri="{FF2B5EF4-FFF2-40B4-BE49-F238E27FC236}">
                <a16:creationId xmlns:a16="http://schemas.microsoft.com/office/drawing/2014/main" id="{4EAABB48-D093-EE92-8C4F-A4D578596891}"/>
              </a:ext>
            </a:extLst>
          </p:cNvPr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246313"/>
            <a:ext cx="4337050" cy="3511550"/>
          </a:xfrm>
          <a:noFill/>
          <a:ln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>
            <a:extLst>
              <a:ext uri="{FF2B5EF4-FFF2-40B4-BE49-F238E27FC236}">
                <a16:creationId xmlns:a16="http://schemas.microsoft.com/office/drawing/2014/main" id="{9B7DDD3D-4B02-734C-E68B-5B8B9ABD35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uk-UA" altLang="ru-RU" sz="2400" b="1" i="1" dirty="0"/>
            </a:br>
            <a:r>
              <a:rPr lang="uk-UA" altLang="ru-RU" sz="2400" b="1" i="1" dirty="0"/>
              <a:t>	</a:t>
            </a:r>
            <a:r>
              <a:rPr lang="uk-UA" altLang="ru-RU" sz="2000" b="1" i="1" dirty="0"/>
              <a:t>3."Золоте правило нагромадження"</a:t>
            </a:r>
            <a:endParaRPr lang="ru-RU" altLang="ru-RU" sz="2000" b="1" i="1" dirty="0"/>
          </a:p>
        </p:txBody>
      </p:sp>
      <p:pic>
        <p:nvPicPr>
          <p:cNvPr id="447492" name="Picture 4">
            <a:extLst>
              <a:ext uri="{FF2B5EF4-FFF2-40B4-BE49-F238E27FC236}">
                <a16:creationId xmlns:a16="http://schemas.microsoft.com/office/drawing/2014/main" id="{B6AFF1D3-6005-F806-6D9C-F1DE94E08A3C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673350"/>
            <a:ext cx="8229600" cy="2500313"/>
          </a:xfrm>
          <a:noFill/>
          <a:ln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>
            <a:extLst>
              <a:ext uri="{FF2B5EF4-FFF2-40B4-BE49-F238E27FC236}">
                <a16:creationId xmlns:a16="http://schemas.microsoft.com/office/drawing/2014/main" id="{27690C00-5D3C-EA2F-F41B-A3A29DEB8B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 sz="2000" b="1" i="1" dirty="0"/>
              <a:t>	</a:t>
            </a:r>
            <a:r>
              <a:rPr lang="uk-UA" altLang="ru-RU" sz="1800" b="1" i="1" dirty="0"/>
              <a:t>3."Золоте правило нагромадження"</a:t>
            </a:r>
            <a:endParaRPr lang="ru-RU" altLang="ru-RU" sz="1800" b="1" i="1" dirty="0"/>
          </a:p>
        </p:txBody>
      </p:sp>
      <p:sp>
        <p:nvSpPr>
          <p:cNvPr id="434180" name="Rectangle 4">
            <a:extLst>
              <a:ext uri="{FF2B5EF4-FFF2-40B4-BE49-F238E27FC236}">
                <a16:creationId xmlns:a16="http://schemas.microsoft.com/office/drawing/2014/main" id="{C91769BC-112F-2886-DA12-8462080EDA4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38113" y="1555750"/>
            <a:ext cx="4357687" cy="5037138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400"/>
              <a:t>Геометрично похідна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400"/>
              <a:t> </a:t>
            </a:r>
            <a:r>
              <a:rPr lang="uk-UA" altLang="ru-RU" sz="2400" b="1" i="1"/>
              <a:t>f ´(k *)</a:t>
            </a:r>
            <a:r>
              <a:rPr lang="uk-UA" altLang="ru-RU" sz="2400"/>
              <a:t> це дотична до функції </a:t>
            </a:r>
            <a:r>
              <a:rPr lang="uk-UA" altLang="ru-RU" sz="2400" b="1" i="1"/>
              <a:t>f (k *)</a:t>
            </a:r>
            <a:r>
              <a:rPr lang="uk-UA" altLang="ru-RU" sz="2400"/>
              <a:t>, а так як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400"/>
              <a:t> </a:t>
            </a:r>
            <a:r>
              <a:rPr lang="uk-UA" altLang="ru-RU" sz="2400" b="1" i="1"/>
              <a:t>f ´(k *) = σ + n + q,</a:t>
            </a:r>
            <a:r>
              <a:rPr lang="uk-UA" altLang="ru-RU" sz="2400"/>
              <a:t> то вона паралельна, тобто кути нахилу їх однакові.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400"/>
              <a:t>Умова </a:t>
            </a:r>
            <a:r>
              <a:rPr lang="uk-UA" altLang="ru-RU" sz="2400" b="1" i="1"/>
              <a:t>(МРК = σ + n + q)</a:t>
            </a:r>
            <a:r>
              <a:rPr lang="uk-UA" altLang="ru-RU" sz="2400"/>
              <a:t> зветься золотим правилом нагромадження. </a:t>
            </a:r>
            <a:r>
              <a:rPr lang="uk-UA" altLang="ru-RU" sz="2400" b="1" i="1"/>
              <a:t>Величина k * * - називається капіталооснащенням за “золотим правилом”, а норма заощаджень S * - нормою заощаджень за “золотим правилом”.</a:t>
            </a:r>
            <a:endParaRPr lang="ru-RU" altLang="ru-RU" sz="2400" b="1" i="1"/>
          </a:p>
        </p:txBody>
      </p:sp>
      <p:pic>
        <p:nvPicPr>
          <p:cNvPr id="434182" name="Picture 6">
            <a:extLst>
              <a:ext uri="{FF2B5EF4-FFF2-40B4-BE49-F238E27FC236}">
                <a16:creationId xmlns:a16="http://schemas.microsoft.com/office/drawing/2014/main" id="{B735DD38-3989-7177-8D8B-985B358E3BBC}"/>
              </a:ext>
            </a:extLst>
          </p:cNvPr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292350"/>
            <a:ext cx="4357688" cy="3563938"/>
          </a:xfrm>
          <a:noFill/>
          <a:ln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>
            <a:extLst>
              <a:ext uri="{FF2B5EF4-FFF2-40B4-BE49-F238E27FC236}">
                <a16:creationId xmlns:a16="http://schemas.microsoft.com/office/drawing/2014/main" id="{6F0558C2-48A8-728A-5D36-4029E8ECA5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201738"/>
          </a:xfrm>
        </p:spPr>
        <p:txBody>
          <a:bodyPr/>
          <a:lstStyle/>
          <a:p>
            <a:pPr algn="ctr"/>
            <a:r>
              <a:rPr lang="uk-UA" altLang="ru-RU" sz="2400" b="1" i="1" dirty="0"/>
              <a:t>	</a:t>
            </a:r>
            <a:r>
              <a:rPr lang="uk-UA" altLang="ru-RU" sz="1800" b="1" i="1" dirty="0"/>
              <a:t>3."Золоте правило нагромадження"</a:t>
            </a:r>
            <a:endParaRPr lang="ru-RU" altLang="ru-RU" sz="1800" b="1" i="1" dirty="0"/>
          </a:p>
        </p:txBody>
      </p:sp>
      <p:sp>
        <p:nvSpPr>
          <p:cNvPr id="448515" name="Rectangle 3">
            <a:extLst>
              <a:ext uri="{FF2B5EF4-FFF2-40B4-BE49-F238E27FC236}">
                <a16:creationId xmlns:a16="http://schemas.microsoft.com/office/drawing/2014/main" id="{74941A02-DE91-49E2-7D18-556C5581F3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8750" y="1489075"/>
            <a:ext cx="8793163" cy="50927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uk-UA" altLang="ru-RU" sz="1800"/>
              <a:t>		Якщо початкова величина </a:t>
            </a:r>
            <a:r>
              <a:rPr lang="uk-UA" altLang="ru-RU" sz="1800" b="1" i="1"/>
              <a:t>k *</a:t>
            </a:r>
            <a:r>
              <a:rPr lang="uk-UA" altLang="ru-RU" sz="1800"/>
              <a:t> менша за </a:t>
            </a:r>
            <a:r>
              <a:rPr lang="uk-UA" altLang="ru-RU" sz="1800" b="1" i="1"/>
              <a:t>k * *,</a:t>
            </a:r>
            <a:r>
              <a:rPr lang="uk-UA" altLang="ru-RU" sz="1800"/>
              <a:t> (то графік виробничої функції </a:t>
            </a:r>
            <a:r>
              <a:rPr lang="uk-UA" altLang="ru-RU" sz="1800" b="1" i="1"/>
              <a:t>f (k )</a:t>
            </a:r>
            <a:r>
              <a:rPr lang="uk-UA" altLang="ru-RU" sz="1800"/>
              <a:t> крутіший за графік виробничої функції </a:t>
            </a:r>
            <a:r>
              <a:rPr lang="uk-UA" altLang="ru-RU" sz="1800" b="1" i="1"/>
              <a:t>(σ + n + q) k )</a:t>
            </a:r>
            <a:r>
              <a:rPr lang="uk-UA" altLang="ru-RU" sz="1800"/>
              <a:t> виробництво зростає більшими темпами ніж знецінюється капітал, і тому рівень споживання зростає. У цій ситуації доцільно збільшити норму заощадження до величини, яка відповідає “ золотому правилу”, і поступово економіка вийде на максимальний рівень споживання </a:t>
            </a:r>
            <a:r>
              <a:rPr lang="uk-UA" altLang="ru-RU" sz="1800" b="1" i="1"/>
              <a:t>С **.</a:t>
            </a:r>
            <a:endParaRPr lang="uk-UA" altLang="ru-RU" sz="1800"/>
          </a:p>
          <a:p>
            <a:pPr>
              <a:buFont typeface="Wingdings" panose="05000000000000000000" pitchFamily="2" charset="2"/>
              <a:buNone/>
            </a:pPr>
            <a:r>
              <a:rPr lang="uk-UA" altLang="ru-RU" sz="1800"/>
              <a:t>	</a:t>
            </a:r>
          </a:p>
          <a:p>
            <a:pPr>
              <a:buFont typeface="Wingdings" panose="05000000000000000000" pitchFamily="2" charset="2"/>
              <a:buNone/>
            </a:pPr>
            <a:r>
              <a:rPr lang="uk-UA" altLang="ru-RU" sz="1800"/>
              <a:t>		Якщо початковий рівень капіталоозброєння k * &gt; k * * ( то графік виробничої функції пологіший у порівнянні з графіком (σ + n + q) k ), капітал знецінюється швидше, ніж зростає виробництво, і тому обсяги споживання скорочуються. Саме тому норму заощаджень необхідно зменшити.</a:t>
            </a:r>
          </a:p>
          <a:p>
            <a:pPr>
              <a:buFont typeface="Wingdings" panose="05000000000000000000" pitchFamily="2" charset="2"/>
              <a:buNone/>
            </a:pPr>
            <a:endParaRPr lang="uk-UA" altLang="ru-RU" sz="1800"/>
          </a:p>
          <a:p>
            <a:pPr algn="ctr">
              <a:buFont typeface="Wingdings" panose="05000000000000000000" pitchFamily="2" charset="2"/>
              <a:buNone/>
            </a:pPr>
            <a:r>
              <a:rPr lang="uk-UA" altLang="ru-RU" sz="1800"/>
              <a:t>		</a:t>
            </a:r>
            <a:r>
              <a:rPr lang="uk-UA" altLang="ru-RU" sz="2000" b="1" i="1"/>
              <a:t>Іншими словами, умови “золотого правила нагромадження” виконуються тоді, коли чистий граничний продукт капіталу ( МРК – σ) дорівнює темпові приросту обсягу виробленої продукції (n + q)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uk-UA" altLang="ru-RU" sz="2000" b="1" i="1"/>
              <a:t>		МРК – σ = n + q</a:t>
            </a:r>
            <a:r>
              <a:rPr lang="uk-UA" altLang="ru-RU" sz="2000"/>
              <a:t>	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лан">
  <a:themeElements>
    <a:clrScheme name="План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План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План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лан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лан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1334</TotalTime>
  <Words>1431</Words>
  <Application>Microsoft Office PowerPoint</Application>
  <PresentationFormat>Экран (4:3)</PresentationFormat>
  <Paragraphs>75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Times New Roman</vt:lpstr>
      <vt:lpstr>Wingdings</vt:lpstr>
      <vt:lpstr>План</vt:lpstr>
      <vt:lpstr>Пиксел</vt:lpstr>
      <vt:lpstr>  Тема 25. Модель економічного зростання Р. Солоу </vt:lpstr>
      <vt:lpstr>  1. Головні риси та передумови моделі Р.Солоу  </vt:lpstr>
      <vt:lpstr>  1. Головні риси та передумови моделі Р.Солоу  </vt:lpstr>
      <vt:lpstr>  1. Головні риси та передумови моделі Р.Солоу  </vt:lpstr>
      <vt:lpstr>  1. Головні риси та передумови моделі Р.Солоу  </vt:lpstr>
      <vt:lpstr> 2.Визначення рівноважного стану економіки в моделі Р.Солоу   </vt:lpstr>
      <vt:lpstr>  3."Золоте правило нагромадження"</vt:lpstr>
      <vt:lpstr> 3."Золоте правило нагромадження"</vt:lpstr>
      <vt:lpstr> 3."Золоте правило нагромадження"</vt:lpstr>
      <vt:lpstr>   Висновки</vt:lpstr>
      <vt:lpstr>Дякуємо за увагу!</vt:lpstr>
    </vt:vector>
  </TitlesOfParts>
  <Company>я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Міжнародна економіка: базові поняття, теорія і господарська практика. </dc:title>
  <dc:creator>Аня</dc:creator>
  <cp:lastModifiedBy>Байдала Вікторія Володимирівна</cp:lastModifiedBy>
  <cp:revision>51</cp:revision>
  <dcterms:created xsi:type="dcterms:W3CDTF">2011-01-30T12:06:12Z</dcterms:created>
  <dcterms:modified xsi:type="dcterms:W3CDTF">2022-09-12T21:22:22Z</dcterms:modified>
</cp:coreProperties>
</file>