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257" r:id="rId2"/>
    <p:sldId id="545" r:id="rId3"/>
    <p:sldId id="528" r:id="rId4"/>
    <p:sldId id="529" r:id="rId5"/>
    <p:sldId id="546" r:id="rId6"/>
    <p:sldId id="579" r:id="rId7"/>
    <p:sldId id="530" r:id="rId8"/>
    <p:sldId id="580" r:id="rId9"/>
    <p:sldId id="582" r:id="rId10"/>
    <p:sldId id="584" r:id="rId11"/>
    <p:sldId id="649" r:id="rId12"/>
    <p:sldId id="586" r:id="rId13"/>
    <p:sldId id="588" r:id="rId14"/>
    <p:sldId id="565" r:id="rId15"/>
    <p:sldId id="533" r:id="rId16"/>
    <p:sldId id="605" r:id="rId17"/>
    <p:sldId id="607" r:id="rId18"/>
    <p:sldId id="609" r:id="rId19"/>
    <p:sldId id="611" r:id="rId20"/>
    <p:sldId id="531" r:id="rId21"/>
    <p:sldId id="589" r:id="rId22"/>
    <p:sldId id="591" r:id="rId23"/>
    <p:sldId id="651" r:id="rId24"/>
    <p:sldId id="532" r:id="rId25"/>
    <p:sldId id="596" r:id="rId26"/>
    <p:sldId id="599" r:id="rId27"/>
    <p:sldId id="602" r:id="rId28"/>
    <p:sldId id="534" r:id="rId29"/>
    <p:sldId id="613" r:id="rId30"/>
    <p:sldId id="615" r:id="rId31"/>
    <p:sldId id="617" r:id="rId32"/>
    <p:sldId id="619" r:id="rId33"/>
    <p:sldId id="535" r:id="rId34"/>
    <p:sldId id="622" r:id="rId35"/>
    <p:sldId id="625" r:id="rId36"/>
    <p:sldId id="658" r:id="rId37"/>
    <p:sldId id="629" r:id="rId38"/>
    <p:sldId id="536" r:id="rId39"/>
    <p:sldId id="635" r:id="rId40"/>
    <p:sldId id="537" r:id="rId41"/>
    <p:sldId id="638" r:id="rId42"/>
    <p:sldId id="538" r:id="rId43"/>
    <p:sldId id="645" r:id="rId44"/>
    <p:sldId id="539" r:id="rId45"/>
    <p:sldId id="540" r:id="rId46"/>
    <p:sldId id="562" r:id="rId47"/>
    <p:sldId id="567" r:id="rId48"/>
    <p:sldId id="659" r:id="rId49"/>
    <p:sldId id="660" r:id="rId50"/>
    <p:sldId id="646" r:id="rId51"/>
    <p:sldId id="650" r:id="rId52"/>
    <p:sldId id="647" r:id="rId53"/>
    <p:sldId id="661" r:id="rId54"/>
    <p:sldId id="657" r:id="rId55"/>
    <p:sldId id="662" r:id="rId56"/>
    <p:sldId id="652" r:id="rId57"/>
    <p:sldId id="663" r:id="rId58"/>
    <p:sldId id="664" r:id="rId59"/>
    <p:sldId id="666" r:id="rId60"/>
    <p:sldId id="674" r:id="rId61"/>
    <p:sldId id="673" r:id="rId62"/>
    <p:sldId id="675" r:id="rId63"/>
    <p:sldId id="340" r:id="rId6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204F"/>
    <a:srgbClr val="009EDE"/>
    <a:srgbClr val="5DD47E"/>
    <a:srgbClr val="00CCFF"/>
    <a:srgbClr val="660033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6270" autoAdjust="0"/>
  </p:normalViewPr>
  <p:slideViewPr>
    <p:cSldViewPr>
      <p:cViewPr varScale="1">
        <p:scale>
          <a:sx n="68" d="100"/>
          <a:sy n="68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:a16="http://schemas.microsoft.com/office/drawing/2014/main" id="{507518F5-0D12-4E9D-9EA2-4F40092998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AC7C54FA-B862-42DA-BE2A-254B80CACE2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9DD5F17-72D7-4A8B-BAFE-221102737C41}" type="datetimeFigureOut">
              <a:rPr lang="uk-UA"/>
              <a:pPr>
                <a:defRPr/>
              </a:pPr>
              <a:t>12.03.2025</a:t>
            </a:fld>
            <a:endParaRPr lang="uk-UA"/>
          </a:p>
        </p:txBody>
      </p:sp>
      <p:sp>
        <p:nvSpPr>
          <p:cNvPr id="4" name="Місце для зображення 3">
            <a:extLst>
              <a:ext uri="{FF2B5EF4-FFF2-40B4-BE49-F238E27FC236}">
                <a16:creationId xmlns:a16="http://schemas.microsoft.com/office/drawing/2014/main" id="{00F77C17-5FB1-4F8B-8FA2-8347968482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Місце для нотаток 4">
            <a:extLst>
              <a:ext uri="{FF2B5EF4-FFF2-40B4-BE49-F238E27FC236}">
                <a16:creationId xmlns:a16="http://schemas.microsoft.com/office/drawing/2014/main" id="{2B128B92-01CE-4C15-B14D-EEB236EED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/>
              <a:t>Зразок тексту</a:t>
            </a:r>
          </a:p>
          <a:p>
            <a:pPr lvl="1"/>
            <a:r>
              <a:rPr lang="uk-UA" noProof="0"/>
              <a:t>Другий рівень</a:t>
            </a:r>
          </a:p>
          <a:p>
            <a:pPr lvl="2"/>
            <a:r>
              <a:rPr lang="uk-UA" noProof="0"/>
              <a:t>Третій рівень</a:t>
            </a:r>
          </a:p>
          <a:p>
            <a:pPr lvl="3"/>
            <a:r>
              <a:rPr lang="uk-UA" noProof="0"/>
              <a:t>Четвертий рівень</a:t>
            </a:r>
          </a:p>
          <a:p>
            <a:pPr lvl="4"/>
            <a:r>
              <a:rPr lang="uk-UA" noProof="0"/>
              <a:t>П'ятий рівень</a:t>
            </a:r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A2CE7AB-F270-402C-9765-7771D211EAA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667571A-C7E8-478E-AC93-04B6702AB9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825303-C08D-4283-83C1-089660ADD4CA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0727C89-5653-4667-882F-8B0EB9C207A2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74C8953D-F56A-4D13-B0C3-3C8E5BC8CB4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6545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6545 w 5740"/>
                <a:gd name="T7" fmla="*/ 0 h 4316"/>
                <a:gd name="T8" fmla="*/ 6545 w 5740"/>
                <a:gd name="T9" fmla="*/ 0 h 4316"/>
                <a:gd name="T10" fmla="*/ 6545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F97C9DEB-14FC-4938-B71A-8CFE2229204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>
                <a:extLst>
                  <a:ext uri="{FF2B5EF4-FFF2-40B4-BE49-F238E27FC236}">
                    <a16:creationId xmlns:a16="http://schemas.microsoft.com/office/drawing/2014/main" id="{ADFE419E-9E34-4086-A5A9-ACB5F5CCCFA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8" name="Oval 6">
                <a:extLst>
                  <a:ext uri="{FF2B5EF4-FFF2-40B4-BE49-F238E27FC236}">
                    <a16:creationId xmlns:a16="http://schemas.microsoft.com/office/drawing/2014/main" id="{404169F5-F5D5-4D6A-BF6A-314F4373402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9" name="Oval 7">
                <a:extLst>
                  <a:ext uri="{FF2B5EF4-FFF2-40B4-BE49-F238E27FC236}">
                    <a16:creationId xmlns:a16="http://schemas.microsoft.com/office/drawing/2014/main" id="{E21BA8E9-5373-4C8D-822A-E7727307280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0" name="Oval 8">
                <a:extLst>
                  <a:ext uri="{FF2B5EF4-FFF2-40B4-BE49-F238E27FC236}">
                    <a16:creationId xmlns:a16="http://schemas.microsoft.com/office/drawing/2014/main" id="{235C80E7-FCFC-4FAD-A357-91F020C52E0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1" name="Oval 9">
                <a:extLst>
                  <a:ext uri="{FF2B5EF4-FFF2-40B4-BE49-F238E27FC236}">
                    <a16:creationId xmlns:a16="http://schemas.microsoft.com/office/drawing/2014/main" id="{D5AE6036-10CE-4CFD-9D65-91D5152E3EE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2" name="Freeform 10">
                <a:extLst>
                  <a:ext uri="{FF2B5EF4-FFF2-40B4-BE49-F238E27FC236}">
                    <a16:creationId xmlns:a16="http://schemas.microsoft.com/office/drawing/2014/main" id="{F52EDD91-F91A-4309-9BB2-874C231DDA0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3" name="Freeform 11">
                <a:extLst>
                  <a:ext uri="{FF2B5EF4-FFF2-40B4-BE49-F238E27FC236}">
                    <a16:creationId xmlns:a16="http://schemas.microsoft.com/office/drawing/2014/main" id="{81853BF8-50B2-4413-B711-BDF0CEBCD9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4" name="Freeform 12">
                <a:extLst>
                  <a:ext uri="{FF2B5EF4-FFF2-40B4-BE49-F238E27FC236}">
                    <a16:creationId xmlns:a16="http://schemas.microsoft.com/office/drawing/2014/main" id="{77CE0575-5A8E-44AC-916A-1EE658307D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5" name="Freeform 13">
                <a:extLst>
                  <a:ext uri="{FF2B5EF4-FFF2-40B4-BE49-F238E27FC236}">
                    <a16:creationId xmlns:a16="http://schemas.microsoft.com/office/drawing/2014/main" id="{80B69922-9D2F-49AD-BFC3-341A631D9CC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6" name="Freeform 14">
                <a:extLst>
                  <a:ext uri="{FF2B5EF4-FFF2-40B4-BE49-F238E27FC236}">
                    <a16:creationId xmlns:a16="http://schemas.microsoft.com/office/drawing/2014/main" id="{1D93B279-D7DF-4645-BD8F-D3378EF2ED4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7" name="Oval 15">
                <a:extLst>
                  <a:ext uri="{FF2B5EF4-FFF2-40B4-BE49-F238E27FC236}">
                    <a16:creationId xmlns:a16="http://schemas.microsoft.com/office/drawing/2014/main" id="{D1499305-0701-414E-94EE-8310FC93EEC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26137FEB-6A9B-4D0B-B385-12CBDFB9335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>
                <a:extLst>
                  <a:ext uri="{FF2B5EF4-FFF2-40B4-BE49-F238E27FC236}">
                    <a16:creationId xmlns:a16="http://schemas.microsoft.com/office/drawing/2014/main" id="{FA532C38-D25F-4DE5-874C-7D673770056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0" name="Oval 18">
                <a:extLst>
                  <a:ext uri="{FF2B5EF4-FFF2-40B4-BE49-F238E27FC236}">
                    <a16:creationId xmlns:a16="http://schemas.microsoft.com/office/drawing/2014/main" id="{243791CD-F5A1-41AA-9CC4-0DCD25D014E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1" name="Oval 19">
                <a:extLst>
                  <a:ext uri="{FF2B5EF4-FFF2-40B4-BE49-F238E27FC236}">
                    <a16:creationId xmlns:a16="http://schemas.microsoft.com/office/drawing/2014/main" id="{18FC8791-BDE6-4544-A85B-3363C99096B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2" name="Oval 20">
                <a:extLst>
                  <a:ext uri="{FF2B5EF4-FFF2-40B4-BE49-F238E27FC236}">
                    <a16:creationId xmlns:a16="http://schemas.microsoft.com/office/drawing/2014/main" id="{B61E7B69-87EB-446B-867E-A29C0A3EA0B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" name="Oval 21">
                <a:extLst>
                  <a:ext uri="{FF2B5EF4-FFF2-40B4-BE49-F238E27FC236}">
                    <a16:creationId xmlns:a16="http://schemas.microsoft.com/office/drawing/2014/main" id="{D9E4FCB4-50C9-4B08-B1C7-88AE00C1453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4" name="Oval 22">
                <a:extLst>
                  <a:ext uri="{FF2B5EF4-FFF2-40B4-BE49-F238E27FC236}">
                    <a16:creationId xmlns:a16="http://schemas.microsoft.com/office/drawing/2014/main" id="{E0AD2684-0F8C-40FB-AF81-27F43453A4D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5" name="Oval 23">
                <a:extLst>
                  <a:ext uri="{FF2B5EF4-FFF2-40B4-BE49-F238E27FC236}">
                    <a16:creationId xmlns:a16="http://schemas.microsoft.com/office/drawing/2014/main" id="{F64CD594-6F09-4BBE-A897-60267E0AD44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6" name="Oval 24">
                <a:extLst>
                  <a:ext uri="{FF2B5EF4-FFF2-40B4-BE49-F238E27FC236}">
                    <a16:creationId xmlns:a16="http://schemas.microsoft.com/office/drawing/2014/main" id="{62B509DE-01D0-4ABA-8388-CAE038C621A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id="{FE5E86E3-192D-4270-85C9-4F51FF2100C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EE555A2C-9A55-46A5-A43A-0B710ED69D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6A648701-3D68-47DF-9584-239EF0B0A8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6233E612-0DA7-4B2A-97DF-9171A4357C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CDBA843C-A7ED-42F2-8F8B-3A41F24D5F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07318B1D-70F3-4DFC-9900-5CC0872DCA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id="{4875B7BD-4B4E-4684-BAFF-8FEA00A51D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id="{2585F3A6-8D3F-45CD-BFCB-00C3AACBE2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id="{255B3493-5F45-40C7-ABD2-104FD7238F5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id="{3C7C7345-28D5-4A15-A062-503FE06D7E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5">
              <a:extLst>
                <a:ext uri="{FF2B5EF4-FFF2-40B4-BE49-F238E27FC236}">
                  <a16:creationId xmlns:a16="http://schemas.microsoft.com/office/drawing/2014/main" id="{8CA57D14-8F40-4443-A9D5-90813F791FD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>
                <a:extLst>
                  <a:ext uri="{FF2B5EF4-FFF2-40B4-BE49-F238E27FC236}">
                    <a16:creationId xmlns:a16="http://schemas.microsoft.com/office/drawing/2014/main" id="{ECC29AA1-F65B-46BD-888A-6C63508C6C45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3" name="Freeform 37">
                <a:extLst>
                  <a:ext uri="{FF2B5EF4-FFF2-40B4-BE49-F238E27FC236}">
                    <a16:creationId xmlns:a16="http://schemas.microsoft.com/office/drawing/2014/main" id="{611F0450-A727-4F8E-A04D-4FAEBF089A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7899F123-75CF-4932-AB3C-E03C13E8E5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144D16E3-1D24-43EB-B1C9-6F990B892BE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FE62A6C0-7BEA-4A8D-927D-94592C73B90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8709A4B8-5B07-4462-BFB0-7F75E4F455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BD08860E-0AAD-44CA-9E1E-598FE269B79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29" name="Freeform 43">
                <a:extLst>
                  <a:ext uri="{FF2B5EF4-FFF2-40B4-BE49-F238E27FC236}">
                    <a16:creationId xmlns:a16="http://schemas.microsoft.com/office/drawing/2014/main" id="{132F7224-3409-4720-9FCF-549592C659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4">
                <a:extLst>
                  <a:ext uri="{FF2B5EF4-FFF2-40B4-BE49-F238E27FC236}">
                    <a16:creationId xmlns:a16="http://schemas.microsoft.com/office/drawing/2014/main" id="{1B8FA05C-CDE0-4307-A870-930697492A2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1" name="Freeform 45">
                <a:extLst>
                  <a:ext uri="{FF2B5EF4-FFF2-40B4-BE49-F238E27FC236}">
                    <a16:creationId xmlns:a16="http://schemas.microsoft.com/office/drawing/2014/main" id="{02D5225B-A5E9-4E92-B9BA-F8198A12B8E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2" name="Freeform 46">
                <a:extLst>
                  <a:ext uri="{FF2B5EF4-FFF2-40B4-BE49-F238E27FC236}">
                    <a16:creationId xmlns:a16="http://schemas.microsoft.com/office/drawing/2014/main" id="{A3F74191-6718-46E6-B4FA-C00F111406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3" name="Oval 47">
                <a:extLst>
                  <a:ext uri="{FF2B5EF4-FFF2-40B4-BE49-F238E27FC236}">
                    <a16:creationId xmlns:a16="http://schemas.microsoft.com/office/drawing/2014/main" id="{0A604564-EA7B-40D2-A01D-3E9E26FC45B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4" name="Oval 48">
                <a:extLst>
                  <a:ext uri="{FF2B5EF4-FFF2-40B4-BE49-F238E27FC236}">
                    <a16:creationId xmlns:a16="http://schemas.microsoft.com/office/drawing/2014/main" id="{407603DF-3EE3-414C-A9C6-8297F0DB2BB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5" name="Oval 49">
                <a:extLst>
                  <a:ext uri="{FF2B5EF4-FFF2-40B4-BE49-F238E27FC236}">
                    <a16:creationId xmlns:a16="http://schemas.microsoft.com/office/drawing/2014/main" id="{1DF3220A-7F81-4DCE-9847-148A6AF7035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6" name="Oval 50">
                <a:extLst>
                  <a:ext uri="{FF2B5EF4-FFF2-40B4-BE49-F238E27FC236}">
                    <a16:creationId xmlns:a16="http://schemas.microsoft.com/office/drawing/2014/main" id="{59FD65DE-FE0B-461F-BC8E-035C8F7FA32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7" name="Oval 51">
                <a:extLst>
                  <a:ext uri="{FF2B5EF4-FFF2-40B4-BE49-F238E27FC236}">
                    <a16:creationId xmlns:a16="http://schemas.microsoft.com/office/drawing/2014/main" id="{820C2B84-F576-47BE-8A2B-7EBC9F28ED2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8" name="Oval 52">
                <a:extLst>
                  <a:ext uri="{FF2B5EF4-FFF2-40B4-BE49-F238E27FC236}">
                    <a16:creationId xmlns:a16="http://schemas.microsoft.com/office/drawing/2014/main" id="{006EC679-55EE-443E-831E-273DBAE9A36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9" name="Group 53">
              <a:extLst>
                <a:ext uri="{FF2B5EF4-FFF2-40B4-BE49-F238E27FC236}">
                  <a16:creationId xmlns:a16="http://schemas.microsoft.com/office/drawing/2014/main" id="{DB1125C5-4557-475B-8DBA-7403A4E36DE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>
                <a:extLst>
                  <a:ext uri="{FF2B5EF4-FFF2-40B4-BE49-F238E27FC236}">
                    <a16:creationId xmlns:a16="http://schemas.microsoft.com/office/drawing/2014/main" id="{FC4D7E85-97A5-4441-9B32-C618DFBBCE1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5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51 w 382"/>
                  <a:gd name="T19" fmla="*/ 96 h 96"/>
                  <a:gd name="T20" fmla="*/ 305 w 382"/>
                  <a:gd name="T21" fmla="*/ 90 h 96"/>
                  <a:gd name="T22" fmla="*/ 353 w 382"/>
                  <a:gd name="T23" fmla="*/ 84 h 96"/>
                  <a:gd name="T24" fmla="*/ 394 w 382"/>
                  <a:gd name="T25" fmla="*/ 66 h 96"/>
                  <a:gd name="T26" fmla="*/ 424 w 382"/>
                  <a:gd name="T27" fmla="*/ 42 h 96"/>
                  <a:gd name="T28" fmla="*/ 418 w 382"/>
                  <a:gd name="T29" fmla="*/ 42 h 96"/>
                  <a:gd name="T30" fmla="*/ 388 w 382"/>
                  <a:gd name="T31" fmla="*/ 66 h 96"/>
                  <a:gd name="T32" fmla="*/ 347 w 382"/>
                  <a:gd name="T33" fmla="*/ 78 h 96"/>
                  <a:gd name="T34" fmla="*/ 305 w 382"/>
                  <a:gd name="T35" fmla="*/ 90 h 96"/>
                  <a:gd name="T36" fmla="*/ 251 w 382"/>
                  <a:gd name="T37" fmla="*/ 96 h 96"/>
                  <a:gd name="T38" fmla="*/ 25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55">
                <a:extLst>
                  <a:ext uri="{FF2B5EF4-FFF2-40B4-BE49-F238E27FC236}">
                    <a16:creationId xmlns:a16="http://schemas.microsoft.com/office/drawing/2014/main" id="{8BFF3DD1-30BD-47FE-B55E-B07D37977E0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56">
                <a:extLst>
                  <a:ext uri="{FF2B5EF4-FFF2-40B4-BE49-F238E27FC236}">
                    <a16:creationId xmlns:a16="http://schemas.microsoft.com/office/drawing/2014/main" id="{23C587A8-25E8-469F-AEA9-C866AF2BF5C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7">
                <a:extLst>
                  <a:ext uri="{FF2B5EF4-FFF2-40B4-BE49-F238E27FC236}">
                    <a16:creationId xmlns:a16="http://schemas.microsoft.com/office/drawing/2014/main" id="{1102BA7C-FE87-475E-807D-E3264541C1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8">
                <a:extLst>
                  <a:ext uri="{FF2B5EF4-FFF2-40B4-BE49-F238E27FC236}">
                    <a16:creationId xmlns:a16="http://schemas.microsoft.com/office/drawing/2014/main" id="{D2FFA6B8-3BF1-48DE-8BD5-79D8A3E476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9">
                <a:extLst>
                  <a:ext uri="{FF2B5EF4-FFF2-40B4-BE49-F238E27FC236}">
                    <a16:creationId xmlns:a16="http://schemas.microsoft.com/office/drawing/2014/main" id="{9658A0C4-EF81-4DF3-B4AF-68A11F54DD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61 w 185"/>
                  <a:gd name="T5" fmla="*/ 36 h 210"/>
                  <a:gd name="T6" fmla="*/ 197 w 185"/>
                  <a:gd name="T7" fmla="*/ 72 h 210"/>
                  <a:gd name="T8" fmla="*/ 203 w 185"/>
                  <a:gd name="T9" fmla="*/ 90 h 210"/>
                  <a:gd name="T10" fmla="*/ 209 w 185"/>
                  <a:gd name="T11" fmla="*/ 114 h 210"/>
                  <a:gd name="T12" fmla="*/ 203 w 185"/>
                  <a:gd name="T13" fmla="*/ 138 h 210"/>
                  <a:gd name="T14" fmla="*/ 191 w 185"/>
                  <a:gd name="T15" fmla="*/ 162 h 210"/>
                  <a:gd name="T16" fmla="*/ 161 w 185"/>
                  <a:gd name="T17" fmla="*/ 180 h 210"/>
                  <a:gd name="T18" fmla="*/ 90 w 185"/>
                  <a:gd name="T19" fmla="*/ 198 h 210"/>
                  <a:gd name="T20" fmla="*/ 138 w 185"/>
                  <a:gd name="T21" fmla="*/ 210 h 210"/>
                  <a:gd name="T22" fmla="*/ 173 w 185"/>
                  <a:gd name="T23" fmla="*/ 192 h 210"/>
                  <a:gd name="T24" fmla="*/ 203 w 185"/>
                  <a:gd name="T25" fmla="*/ 168 h 210"/>
                  <a:gd name="T26" fmla="*/ 221 w 185"/>
                  <a:gd name="T27" fmla="*/ 144 h 210"/>
                  <a:gd name="T28" fmla="*/ 227 w 185"/>
                  <a:gd name="T29" fmla="*/ 114 h 210"/>
                  <a:gd name="T30" fmla="*/ 221 w 185"/>
                  <a:gd name="T31" fmla="*/ 90 h 210"/>
                  <a:gd name="T32" fmla="*/ 215 w 185"/>
                  <a:gd name="T33" fmla="*/ 66 h 210"/>
                  <a:gd name="T34" fmla="*/ 197 w 185"/>
                  <a:gd name="T35" fmla="*/ 48 h 210"/>
                  <a:gd name="T36" fmla="*/ 17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0">
                <a:extLst>
                  <a:ext uri="{FF2B5EF4-FFF2-40B4-BE49-F238E27FC236}">
                    <a16:creationId xmlns:a16="http://schemas.microsoft.com/office/drawing/2014/main" id="{E171D8A5-3998-46D0-A473-EE56735A375F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61">
                <a:extLst>
                  <a:ext uri="{FF2B5EF4-FFF2-40B4-BE49-F238E27FC236}">
                    <a16:creationId xmlns:a16="http://schemas.microsoft.com/office/drawing/2014/main" id="{FE500634-57AA-4272-9A78-2CD97AEACD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>
                  <a:extLst>
                    <a:ext uri="{FF2B5EF4-FFF2-40B4-BE49-F238E27FC236}">
                      <a16:creationId xmlns:a16="http://schemas.microsoft.com/office/drawing/2014/main" id="{9D97E342-8788-4B8A-8752-5A0DD20F84A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uk-UA" altLang="uk-UA"/>
                </a:p>
              </p:txBody>
            </p:sp>
            <p:sp>
              <p:nvSpPr>
                <p:cNvPr id="19" name="Oval 63">
                  <a:extLst>
                    <a:ext uri="{FF2B5EF4-FFF2-40B4-BE49-F238E27FC236}">
                      <a16:creationId xmlns:a16="http://schemas.microsoft.com/office/drawing/2014/main" id="{F8925F61-5AE4-4BFD-ACB5-430964E74A2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uk-UA" altLang="uk-UA"/>
                </a:p>
              </p:txBody>
            </p:sp>
            <p:sp>
              <p:nvSpPr>
                <p:cNvPr id="20" name="Oval 64">
                  <a:extLst>
                    <a:ext uri="{FF2B5EF4-FFF2-40B4-BE49-F238E27FC236}">
                      <a16:creationId xmlns:a16="http://schemas.microsoft.com/office/drawing/2014/main" id="{843C8049-0F36-4778-82DB-0A9966C79F1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uk-UA" altLang="uk-UA"/>
                </a:p>
              </p:txBody>
            </p:sp>
            <p:sp>
              <p:nvSpPr>
                <p:cNvPr id="21" name="Oval 65">
                  <a:extLst>
                    <a:ext uri="{FF2B5EF4-FFF2-40B4-BE49-F238E27FC236}">
                      <a16:creationId xmlns:a16="http://schemas.microsoft.com/office/drawing/2014/main" id="{399C9AD2-79EB-476F-8FC3-4A94DA030231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uk-UA" altLang="uk-UA"/>
                </a:p>
              </p:txBody>
            </p:sp>
          </p:grpSp>
        </p:grpSp>
      </p:grpSp>
      <p:sp>
        <p:nvSpPr>
          <p:cNvPr id="12192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12192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uk-UA"/>
              <a:t>Образец подзаголовка</a:t>
            </a:r>
          </a:p>
        </p:txBody>
      </p:sp>
      <p:sp>
        <p:nvSpPr>
          <p:cNvPr id="68" name="Rectangle 68">
            <a:extLst>
              <a:ext uri="{FF2B5EF4-FFF2-40B4-BE49-F238E27FC236}">
                <a16:creationId xmlns:a16="http://schemas.microsoft.com/office/drawing/2014/main" id="{FE72DE27-E0C3-4543-A431-A1A7E5D3C0F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21D9A4C0-1B8A-4191-B69A-C5AF113E1D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221F35D6-2D30-4DF7-A884-0146DDC4EF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75CE-05A2-4359-98F4-9E059BAD6449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78431993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312B639F-4C31-4438-9AF4-FF4230806F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7F65C630-05B7-4C64-BEA8-156243768A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58199DCA-DA32-470E-92A9-E2DAA1044D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60AC3-A9BC-49DF-974A-3267D562F08B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20860656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6A6F62D4-5B00-420A-A2A6-D0F013464C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43B9DC88-72C9-4B64-A480-CFB56EE36C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3D38735E-3BE3-48EE-B8E9-832C4CC224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B8DA7-D39A-4E84-BCA9-AE8EFDD6C361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72138749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89ACCE3A-B8AE-4724-AE8D-D2764DDF13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5A3D9AF5-3328-4F0C-A0F8-E65D425054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E3A16841-176F-4640-A047-97661595A9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36839-245D-41BB-9DE0-BA3A3C1D4461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95667455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BE41288A-FE2A-4DE5-8680-1BA28B1FDF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8674F4ED-B292-4531-AB8C-E3D9CFD73D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7F5D5BFE-86E3-44FC-9A47-152323DDF0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349FF-CDE9-49A7-B269-C5D3F8157804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82673538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A7684390-011B-4CB2-A535-ADD09D83C9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12069E90-0C5A-4420-8EC7-E12CCFD003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230BAC60-0D25-4F9D-81C6-92CD8546B3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D2123-1B37-4B8D-93D9-0495F7122E2E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31241194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EA606889-E151-4CB6-A354-375E9C8A4D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DB67D422-9AE5-4BD3-81CF-10E1324BF3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6DB55909-6826-4910-A2B9-1D6704FE7E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68A44-7507-4050-81FB-DC717FA2823D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66089654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BB46CD25-D597-4101-8FC3-D338838E69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9865DE01-5284-442D-AE47-00AE38629E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7D15A689-84AF-4490-887D-C62A840618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9388A-4FE2-44E0-B1A6-E1176BF88AF4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75575557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18811383-7A29-4CD1-95ED-66675B4AF0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8B9BFE41-FBAD-4D45-A06F-C7833DB1B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E75697D9-B32F-4A31-804A-ADA2832548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182E2-A0A2-4E01-B3C6-06B354471EBD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81852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1EB55B93-FF36-4F23-B4BD-DE7F70E10D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68C8A962-487C-406D-99E7-BA03C274F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5D34EF4D-40D7-4BD9-8438-41BE8358A4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E846B-1EC4-411F-A247-E6236E50E396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4548487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6AAFD8D8-351E-4904-A930-23846DD9F7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E3C90172-00CE-4696-A35E-5C4D0B1276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A19DFF6E-E774-4302-85B2-4BB5585185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5352D-3831-4B27-9FB2-00134B0E4509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09515584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E3B5F8DF-B862-4ABF-A959-9D85C07E02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C979575-0C92-4A98-9B65-6687901FF3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DF499998-73D1-4FA1-A4A1-404FCC7CB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F52C8-5196-430C-B79F-D257A64FA677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64986073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reeform 2">
            <a:extLst>
              <a:ext uri="{FF2B5EF4-FFF2-40B4-BE49-F238E27FC236}">
                <a16:creationId xmlns:a16="http://schemas.microsoft.com/office/drawing/2014/main" id="{1DBE9066-00B5-4C4C-9B51-03B304337BF1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3876C811-6527-4DD7-8FF6-96803D9DD9E0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3BDCA77C-5293-463F-AAA9-E0F4BDE5F7A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6545 w 5740"/>
                <a:gd name="T1" fmla="*/ 0 h 4316"/>
                <a:gd name="T2" fmla="*/ 0 w 5740"/>
                <a:gd name="T3" fmla="*/ 0 h 4316"/>
                <a:gd name="T4" fmla="*/ 0 w 5740"/>
                <a:gd name="T5" fmla="*/ 0 h 4316"/>
                <a:gd name="T6" fmla="*/ 6545 w 5740"/>
                <a:gd name="T7" fmla="*/ 0 h 4316"/>
                <a:gd name="T8" fmla="*/ 6545 w 5740"/>
                <a:gd name="T9" fmla="*/ 0 h 4316"/>
                <a:gd name="T10" fmla="*/ 6545 w 5740"/>
                <a:gd name="T11" fmla="*/ 0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646C039E-859D-426D-AA00-29FBA7425FC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20838" name="Oval 6">
                <a:extLst>
                  <a:ext uri="{FF2B5EF4-FFF2-40B4-BE49-F238E27FC236}">
                    <a16:creationId xmlns:a16="http://schemas.microsoft.com/office/drawing/2014/main" id="{931D2D57-7EEF-49A7-AC4E-A2869352585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39" name="Oval 7">
                <a:extLst>
                  <a:ext uri="{FF2B5EF4-FFF2-40B4-BE49-F238E27FC236}">
                    <a16:creationId xmlns:a16="http://schemas.microsoft.com/office/drawing/2014/main" id="{506C860B-7548-4287-AC42-85E8F48ABC4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40" name="Oval 8">
                <a:extLst>
                  <a:ext uri="{FF2B5EF4-FFF2-40B4-BE49-F238E27FC236}">
                    <a16:creationId xmlns:a16="http://schemas.microsoft.com/office/drawing/2014/main" id="{3160B74B-0CCF-4DF6-B3BD-0F1B3028B56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41" name="Oval 9">
                <a:extLst>
                  <a:ext uri="{FF2B5EF4-FFF2-40B4-BE49-F238E27FC236}">
                    <a16:creationId xmlns:a16="http://schemas.microsoft.com/office/drawing/2014/main" id="{2C0BF7F8-5055-4AA2-BE8D-15F4329C7C5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42" name="Oval 10">
                <a:extLst>
                  <a:ext uri="{FF2B5EF4-FFF2-40B4-BE49-F238E27FC236}">
                    <a16:creationId xmlns:a16="http://schemas.microsoft.com/office/drawing/2014/main" id="{D4EC4CD9-5935-47A4-974A-1E4BAB715DE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43" name="Freeform 11">
                <a:extLst>
                  <a:ext uri="{FF2B5EF4-FFF2-40B4-BE49-F238E27FC236}">
                    <a16:creationId xmlns:a16="http://schemas.microsoft.com/office/drawing/2014/main" id="{7711EE6A-2DFC-4648-B61E-28CA7ECE11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44" name="Freeform 12">
                <a:extLst>
                  <a:ext uri="{FF2B5EF4-FFF2-40B4-BE49-F238E27FC236}">
                    <a16:creationId xmlns:a16="http://schemas.microsoft.com/office/drawing/2014/main" id="{05F0BF32-7D7F-46E3-8057-1E426CEA6C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45" name="Freeform 13">
                <a:extLst>
                  <a:ext uri="{FF2B5EF4-FFF2-40B4-BE49-F238E27FC236}">
                    <a16:creationId xmlns:a16="http://schemas.microsoft.com/office/drawing/2014/main" id="{F7122DC8-2AE5-4EE7-8E68-6F922B79E9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46" name="Freeform 14">
                <a:extLst>
                  <a:ext uri="{FF2B5EF4-FFF2-40B4-BE49-F238E27FC236}">
                    <a16:creationId xmlns:a16="http://schemas.microsoft.com/office/drawing/2014/main" id="{B536ACB9-DB5C-42C1-A3A0-1BED21D0752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47" name="Freeform 15">
                <a:extLst>
                  <a:ext uri="{FF2B5EF4-FFF2-40B4-BE49-F238E27FC236}">
                    <a16:creationId xmlns:a16="http://schemas.microsoft.com/office/drawing/2014/main" id="{675DC572-0B1E-43BA-B31E-2A4B59BF47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48" name="Oval 16">
                <a:extLst>
                  <a:ext uri="{FF2B5EF4-FFF2-40B4-BE49-F238E27FC236}">
                    <a16:creationId xmlns:a16="http://schemas.microsoft.com/office/drawing/2014/main" id="{ABA11BEB-D7EF-46EC-8A49-CC5681DCFA3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084F5A9F-7199-4DF5-AFE8-5C6BD7544BC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20850" name="Oval 18">
                <a:extLst>
                  <a:ext uri="{FF2B5EF4-FFF2-40B4-BE49-F238E27FC236}">
                    <a16:creationId xmlns:a16="http://schemas.microsoft.com/office/drawing/2014/main" id="{B5D0A44C-5F9E-4D02-9196-0ABDD0875D6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51" name="Oval 19">
                <a:extLst>
                  <a:ext uri="{FF2B5EF4-FFF2-40B4-BE49-F238E27FC236}">
                    <a16:creationId xmlns:a16="http://schemas.microsoft.com/office/drawing/2014/main" id="{43012C52-E2C2-4458-88F8-B3D318624BA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52" name="Oval 20">
                <a:extLst>
                  <a:ext uri="{FF2B5EF4-FFF2-40B4-BE49-F238E27FC236}">
                    <a16:creationId xmlns:a16="http://schemas.microsoft.com/office/drawing/2014/main" id="{02B282A9-5CCF-4108-B0BF-74EE3C3E4F4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53" name="Oval 21">
                <a:extLst>
                  <a:ext uri="{FF2B5EF4-FFF2-40B4-BE49-F238E27FC236}">
                    <a16:creationId xmlns:a16="http://schemas.microsoft.com/office/drawing/2014/main" id="{65254CE6-C281-4D26-922E-E171584043A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54" name="Oval 22">
                <a:extLst>
                  <a:ext uri="{FF2B5EF4-FFF2-40B4-BE49-F238E27FC236}">
                    <a16:creationId xmlns:a16="http://schemas.microsoft.com/office/drawing/2014/main" id="{2B1785B7-4592-4889-B01A-554AE752CF9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55" name="Oval 23">
                <a:extLst>
                  <a:ext uri="{FF2B5EF4-FFF2-40B4-BE49-F238E27FC236}">
                    <a16:creationId xmlns:a16="http://schemas.microsoft.com/office/drawing/2014/main" id="{BFDCCCD8-15D9-4CA2-98F0-1BA32A98BA5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56" name="Oval 24">
                <a:extLst>
                  <a:ext uri="{FF2B5EF4-FFF2-40B4-BE49-F238E27FC236}">
                    <a16:creationId xmlns:a16="http://schemas.microsoft.com/office/drawing/2014/main" id="{7D3F66DB-C4B2-476E-8CE8-4BA6670C0C7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57" name="Oval 25">
                <a:extLst>
                  <a:ext uri="{FF2B5EF4-FFF2-40B4-BE49-F238E27FC236}">
                    <a16:creationId xmlns:a16="http://schemas.microsoft.com/office/drawing/2014/main" id="{BA4A14FC-140C-423A-A159-08F0A43DA5E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58" name="Freeform 26">
                <a:extLst>
                  <a:ext uri="{FF2B5EF4-FFF2-40B4-BE49-F238E27FC236}">
                    <a16:creationId xmlns:a16="http://schemas.microsoft.com/office/drawing/2014/main" id="{26D65282-DF55-426E-AA46-A7CAA12155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59" name="Freeform 27">
                <a:extLst>
                  <a:ext uri="{FF2B5EF4-FFF2-40B4-BE49-F238E27FC236}">
                    <a16:creationId xmlns:a16="http://schemas.microsoft.com/office/drawing/2014/main" id="{9EE7DCB4-047C-4FB3-AF9C-D50ADA86BE4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60" name="Freeform 28">
                <a:extLst>
                  <a:ext uri="{FF2B5EF4-FFF2-40B4-BE49-F238E27FC236}">
                    <a16:creationId xmlns:a16="http://schemas.microsoft.com/office/drawing/2014/main" id="{AD6252B9-ACDD-42E8-87CF-C3DEA8D84B0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61" name="Freeform 29">
                <a:extLst>
                  <a:ext uri="{FF2B5EF4-FFF2-40B4-BE49-F238E27FC236}">
                    <a16:creationId xmlns:a16="http://schemas.microsoft.com/office/drawing/2014/main" id="{4386484C-C04A-4E05-8B22-7569F3DAC4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79" name="Freeform 30">
                <a:extLst>
                  <a:ext uri="{FF2B5EF4-FFF2-40B4-BE49-F238E27FC236}">
                    <a16:creationId xmlns:a16="http://schemas.microsoft.com/office/drawing/2014/main" id="{D90F7A12-5BF5-47FA-8125-B26EA109D5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Freeform 31">
                <a:extLst>
                  <a:ext uri="{FF2B5EF4-FFF2-40B4-BE49-F238E27FC236}">
                    <a16:creationId xmlns:a16="http://schemas.microsoft.com/office/drawing/2014/main" id="{643A9B09-8502-49F6-A413-6E65B2BFA9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864" name="Freeform 32">
                <a:extLst>
                  <a:ext uri="{FF2B5EF4-FFF2-40B4-BE49-F238E27FC236}">
                    <a16:creationId xmlns:a16="http://schemas.microsoft.com/office/drawing/2014/main" id="{C46671F0-F333-4DFC-A206-8C24ECE78B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65" name="Freeform 33">
                <a:extLst>
                  <a:ext uri="{FF2B5EF4-FFF2-40B4-BE49-F238E27FC236}">
                    <a16:creationId xmlns:a16="http://schemas.microsoft.com/office/drawing/2014/main" id="{8F6EC74A-3F6E-470C-AE3F-F9D5551572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66" name="Freeform 34">
                <a:extLst>
                  <a:ext uri="{FF2B5EF4-FFF2-40B4-BE49-F238E27FC236}">
                    <a16:creationId xmlns:a16="http://schemas.microsoft.com/office/drawing/2014/main" id="{836160E2-682E-4F2A-B3E6-77C4BBA08E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84" name="Freeform 35">
                <a:extLst>
                  <a:ext uri="{FF2B5EF4-FFF2-40B4-BE49-F238E27FC236}">
                    <a16:creationId xmlns:a16="http://schemas.microsoft.com/office/drawing/2014/main" id="{466D590C-C7F6-4910-A260-A0730DFBC5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419A928B-CA33-4E2F-8CC4-4B31CD50B28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20869" name="Freeform 37">
                <a:extLst>
                  <a:ext uri="{FF2B5EF4-FFF2-40B4-BE49-F238E27FC236}">
                    <a16:creationId xmlns:a16="http://schemas.microsoft.com/office/drawing/2014/main" id="{B9473F56-9475-488E-8887-7D16CCFCF25E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70" name="Freeform 38">
                <a:extLst>
                  <a:ext uri="{FF2B5EF4-FFF2-40B4-BE49-F238E27FC236}">
                    <a16:creationId xmlns:a16="http://schemas.microsoft.com/office/drawing/2014/main" id="{7010D813-8331-4883-9E1B-6F81F070D5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71" name="Freeform 39">
                <a:extLst>
                  <a:ext uri="{FF2B5EF4-FFF2-40B4-BE49-F238E27FC236}">
                    <a16:creationId xmlns:a16="http://schemas.microsoft.com/office/drawing/2014/main" id="{712B63EA-CDD1-4914-9FB3-3A82624B45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72" name="Freeform 40">
                <a:extLst>
                  <a:ext uri="{FF2B5EF4-FFF2-40B4-BE49-F238E27FC236}">
                    <a16:creationId xmlns:a16="http://schemas.microsoft.com/office/drawing/2014/main" id="{4209CF57-9A40-4D3B-80B5-B3C4B0039E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73" name="Freeform 41">
                <a:extLst>
                  <a:ext uri="{FF2B5EF4-FFF2-40B4-BE49-F238E27FC236}">
                    <a16:creationId xmlns:a16="http://schemas.microsoft.com/office/drawing/2014/main" id="{75484BF5-CD43-45D7-8002-7686B349121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74" name="Freeform 42">
                <a:extLst>
                  <a:ext uri="{FF2B5EF4-FFF2-40B4-BE49-F238E27FC236}">
                    <a16:creationId xmlns:a16="http://schemas.microsoft.com/office/drawing/2014/main" id="{3E5DC563-9E6C-44FF-B7F3-3C0CACCB42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75" name="Freeform 43">
                <a:extLst>
                  <a:ext uri="{FF2B5EF4-FFF2-40B4-BE49-F238E27FC236}">
                    <a16:creationId xmlns:a16="http://schemas.microsoft.com/office/drawing/2014/main" id="{96D59CAD-ADB0-4329-9595-F8E65D67699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57" name="Freeform 44">
                <a:extLst>
                  <a:ext uri="{FF2B5EF4-FFF2-40B4-BE49-F238E27FC236}">
                    <a16:creationId xmlns:a16="http://schemas.microsoft.com/office/drawing/2014/main" id="{A7507AEB-98A7-440B-B461-6D4DC45A5D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877" name="Freeform 45">
                <a:extLst>
                  <a:ext uri="{FF2B5EF4-FFF2-40B4-BE49-F238E27FC236}">
                    <a16:creationId xmlns:a16="http://schemas.microsoft.com/office/drawing/2014/main" id="{8D7472D3-94B0-464B-B6C4-8E32E70510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78" name="Freeform 46">
                <a:extLst>
                  <a:ext uri="{FF2B5EF4-FFF2-40B4-BE49-F238E27FC236}">
                    <a16:creationId xmlns:a16="http://schemas.microsoft.com/office/drawing/2014/main" id="{3567741D-7C9B-443A-8BAD-1C360DE4B1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79" name="Freeform 47">
                <a:extLst>
                  <a:ext uri="{FF2B5EF4-FFF2-40B4-BE49-F238E27FC236}">
                    <a16:creationId xmlns:a16="http://schemas.microsoft.com/office/drawing/2014/main" id="{17720875-7390-45DC-B18B-FBC70DEBD1C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80" name="Oval 48">
                <a:extLst>
                  <a:ext uri="{FF2B5EF4-FFF2-40B4-BE49-F238E27FC236}">
                    <a16:creationId xmlns:a16="http://schemas.microsoft.com/office/drawing/2014/main" id="{09D4A14E-CF56-4A5C-B792-B64E0337374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81" name="Oval 49">
                <a:extLst>
                  <a:ext uri="{FF2B5EF4-FFF2-40B4-BE49-F238E27FC236}">
                    <a16:creationId xmlns:a16="http://schemas.microsoft.com/office/drawing/2014/main" id="{0A0E236D-3D2E-43B3-B7D4-5736D36CFA4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82" name="Oval 50">
                <a:extLst>
                  <a:ext uri="{FF2B5EF4-FFF2-40B4-BE49-F238E27FC236}">
                    <a16:creationId xmlns:a16="http://schemas.microsoft.com/office/drawing/2014/main" id="{6F040216-9FA8-41E1-B019-2FB459F4AD3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83" name="Oval 51">
                <a:extLst>
                  <a:ext uri="{FF2B5EF4-FFF2-40B4-BE49-F238E27FC236}">
                    <a16:creationId xmlns:a16="http://schemas.microsoft.com/office/drawing/2014/main" id="{C5F9EA05-E58B-4239-9F83-FA0C0562FEC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84" name="Oval 52">
                <a:extLst>
                  <a:ext uri="{FF2B5EF4-FFF2-40B4-BE49-F238E27FC236}">
                    <a16:creationId xmlns:a16="http://schemas.microsoft.com/office/drawing/2014/main" id="{824B07B8-B2B4-4F0D-A230-7A07D500BCC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0885" name="Oval 53">
                <a:extLst>
                  <a:ext uri="{FF2B5EF4-FFF2-40B4-BE49-F238E27FC236}">
                    <a16:creationId xmlns:a16="http://schemas.microsoft.com/office/drawing/2014/main" id="{39048E3E-137A-4FE0-9558-0517130E320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69794BB4-4D14-41D4-84A7-561AD9BA530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>
                <a:extLst>
                  <a:ext uri="{FF2B5EF4-FFF2-40B4-BE49-F238E27FC236}">
                    <a16:creationId xmlns:a16="http://schemas.microsoft.com/office/drawing/2014/main" id="{D035EA1A-26E6-4415-AD41-F8590F9913A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5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51 w 382"/>
                  <a:gd name="T19" fmla="*/ 96 h 96"/>
                  <a:gd name="T20" fmla="*/ 305 w 382"/>
                  <a:gd name="T21" fmla="*/ 90 h 96"/>
                  <a:gd name="T22" fmla="*/ 353 w 382"/>
                  <a:gd name="T23" fmla="*/ 84 h 96"/>
                  <a:gd name="T24" fmla="*/ 394 w 382"/>
                  <a:gd name="T25" fmla="*/ 66 h 96"/>
                  <a:gd name="T26" fmla="*/ 424 w 382"/>
                  <a:gd name="T27" fmla="*/ 42 h 96"/>
                  <a:gd name="T28" fmla="*/ 418 w 382"/>
                  <a:gd name="T29" fmla="*/ 42 h 96"/>
                  <a:gd name="T30" fmla="*/ 388 w 382"/>
                  <a:gd name="T31" fmla="*/ 66 h 96"/>
                  <a:gd name="T32" fmla="*/ 347 w 382"/>
                  <a:gd name="T33" fmla="*/ 78 h 96"/>
                  <a:gd name="T34" fmla="*/ 305 w 382"/>
                  <a:gd name="T35" fmla="*/ 90 h 96"/>
                  <a:gd name="T36" fmla="*/ 251 w 382"/>
                  <a:gd name="T37" fmla="*/ 96 h 96"/>
                  <a:gd name="T38" fmla="*/ 25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56">
                <a:extLst>
                  <a:ext uri="{FF2B5EF4-FFF2-40B4-BE49-F238E27FC236}">
                    <a16:creationId xmlns:a16="http://schemas.microsoft.com/office/drawing/2014/main" id="{ED7C0DA3-BF41-4400-A886-C0C4C1D387E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0" name="Freeform 57">
                <a:extLst>
                  <a:ext uri="{FF2B5EF4-FFF2-40B4-BE49-F238E27FC236}">
                    <a16:creationId xmlns:a16="http://schemas.microsoft.com/office/drawing/2014/main" id="{8C4B8354-709C-4654-BEEE-FF752649B7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1" name="Freeform 58">
                <a:extLst>
                  <a:ext uri="{FF2B5EF4-FFF2-40B4-BE49-F238E27FC236}">
                    <a16:creationId xmlns:a16="http://schemas.microsoft.com/office/drawing/2014/main" id="{88CD1454-60D6-43B2-A23F-FE532C2207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59">
                <a:extLst>
                  <a:ext uri="{FF2B5EF4-FFF2-40B4-BE49-F238E27FC236}">
                    <a16:creationId xmlns:a16="http://schemas.microsoft.com/office/drawing/2014/main" id="{A75C4F5C-747A-4B4C-AE80-53C8B55415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60">
                <a:extLst>
                  <a:ext uri="{FF2B5EF4-FFF2-40B4-BE49-F238E27FC236}">
                    <a16:creationId xmlns:a16="http://schemas.microsoft.com/office/drawing/2014/main" id="{9B17D5E7-9D06-4293-A818-3D39D82D03A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61 w 185"/>
                  <a:gd name="T5" fmla="*/ 36 h 210"/>
                  <a:gd name="T6" fmla="*/ 197 w 185"/>
                  <a:gd name="T7" fmla="*/ 72 h 210"/>
                  <a:gd name="T8" fmla="*/ 203 w 185"/>
                  <a:gd name="T9" fmla="*/ 90 h 210"/>
                  <a:gd name="T10" fmla="*/ 209 w 185"/>
                  <a:gd name="T11" fmla="*/ 114 h 210"/>
                  <a:gd name="T12" fmla="*/ 203 w 185"/>
                  <a:gd name="T13" fmla="*/ 138 h 210"/>
                  <a:gd name="T14" fmla="*/ 191 w 185"/>
                  <a:gd name="T15" fmla="*/ 162 h 210"/>
                  <a:gd name="T16" fmla="*/ 161 w 185"/>
                  <a:gd name="T17" fmla="*/ 180 h 210"/>
                  <a:gd name="T18" fmla="*/ 90 w 185"/>
                  <a:gd name="T19" fmla="*/ 198 h 210"/>
                  <a:gd name="T20" fmla="*/ 138 w 185"/>
                  <a:gd name="T21" fmla="*/ 210 h 210"/>
                  <a:gd name="T22" fmla="*/ 173 w 185"/>
                  <a:gd name="T23" fmla="*/ 192 h 210"/>
                  <a:gd name="T24" fmla="*/ 203 w 185"/>
                  <a:gd name="T25" fmla="*/ 168 h 210"/>
                  <a:gd name="T26" fmla="*/ 221 w 185"/>
                  <a:gd name="T27" fmla="*/ 144 h 210"/>
                  <a:gd name="T28" fmla="*/ 227 w 185"/>
                  <a:gd name="T29" fmla="*/ 114 h 210"/>
                  <a:gd name="T30" fmla="*/ 221 w 185"/>
                  <a:gd name="T31" fmla="*/ 90 h 210"/>
                  <a:gd name="T32" fmla="*/ 215 w 185"/>
                  <a:gd name="T33" fmla="*/ 66 h 210"/>
                  <a:gd name="T34" fmla="*/ 197 w 185"/>
                  <a:gd name="T35" fmla="*/ 48 h 210"/>
                  <a:gd name="T36" fmla="*/ 17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61">
                <a:extLst>
                  <a:ext uri="{FF2B5EF4-FFF2-40B4-BE49-F238E27FC236}">
                    <a16:creationId xmlns:a16="http://schemas.microsoft.com/office/drawing/2014/main" id="{E5EA1D82-A79E-4773-8605-A9C74757FE0C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BCB4F8A6-1D2F-41A2-BD6E-BAC6EEC44D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>
                  <a:extLst>
                    <a:ext uri="{FF2B5EF4-FFF2-40B4-BE49-F238E27FC236}">
                      <a16:creationId xmlns:a16="http://schemas.microsoft.com/office/drawing/2014/main" id="{2BA70E70-701F-43DC-802E-332D7C1C403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uk-UA" altLang="uk-UA"/>
                </a:p>
              </p:txBody>
            </p:sp>
            <p:sp>
              <p:nvSpPr>
                <p:cNvPr id="1047" name="Oval 64">
                  <a:extLst>
                    <a:ext uri="{FF2B5EF4-FFF2-40B4-BE49-F238E27FC236}">
                      <a16:creationId xmlns:a16="http://schemas.microsoft.com/office/drawing/2014/main" id="{37B152D5-D481-4C41-830B-4F2469C2AEB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uk-UA" altLang="uk-UA"/>
                </a:p>
              </p:txBody>
            </p:sp>
            <p:sp>
              <p:nvSpPr>
                <p:cNvPr id="1048" name="Oval 65">
                  <a:extLst>
                    <a:ext uri="{FF2B5EF4-FFF2-40B4-BE49-F238E27FC236}">
                      <a16:creationId xmlns:a16="http://schemas.microsoft.com/office/drawing/2014/main" id="{D291D2DA-B45A-44CC-8C80-D860FC5D00E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uk-UA" altLang="uk-UA"/>
                </a:p>
              </p:txBody>
            </p:sp>
            <p:sp>
              <p:nvSpPr>
                <p:cNvPr id="1049" name="Oval 66">
                  <a:extLst>
                    <a:ext uri="{FF2B5EF4-FFF2-40B4-BE49-F238E27FC236}">
                      <a16:creationId xmlns:a16="http://schemas.microsoft.com/office/drawing/2014/main" id="{86EA2CCA-0673-42D5-A852-BE321849BCE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defRPr/>
                  </a:pPr>
                  <a:endParaRPr lang="uk-UA" altLang="uk-UA"/>
                </a:p>
              </p:txBody>
            </p:sp>
          </p:grpSp>
        </p:grpSp>
      </p:grpSp>
      <p:sp>
        <p:nvSpPr>
          <p:cNvPr id="120899" name="Rectangle 67">
            <a:extLst>
              <a:ext uri="{FF2B5EF4-FFF2-40B4-BE49-F238E27FC236}">
                <a16:creationId xmlns:a16="http://schemas.microsoft.com/office/drawing/2014/main" id="{A4D60F86-D256-466B-9B53-6B3FB750F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Образец заголовка</a:t>
            </a:r>
          </a:p>
        </p:txBody>
      </p:sp>
      <p:sp>
        <p:nvSpPr>
          <p:cNvPr id="120900" name="Rectangle 68">
            <a:extLst>
              <a:ext uri="{FF2B5EF4-FFF2-40B4-BE49-F238E27FC236}">
                <a16:creationId xmlns:a16="http://schemas.microsoft.com/office/drawing/2014/main" id="{307DC5AD-9468-4701-B4F6-7F86A7FBF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</a:p>
        </p:txBody>
      </p:sp>
      <p:sp>
        <p:nvSpPr>
          <p:cNvPr id="120901" name="Rectangle 69">
            <a:extLst>
              <a:ext uri="{FF2B5EF4-FFF2-40B4-BE49-F238E27FC236}">
                <a16:creationId xmlns:a16="http://schemas.microsoft.com/office/drawing/2014/main" id="{94E58246-B052-49F2-95DD-1792B23C81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20902" name="Rectangle 70">
            <a:extLst>
              <a:ext uri="{FF2B5EF4-FFF2-40B4-BE49-F238E27FC236}">
                <a16:creationId xmlns:a16="http://schemas.microsoft.com/office/drawing/2014/main" id="{D7D8F874-65B7-4D4B-AFAB-655F6DEC15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20903" name="Rectangle 71">
            <a:extLst>
              <a:ext uri="{FF2B5EF4-FFF2-40B4-BE49-F238E27FC236}">
                <a16:creationId xmlns:a16="http://schemas.microsoft.com/office/drawing/2014/main" id="{994482C7-B5EB-475F-A8A6-D60EA5115F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D10EFBA-3987-4BA1-84AB-20AC9E6986D7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3" r:id="rId1"/>
    <p:sldLayoutId id="2147484272" r:id="rId2"/>
    <p:sldLayoutId id="2147484273" r:id="rId3"/>
    <p:sldLayoutId id="2147484274" r:id="rId4"/>
    <p:sldLayoutId id="2147484275" r:id="rId5"/>
    <p:sldLayoutId id="2147484276" r:id="rId6"/>
    <p:sldLayoutId id="2147484277" r:id="rId7"/>
    <p:sldLayoutId id="2147484278" r:id="rId8"/>
    <p:sldLayoutId id="2147484279" r:id="rId9"/>
    <p:sldLayoutId id="2147484280" r:id="rId10"/>
    <p:sldLayoutId id="2147484281" r:id="rId11"/>
    <p:sldLayoutId id="2147484282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99" grpId="0"/>
      <p:bldP spid="12090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9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09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09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9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09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09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9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09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09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9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09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09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09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209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209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A3%D0%BA%D1%80%D0%B0%D1%97%D0%BD%D0%B0" TargetMode="Externa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1">
            <a:extLst>
              <a:ext uri="{FF2B5EF4-FFF2-40B4-BE49-F238E27FC236}">
                <a16:creationId xmlns:a16="http://schemas.microsoft.com/office/drawing/2014/main" id="{5005FDC2-6F4E-455C-B361-797612733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5559425"/>
            <a:ext cx="6605587" cy="461963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chemeClr val="bg1"/>
              </a:gs>
            </a:gsLst>
            <a:lin ang="5400000" scaled="1"/>
          </a:gradFill>
          <a:ln w="44450">
            <a:solidFill>
              <a:srgbClr val="00CCFF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>
                <a:solidFill>
                  <a:srgbClr val="0B0E7B"/>
                </a:solidFill>
                <a:latin typeface="Georgia" panose="02040502050405020303" pitchFamily="18" charset="0"/>
              </a:rPr>
              <a:t>Підготувала: д.е.н., проф. Дорош О.С.</a:t>
            </a:r>
            <a:endParaRPr lang="uk-UA" altLang="uk-UA" sz="2400" b="1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круглений прямокутник 16">
            <a:extLst>
              <a:ext uri="{FF2B5EF4-FFF2-40B4-BE49-F238E27FC236}">
                <a16:creationId xmlns:a16="http://schemas.microsoft.com/office/drawing/2014/main" id="{B21CDA35-9522-41A2-9FA2-7E241E03DEFA}"/>
              </a:ext>
            </a:extLst>
          </p:cNvPr>
          <p:cNvSpPr/>
          <p:nvPr/>
        </p:nvSpPr>
        <p:spPr>
          <a:xfrm>
            <a:off x="683568" y="404664"/>
            <a:ext cx="8136904" cy="272864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altLang="uk-UA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Лекція  2</a:t>
            </a:r>
          </a:p>
          <a:p>
            <a:pPr algn="ctr">
              <a:defRPr/>
            </a:pP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Суб’єкти державної та європейської системи моніторингу землекористування, їх повноваження та взаємовідносини</a:t>
            </a:r>
            <a:endParaRPr lang="uk-UA" altLang="uk-UA" sz="28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102" name="Rectangle 31">
            <a:extLst>
              <a:ext uri="{FF2B5EF4-FFF2-40B4-BE49-F238E27FC236}">
                <a16:creationId xmlns:a16="http://schemas.microsoft.com/office/drawing/2014/main" id="{246F6B57-D67B-4108-9256-F7E131442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50" y="6164263"/>
            <a:ext cx="3600450" cy="430212"/>
          </a:xfrm>
          <a:prstGeom prst="rect">
            <a:avLst/>
          </a:prstGeom>
          <a:solidFill>
            <a:srgbClr val="002060"/>
          </a:solidFill>
          <a:ln w="44450">
            <a:solidFill>
              <a:srgbClr val="00CCFF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200" b="1">
                <a:latin typeface="Georgia" panose="02040502050405020303" pitchFamily="18" charset="0"/>
              </a:rPr>
              <a:t>Київ - 2025</a:t>
            </a:r>
          </a:p>
        </p:txBody>
      </p:sp>
      <p:pic>
        <p:nvPicPr>
          <p:cNvPr id="4103" name="Picture 15" descr="МОНІТОРИНГ ЗЕМЕЛЬНИХ ВІДНОСИН В УКРАЇНІ: 2016-2017">
            <a:extLst>
              <a:ext uri="{FF2B5EF4-FFF2-40B4-BE49-F238E27FC236}">
                <a16:creationId xmlns:a16="http://schemas.microsoft.com/office/drawing/2014/main" id="{64B9E1E3-F612-43F5-BA0B-B4B5A0C21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3155950"/>
            <a:ext cx="3365500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D1DF8A95-9115-48C7-8159-926E8EFFE0C2}"/>
              </a:ext>
            </a:extLst>
          </p:cNvPr>
          <p:cNvSpPr/>
          <p:nvPr/>
        </p:nvSpPr>
        <p:spPr>
          <a:xfrm>
            <a:off x="97445" y="2996952"/>
            <a:ext cx="2592288" cy="1636455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defRPr/>
            </a:pP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Контролю підлягають</a:t>
            </a: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DE34C129-B79A-4BE9-8357-AA0A62E1144E}"/>
              </a:ext>
            </a:extLst>
          </p:cNvPr>
          <p:cNvSpPr/>
          <p:nvPr/>
        </p:nvSpPr>
        <p:spPr>
          <a:xfrm>
            <a:off x="467544" y="76220"/>
            <a:ext cx="7632848" cy="940882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latin typeface="Georgia" panose="02040502050405020303" pitchFamily="18" charset="0"/>
              </a:rPr>
              <a:t>КОМПЕТЕНЦІЇ </a:t>
            </a:r>
          </a:p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МІНАГРОПОЛІТИКИ</a:t>
            </a:r>
            <a:endParaRPr lang="uk-UA" sz="2800" u="sng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D5DB65B4-E3A0-4C59-9FD9-DCA5343310BA}"/>
              </a:ext>
            </a:extLst>
          </p:cNvPr>
          <p:cNvSpPr/>
          <p:nvPr/>
        </p:nvSpPr>
        <p:spPr>
          <a:xfrm>
            <a:off x="971600" y="1174508"/>
            <a:ext cx="6264696" cy="831335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600" b="1" dirty="0">
                <a:latin typeface="Georgia" panose="02040502050405020303" pitchFamily="18" charset="0"/>
              </a:rPr>
              <a:t>2. Моніторинг стану рослинництва та тваринництва</a:t>
            </a:r>
            <a:endParaRPr lang="uk-UA" sz="2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Стрілка вправо 6">
            <a:extLst>
              <a:ext uri="{FF2B5EF4-FFF2-40B4-BE49-F238E27FC236}">
                <a16:creationId xmlns:a16="http://schemas.microsoft.com/office/drawing/2014/main" id="{CFC9CDDC-9B9A-437D-8802-A0E955C276EF}"/>
              </a:ext>
            </a:extLst>
          </p:cNvPr>
          <p:cNvSpPr/>
          <p:nvPr/>
        </p:nvSpPr>
        <p:spPr bwMode="auto">
          <a:xfrm>
            <a:off x="2703612" y="2802890"/>
            <a:ext cx="285690" cy="2049268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FD29F8FA-19CE-47D5-B0CE-0CC07DE350F0}"/>
              </a:ext>
            </a:extLst>
          </p:cNvPr>
          <p:cNvSpPr/>
          <p:nvPr/>
        </p:nvSpPr>
        <p:spPr bwMode="auto">
          <a:xfrm>
            <a:off x="3056895" y="2220477"/>
            <a:ext cx="5979006" cy="94088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Динаміка 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врожайності</a:t>
            </a: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основних сільськогосподарських культур</a:t>
            </a:r>
            <a:endParaRPr lang="uk-UA" sz="2400" dirty="0">
              <a:latin typeface="Georgia" panose="02040502050405020303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6FDACA62-59BD-4121-8418-C2EE28574DF1}"/>
              </a:ext>
            </a:extLst>
          </p:cNvPr>
          <p:cNvSpPr/>
          <p:nvPr/>
        </p:nvSpPr>
        <p:spPr bwMode="auto">
          <a:xfrm>
            <a:off x="3056895" y="3291163"/>
            <a:ext cx="5979006" cy="94088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 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пасовищ, кормових угідь</a:t>
            </a: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їх продуктивність</a:t>
            </a:r>
            <a:endParaRPr lang="uk-UA" sz="2400" dirty="0">
              <a:latin typeface="Georgia" panose="02040502050405020303" pitchFamily="18" charset="0"/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9469F9D6-8F15-4D78-AE9E-0A51BEC5CF11}"/>
              </a:ext>
            </a:extLst>
          </p:cNvPr>
          <p:cNvSpPr/>
          <p:nvPr/>
        </p:nvSpPr>
        <p:spPr bwMode="auto">
          <a:xfrm>
            <a:off x="3056895" y="4347556"/>
            <a:ext cx="5979006" cy="128226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Ситуація у 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тваринництві</a:t>
            </a: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включаючи контроль поширення хвороб (АЧС, пташиний грип тощо)</a:t>
            </a:r>
            <a:endParaRPr lang="uk-UA" sz="2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4D1CD410-88D7-4CF4-8116-E415573BA0AD}"/>
              </a:ext>
            </a:extLst>
          </p:cNvPr>
          <p:cNvSpPr/>
          <p:nvPr/>
        </p:nvSpPr>
        <p:spPr>
          <a:xfrm>
            <a:off x="97445" y="2996952"/>
            <a:ext cx="2592288" cy="1636455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defRPr/>
            </a:pP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Контролю підлягають</a:t>
            </a: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475FF145-D37D-4A27-92C9-C8D544356659}"/>
              </a:ext>
            </a:extLst>
          </p:cNvPr>
          <p:cNvSpPr/>
          <p:nvPr/>
        </p:nvSpPr>
        <p:spPr>
          <a:xfrm>
            <a:off x="467544" y="76220"/>
            <a:ext cx="7632848" cy="940882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latin typeface="Georgia" panose="02040502050405020303" pitchFamily="18" charset="0"/>
              </a:rPr>
              <a:t>КОМПЕТЕНЦІЇ </a:t>
            </a:r>
          </a:p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МІНАГРОПОЛІТИКИ</a:t>
            </a:r>
            <a:endParaRPr lang="uk-UA" sz="2800" u="sng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DED2EC0F-72D1-4AC2-8ED8-570B44B2CF91}"/>
              </a:ext>
            </a:extLst>
          </p:cNvPr>
          <p:cNvSpPr/>
          <p:nvPr/>
        </p:nvSpPr>
        <p:spPr>
          <a:xfrm>
            <a:off x="971600" y="1174508"/>
            <a:ext cx="6264696" cy="831335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600" b="1" dirty="0">
                <a:latin typeface="Georgia" panose="02040502050405020303" pitchFamily="18" charset="0"/>
              </a:rPr>
              <a:t>4. Моніторинг водних ресурсів у сільському господарстві</a:t>
            </a:r>
            <a:endParaRPr lang="uk-UA" sz="2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Стрілка вправо 6">
            <a:extLst>
              <a:ext uri="{FF2B5EF4-FFF2-40B4-BE49-F238E27FC236}">
                <a16:creationId xmlns:a16="http://schemas.microsoft.com/office/drawing/2014/main" id="{680C04E7-0485-48E6-8296-0AB81D2F1AC2}"/>
              </a:ext>
            </a:extLst>
          </p:cNvPr>
          <p:cNvSpPr/>
          <p:nvPr/>
        </p:nvSpPr>
        <p:spPr bwMode="auto">
          <a:xfrm>
            <a:off x="2703612" y="2802890"/>
            <a:ext cx="285690" cy="2049268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4F871E94-0CF4-49E9-A79D-5B94A95ABF4D}"/>
              </a:ext>
            </a:extLst>
          </p:cNvPr>
          <p:cNvSpPr/>
          <p:nvPr/>
        </p:nvSpPr>
        <p:spPr bwMode="auto">
          <a:xfrm>
            <a:off x="3056895" y="2220477"/>
            <a:ext cx="5979006" cy="94088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 води в зрошувальних системах</a:t>
            </a:r>
            <a:endParaRPr lang="uk-UA" sz="2400" b="1" dirty="0">
              <a:latin typeface="Georgia" panose="02040502050405020303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B9330F89-D8D2-4869-B4BF-9F1AC9F03E32}"/>
              </a:ext>
            </a:extLst>
          </p:cNvPr>
          <p:cNvSpPr/>
          <p:nvPr/>
        </p:nvSpPr>
        <p:spPr bwMode="auto">
          <a:xfrm>
            <a:off x="3056895" y="3291162"/>
            <a:ext cx="5979006" cy="156099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 algn="just">
              <a:spcAft>
                <a:spcPts val="10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Оцінка стану ґрунтових і поверхневих вод, їх забруднення сільськогосподарськими хімікатами</a:t>
            </a:r>
            <a:endParaRPr lang="uk-UA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32A5C03E-C7B9-4ED2-8BB7-757068609417}"/>
              </a:ext>
            </a:extLst>
          </p:cNvPr>
          <p:cNvSpPr/>
          <p:nvPr/>
        </p:nvSpPr>
        <p:spPr bwMode="auto">
          <a:xfrm>
            <a:off x="3098679" y="5042361"/>
            <a:ext cx="5979006" cy="105093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 algn="just">
              <a:spcAft>
                <a:spcPts val="10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за ефективністю меліоративних систем</a:t>
            </a:r>
            <a:endParaRPr lang="uk-UA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39F0EFDB-F08A-440C-A76B-D90255974A5B}"/>
              </a:ext>
            </a:extLst>
          </p:cNvPr>
          <p:cNvSpPr/>
          <p:nvPr/>
        </p:nvSpPr>
        <p:spPr>
          <a:xfrm>
            <a:off x="173980" y="2901575"/>
            <a:ext cx="2592288" cy="204926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defRPr/>
            </a:pPr>
            <a:r>
              <a:rPr lang="uk-UA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Контролю підлягають</a:t>
            </a: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C906CC54-A5DE-4C49-A425-E6171A150F31}"/>
              </a:ext>
            </a:extLst>
          </p:cNvPr>
          <p:cNvSpPr/>
          <p:nvPr/>
        </p:nvSpPr>
        <p:spPr>
          <a:xfrm>
            <a:off x="467544" y="76220"/>
            <a:ext cx="7632848" cy="940882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latin typeface="Georgia" panose="02040502050405020303" pitchFamily="18" charset="0"/>
              </a:rPr>
              <a:t>КОМПЕТЕНЦІЇ </a:t>
            </a:r>
          </a:p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МІНАГРОПОЛІТИКИ</a:t>
            </a:r>
            <a:endParaRPr lang="uk-UA" sz="2800" u="sng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CCE9DEFE-6F7B-4621-AFC1-7B63158BD6F9}"/>
              </a:ext>
            </a:extLst>
          </p:cNvPr>
          <p:cNvSpPr/>
          <p:nvPr/>
        </p:nvSpPr>
        <p:spPr>
          <a:xfrm>
            <a:off x="971600" y="1174507"/>
            <a:ext cx="6552728" cy="103888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600" b="1" dirty="0">
                <a:latin typeface="Georgia" panose="02040502050405020303" pitchFamily="18" charset="0"/>
              </a:rPr>
              <a:t>2. </a:t>
            </a:r>
            <a:r>
              <a:rPr lang="uk-UA" sz="2800" b="1" dirty="0">
                <a:latin typeface="Georgia" panose="02040502050405020303" pitchFamily="18" charset="0"/>
              </a:rPr>
              <a:t>Моніторинг ринків сільськогосподарської продукції</a:t>
            </a:r>
            <a:endParaRPr lang="uk-UA" sz="28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Стрілка вправо 6">
            <a:extLst>
              <a:ext uri="{FF2B5EF4-FFF2-40B4-BE49-F238E27FC236}">
                <a16:creationId xmlns:a16="http://schemas.microsoft.com/office/drawing/2014/main" id="{7E4B5254-F7D4-4E87-9DFD-F448BC11577D}"/>
              </a:ext>
            </a:extLst>
          </p:cNvPr>
          <p:cNvSpPr/>
          <p:nvPr/>
        </p:nvSpPr>
        <p:spPr bwMode="auto">
          <a:xfrm>
            <a:off x="2781859" y="2901575"/>
            <a:ext cx="285690" cy="2049268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918B518A-A026-4057-B9E5-45364D6E0972}"/>
              </a:ext>
            </a:extLst>
          </p:cNvPr>
          <p:cNvSpPr/>
          <p:nvPr/>
        </p:nvSpPr>
        <p:spPr bwMode="auto">
          <a:xfrm>
            <a:off x="3067549" y="2367681"/>
            <a:ext cx="5979006" cy="94088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Динаміка експорту та імпорту </a:t>
            </a:r>
            <a:r>
              <a:rPr lang="uk-UA" sz="28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агропродукції</a:t>
            </a:r>
            <a:endParaRPr lang="uk-UA" sz="2800" dirty="0">
              <a:latin typeface="Georgia" panose="02040502050405020303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6FF9E76E-0A2B-4F49-A6CF-7388748B6691}"/>
              </a:ext>
            </a:extLst>
          </p:cNvPr>
          <p:cNvSpPr/>
          <p:nvPr/>
        </p:nvSpPr>
        <p:spPr bwMode="auto">
          <a:xfrm>
            <a:off x="3067549" y="3455768"/>
            <a:ext cx="5979006" cy="94088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Коливання цін на зернові, олійні культури, м’ясо, молоко тощо</a:t>
            </a:r>
            <a:endParaRPr lang="uk-UA" sz="2800" dirty="0">
              <a:latin typeface="Georgia" panose="02040502050405020303" pitchFamily="18" charset="0"/>
            </a:endParaRP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5EF2D3AC-C09F-4956-9E5F-77659F37C4E2}"/>
              </a:ext>
            </a:extLst>
          </p:cNvPr>
          <p:cNvSpPr/>
          <p:nvPr/>
        </p:nvSpPr>
        <p:spPr bwMode="auto">
          <a:xfrm>
            <a:off x="3083140" y="4550936"/>
            <a:ext cx="5979006" cy="1437759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 </a:t>
            </a: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логістики аграрної продукції</a:t>
            </a:r>
            <a:r>
              <a:rPr lang="uk-UA" sz="28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(особливо в умовах воєнних дій)</a:t>
            </a:r>
            <a:endParaRPr lang="uk-UA" sz="28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745B9A17-F9EB-46EA-9DF1-AA02C1E96EAA}"/>
              </a:ext>
            </a:extLst>
          </p:cNvPr>
          <p:cNvSpPr/>
          <p:nvPr/>
        </p:nvSpPr>
        <p:spPr>
          <a:xfrm>
            <a:off x="4067943" y="1920087"/>
            <a:ext cx="4947617" cy="9074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аналізу екологічного впливу агросектору</a:t>
            </a:r>
            <a:endParaRPr lang="uk-UA" sz="2400" b="1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E780E23F-A8E9-40D6-8BD6-9FD0C7D67DDD}"/>
              </a:ext>
            </a:extLst>
          </p:cNvPr>
          <p:cNvSpPr/>
          <p:nvPr/>
        </p:nvSpPr>
        <p:spPr>
          <a:xfrm>
            <a:off x="128439" y="1184314"/>
            <a:ext cx="3312365" cy="59313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партнери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99458959-AD0F-4BC9-AD7B-33FB4A7CA518}"/>
              </a:ext>
            </a:extLst>
          </p:cNvPr>
          <p:cNvSpPr/>
          <p:nvPr/>
        </p:nvSpPr>
        <p:spPr>
          <a:xfrm>
            <a:off x="395537" y="76220"/>
            <a:ext cx="8115970" cy="97651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Взаємодія </a:t>
            </a:r>
            <a:r>
              <a:rPr lang="ru-RU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Мінагрополітики</a:t>
            </a: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іншими органами у сфері моніторингу</a:t>
            </a:r>
            <a:endParaRPr lang="uk-UA" sz="2800" dirty="0">
              <a:solidFill>
                <a:schemeClr val="accent1">
                  <a:lumMod val="40000"/>
                  <a:lumOff val="6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E79C918A-251B-43DB-BDF7-1B77D315A30E}"/>
              </a:ext>
            </a:extLst>
          </p:cNvPr>
          <p:cNvSpPr/>
          <p:nvPr/>
        </p:nvSpPr>
        <p:spPr bwMode="auto">
          <a:xfrm>
            <a:off x="155968" y="1924038"/>
            <a:ext cx="3142255" cy="907404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defRPr/>
            </a:pPr>
            <a:r>
              <a:rPr 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Міндовкілля</a:t>
            </a:r>
            <a:endParaRPr lang="uk-UA" sz="2400" b="1" dirty="0">
              <a:latin typeface="Georgia" panose="02040502050405020303" pitchFamily="18" charset="0"/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434AE167-FA93-459C-9FCC-72A4EE555935}"/>
              </a:ext>
            </a:extLst>
          </p:cNvPr>
          <p:cNvSpPr/>
          <p:nvPr/>
        </p:nvSpPr>
        <p:spPr bwMode="auto">
          <a:xfrm>
            <a:off x="155968" y="3016301"/>
            <a:ext cx="3142255" cy="898291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defRPr/>
            </a:pPr>
            <a:r>
              <a:rPr 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Держгеокадастр</a:t>
            </a:r>
            <a:endParaRPr lang="uk-UA" sz="2400" b="1" dirty="0">
              <a:latin typeface="Georgia" panose="02040502050405020303" pitchFamily="18" charset="0"/>
            </a:endParaRPr>
          </a:p>
        </p:txBody>
      </p:sp>
      <p:sp>
        <p:nvSpPr>
          <p:cNvPr id="4" name="Округлений прямокутник 16">
            <a:extLst>
              <a:ext uri="{FF2B5EF4-FFF2-40B4-BE49-F238E27FC236}">
                <a16:creationId xmlns:a16="http://schemas.microsoft.com/office/drawing/2014/main" id="{E55A0716-C699-436E-98E4-40120D524025}"/>
              </a:ext>
            </a:extLst>
          </p:cNvPr>
          <p:cNvSpPr/>
          <p:nvPr/>
        </p:nvSpPr>
        <p:spPr>
          <a:xfrm>
            <a:off x="4067943" y="3016301"/>
            <a:ext cx="4947617" cy="9074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контролю землекористування</a:t>
            </a:r>
            <a:endParaRPr lang="uk-UA" sz="2400" b="1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1DC43118-36A1-47DD-B4F0-1ACC502C118C}"/>
              </a:ext>
            </a:extLst>
          </p:cNvPr>
          <p:cNvSpPr/>
          <p:nvPr/>
        </p:nvSpPr>
        <p:spPr bwMode="auto">
          <a:xfrm>
            <a:off x="155968" y="4133173"/>
            <a:ext cx="3142255" cy="907404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defRPr/>
            </a:pPr>
            <a:r>
              <a:rPr 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Держпродспоживслужба</a:t>
            </a:r>
            <a:endParaRPr lang="uk-UA" sz="2400" b="1" dirty="0">
              <a:latin typeface="Georgia" panose="02040502050405020303" pitchFamily="18" charset="0"/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65A3CB75-4C4E-481F-9A0C-0421CE7BEB05}"/>
              </a:ext>
            </a:extLst>
          </p:cNvPr>
          <p:cNvSpPr/>
          <p:nvPr/>
        </p:nvSpPr>
        <p:spPr bwMode="auto">
          <a:xfrm>
            <a:off x="155968" y="5259158"/>
            <a:ext cx="3142255" cy="1228949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 установи та аграрні університети</a:t>
            </a: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b="1" dirty="0">
              <a:latin typeface="Georgia" panose="02040502050405020303" pitchFamily="18" charset="0"/>
            </a:endParaRPr>
          </a:p>
        </p:txBody>
      </p:sp>
      <p:sp>
        <p:nvSpPr>
          <p:cNvPr id="8" name="Округлений прямокутник 16">
            <a:extLst>
              <a:ext uri="{FF2B5EF4-FFF2-40B4-BE49-F238E27FC236}">
                <a16:creationId xmlns:a16="http://schemas.microsoft.com/office/drawing/2014/main" id="{600B8B7D-85C8-4E4A-9270-24B011DC81F7}"/>
              </a:ext>
            </a:extLst>
          </p:cNvPr>
          <p:cNvSpPr/>
          <p:nvPr/>
        </p:nvSpPr>
        <p:spPr>
          <a:xfrm>
            <a:off x="4040411" y="4112515"/>
            <a:ext cx="4947617" cy="9074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моніторингу безпечності продукції</a:t>
            </a:r>
            <a:endParaRPr lang="uk-UA" sz="2400" b="1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Округлений прямокутник 16">
            <a:extLst>
              <a:ext uri="{FF2B5EF4-FFF2-40B4-BE49-F238E27FC236}">
                <a16:creationId xmlns:a16="http://schemas.microsoft.com/office/drawing/2014/main" id="{ED1659D8-96FA-42C5-817E-D2EE18B8B8E3}"/>
              </a:ext>
            </a:extLst>
          </p:cNvPr>
          <p:cNvSpPr/>
          <p:nvPr/>
        </p:nvSpPr>
        <p:spPr>
          <a:xfrm>
            <a:off x="4040411" y="5355235"/>
            <a:ext cx="4947617" cy="113287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розробки нових методів оцінки стану земель</a:t>
            </a:r>
            <a:endParaRPr lang="uk-UA" sz="2400" b="1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Стрілка вправо 6">
            <a:extLst>
              <a:ext uri="{FF2B5EF4-FFF2-40B4-BE49-F238E27FC236}">
                <a16:creationId xmlns:a16="http://schemas.microsoft.com/office/drawing/2014/main" id="{369E3568-9DC4-466C-A614-C4375F777705}"/>
              </a:ext>
            </a:extLst>
          </p:cNvPr>
          <p:cNvSpPr/>
          <p:nvPr/>
        </p:nvSpPr>
        <p:spPr bwMode="auto">
          <a:xfrm>
            <a:off x="3311989" y="2133379"/>
            <a:ext cx="742188" cy="480819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Стрілка вправо 6">
            <a:extLst>
              <a:ext uri="{FF2B5EF4-FFF2-40B4-BE49-F238E27FC236}">
                <a16:creationId xmlns:a16="http://schemas.microsoft.com/office/drawing/2014/main" id="{C575FBA5-9F36-4D71-9C3A-959F4AF72DED}"/>
              </a:ext>
            </a:extLst>
          </p:cNvPr>
          <p:cNvSpPr/>
          <p:nvPr/>
        </p:nvSpPr>
        <p:spPr bwMode="auto">
          <a:xfrm>
            <a:off x="3325755" y="3223629"/>
            <a:ext cx="742188" cy="480819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2" name="Стрілка вправо 6">
            <a:extLst>
              <a:ext uri="{FF2B5EF4-FFF2-40B4-BE49-F238E27FC236}">
                <a16:creationId xmlns:a16="http://schemas.microsoft.com/office/drawing/2014/main" id="{568AE8E9-FD54-4404-82FA-65A141213CED}"/>
              </a:ext>
            </a:extLst>
          </p:cNvPr>
          <p:cNvSpPr/>
          <p:nvPr/>
        </p:nvSpPr>
        <p:spPr bwMode="auto">
          <a:xfrm>
            <a:off x="3325755" y="4359703"/>
            <a:ext cx="742188" cy="480819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3" name="Стрілка вправо 6">
            <a:extLst>
              <a:ext uri="{FF2B5EF4-FFF2-40B4-BE49-F238E27FC236}">
                <a16:creationId xmlns:a16="http://schemas.microsoft.com/office/drawing/2014/main" id="{436132D7-4D90-44A6-BB74-B1AF1B9B129B}"/>
              </a:ext>
            </a:extLst>
          </p:cNvPr>
          <p:cNvSpPr/>
          <p:nvPr/>
        </p:nvSpPr>
        <p:spPr bwMode="auto">
          <a:xfrm>
            <a:off x="3316680" y="5568527"/>
            <a:ext cx="742188" cy="480819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C2CB3743-B92E-4E23-8F2A-6607E9D9CF8A}"/>
              </a:ext>
            </a:extLst>
          </p:cNvPr>
          <p:cNvSpPr/>
          <p:nvPr/>
        </p:nvSpPr>
        <p:spPr>
          <a:xfrm>
            <a:off x="467544" y="2228715"/>
            <a:ext cx="8568952" cy="145273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5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ґрунтів сільськогосподарського використання </a:t>
            </a:r>
            <a:r>
              <a:rPr lang="uk-UA" sz="21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(проведення радіологічних, агрохімічних і токсикологічних визначень, визначення залишкової кількості пестицидів, агрохімікатів   і   важких   металів)</a:t>
            </a:r>
            <a:endParaRPr lang="uk-UA" sz="21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52C84A7F-560A-4C04-970B-AF12B6310104}"/>
              </a:ext>
            </a:extLst>
          </p:cNvPr>
          <p:cNvSpPr/>
          <p:nvPr/>
        </p:nvSpPr>
        <p:spPr>
          <a:xfrm>
            <a:off x="467544" y="3797374"/>
            <a:ext cx="8568952" cy="157383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2500" b="1" u="sng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сільськогосподарськими рослинами і продуктами, які виробляються з них </a:t>
            </a:r>
            <a:r>
              <a:rPr lang="uk-UA" sz="2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(токсикологічні та радіологічні визначення, залишкову кількість пестицидів, агрохімікатів і важких металів)</a:t>
            </a:r>
            <a:endParaRPr lang="uk-UA" altLang="uk-UA" sz="2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54DD4FA6-AEFA-4C97-958F-659A1F73CC67}"/>
              </a:ext>
            </a:extLst>
          </p:cNvPr>
          <p:cNvSpPr/>
          <p:nvPr/>
        </p:nvSpPr>
        <p:spPr>
          <a:xfrm>
            <a:off x="467544" y="76220"/>
            <a:ext cx="7920880" cy="145273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600" b="1" dirty="0">
                <a:latin typeface="Georgia" panose="02040502050405020303" pitchFamily="18" charset="0"/>
              </a:rPr>
              <a:t>КОМПЕТЕНЦІЇ </a:t>
            </a:r>
          </a:p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ru-RU" sz="30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Міністерства</a:t>
            </a:r>
            <a:r>
              <a:rPr lang="ru-RU" sz="3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аграрної</a:t>
            </a:r>
            <a:r>
              <a:rPr lang="ru-RU" sz="3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політики</a:t>
            </a:r>
            <a:r>
              <a:rPr lang="ru-RU" sz="3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0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продовольства</a:t>
            </a:r>
            <a:r>
              <a:rPr lang="ru-RU" sz="3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endParaRPr lang="uk-UA" sz="3000" u="sng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Округлений прямокутник 30">
            <a:extLst>
              <a:ext uri="{FF2B5EF4-FFF2-40B4-BE49-F238E27FC236}">
                <a16:creationId xmlns:a16="http://schemas.microsoft.com/office/drawing/2014/main" id="{0B4518EA-EFCF-4E1F-9E02-44501DEF9B09}"/>
              </a:ext>
            </a:extLst>
          </p:cNvPr>
          <p:cNvSpPr/>
          <p:nvPr/>
        </p:nvSpPr>
        <p:spPr>
          <a:xfrm>
            <a:off x="442372" y="5455027"/>
            <a:ext cx="8568951" cy="1424552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uk-UA" sz="2500" b="1" u="sng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сільськогосподарських тварин і продуктів які виробляються з  них </a:t>
            </a:r>
            <a:r>
              <a:rPr lang="uk-UA" sz="2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(зоотехнічні, токсикологічні та радіологічні визначення, залишкову кількість пестицидів, агрохімікатів і важких металів)</a:t>
            </a:r>
            <a:endParaRPr lang="uk-UA" altLang="uk-UA" sz="21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98D467A1-F627-4489-AB5F-4DBF49326BE4}"/>
              </a:ext>
            </a:extLst>
          </p:cNvPr>
          <p:cNvSpPr/>
          <p:nvPr/>
        </p:nvSpPr>
        <p:spPr>
          <a:xfrm>
            <a:off x="5004048" y="1724160"/>
            <a:ext cx="4007275" cy="467915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latin typeface="Georgia" panose="02040502050405020303" pitchFamily="18" charset="0"/>
              </a:rPr>
              <a:t>Здійснює </a:t>
            </a:r>
            <a:r>
              <a:rPr lang="uk-UA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моніторинг:</a:t>
            </a:r>
            <a:endParaRPr lang="uk-UA" sz="2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B90D3478-F796-409E-9BAC-069EF3529AA1}"/>
              </a:ext>
            </a:extLst>
          </p:cNvPr>
          <p:cNvSpPr/>
          <p:nvPr/>
        </p:nvSpPr>
        <p:spPr>
          <a:xfrm>
            <a:off x="2267744" y="2420888"/>
            <a:ext cx="6662594" cy="974019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питної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води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централізованих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водопостачання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2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D5A65824-56A0-4A2F-87BA-28B7414A15F6}"/>
              </a:ext>
            </a:extLst>
          </p:cNvPr>
          <p:cNvSpPr/>
          <p:nvPr/>
        </p:nvSpPr>
        <p:spPr>
          <a:xfrm>
            <a:off x="2267744" y="3468251"/>
            <a:ext cx="6662594" cy="915484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alt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стічних</a:t>
            </a:r>
            <a:r>
              <a:rPr lang="ru-RU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вод </a:t>
            </a:r>
            <a:r>
              <a:rPr lang="ru-RU" alt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міської</a:t>
            </a:r>
            <a:r>
              <a:rPr lang="ru-RU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каналізаційної</a:t>
            </a:r>
            <a:r>
              <a:rPr lang="ru-RU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мережі  та  очисних споруд;</a:t>
            </a:r>
            <a:endParaRPr lang="uk-UA" altLang="uk-UA" sz="22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EAA2CC8D-3788-41B0-B3BA-12884420CA4F}"/>
              </a:ext>
            </a:extLst>
          </p:cNvPr>
          <p:cNvSpPr/>
          <p:nvPr/>
        </p:nvSpPr>
        <p:spPr>
          <a:xfrm>
            <a:off x="755576" y="105354"/>
            <a:ext cx="8003524" cy="1477354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atin typeface="Georgia" panose="02040502050405020303" pitchFamily="18" charset="0"/>
              </a:rPr>
              <a:t>КОМПЕТЕНЦІЇ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ru-RU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Міністерства</a:t>
            </a: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громад, </a:t>
            </a:r>
            <a:r>
              <a:rPr lang="ru-RU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територій</a:t>
            </a: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інфраструктури</a:t>
            </a: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endParaRPr lang="uk-UA" sz="2800" u="sng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Округлений прямокутник 30">
            <a:extLst>
              <a:ext uri="{FF2B5EF4-FFF2-40B4-BE49-F238E27FC236}">
                <a16:creationId xmlns:a16="http://schemas.microsoft.com/office/drawing/2014/main" id="{107087BE-8EE1-4213-8E28-99A27ED0B2F0}"/>
              </a:ext>
            </a:extLst>
          </p:cNvPr>
          <p:cNvSpPr/>
          <p:nvPr/>
        </p:nvSpPr>
        <p:spPr>
          <a:xfrm>
            <a:off x="2267743" y="4469556"/>
            <a:ext cx="6662595" cy="108563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стану </a:t>
            </a:r>
            <a:r>
              <a:rPr lang="ru-RU" alt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зелених</a:t>
            </a:r>
            <a:r>
              <a:rPr lang="ru-RU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насаджень  у  містах  і селищах міського типу;</a:t>
            </a:r>
            <a:endParaRPr lang="uk-UA" altLang="uk-UA" sz="22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6BFA2348-B655-42C8-ADD7-D34AA8C3A492}"/>
              </a:ext>
            </a:extLst>
          </p:cNvPr>
          <p:cNvSpPr/>
          <p:nvPr/>
        </p:nvSpPr>
        <p:spPr>
          <a:xfrm>
            <a:off x="3059832" y="1670317"/>
            <a:ext cx="4968552" cy="53015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latin typeface="Georgia" panose="02040502050405020303" pitchFamily="18" charset="0"/>
              </a:rPr>
              <a:t>Здійснює </a:t>
            </a:r>
            <a:r>
              <a:rPr lang="uk-UA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моніторинг:</a:t>
            </a:r>
            <a:endParaRPr lang="uk-UA" sz="2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Округлений прямокутник 30">
            <a:extLst>
              <a:ext uri="{FF2B5EF4-FFF2-40B4-BE49-F238E27FC236}">
                <a16:creationId xmlns:a16="http://schemas.microsoft.com/office/drawing/2014/main" id="{F0A03E26-15D5-4428-A1E5-936CC263D5F4}"/>
              </a:ext>
            </a:extLst>
          </p:cNvPr>
          <p:cNvSpPr/>
          <p:nvPr/>
        </p:nvSpPr>
        <p:spPr>
          <a:xfrm>
            <a:off x="2294964" y="5641016"/>
            <a:ext cx="6635374" cy="98373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alt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підтоплення</a:t>
            </a:r>
            <a:r>
              <a:rPr lang="ru-RU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міст</a:t>
            </a:r>
            <a:r>
              <a:rPr lang="ru-RU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селищ міського типу</a:t>
            </a:r>
          </a:p>
        </p:txBody>
      </p:sp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104A8872-7F13-404C-9C4B-576CFD93050F}"/>
              </a:ext>
            </a:extLst>
          </p:cNvPr>
          <p:cNvSpPr/>
          <p:nvPr/>
        </p:nvSpPr>
        <p:spPr>
          <a:xfrm>
            <a:off x="467544" y="114397"/>
            <a:ext cx="7920880" cy="126295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Суб'єкти моніторингу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питної води централізованих систем водопостачання</a:t>
            </a:r>
            <a:endParaRPr lang="uk-UA" sz="2800" b="1" dirty="0">
              <a:solidFill>
                <a:schemeClr val="accent1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трілка вправо 6">
            <a:extLst>
              <a:ext uri="{FF2B5EF4-FFF2-40B4-BE49-F238E27FC236}">
                <a16:creationId xmlns:a16="http://schemas.microsoft.com/office/drawing/2014/main" id="{114A48CB-5221-4B1F-B3A1-F43DE64221AF}"/>
              </a:ext>
            </a:extLst>
          </p:cNvPr>
          <p:cNvSpPr/>
          <p:nvPr/>
        </p:nvSpPr>
        <p:spPr bwMode="auto">
          <a:xfrm>
            <a:off x="4107047" y="1643537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B62ED7F0-0D8A-4EBE-8229-99E7ACBD051F}"/>
              </a:ext>
            </a:extLst>
          </p:cNvPr>
          <p:cNvSpPr/>
          <p:nvPr/>
        </p:nvSpPr>
        <p:spPr>
          <a:xfrm>
            <a:off x="176355" y="1486154"/>
            <a:ext cx="3904048" cy="92375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300" b="1" dirty="0" err="1">
                <a:solidFill>
                  <a:schemeClr val="accent4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Мінрегіон</a:t>
            </a:r>
            <a:endParaRPr lang="uk-UA" sz="2300" b="1" dirty="0">
              <a:solidFill>
                <a:schemeClr val="accent4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6E85881D-0FA2-4C6A-881D-38A6841C2320}"/>
              </a:ext>
            </a:extLst>
          </p:cNvPr>
          <p:cNvSpPr/>
          <p:nvPr/>
        </p:nvSpPr>
        <p:spPr bwMode="auto">
          <a:xfrm>
            <a:off x="4510312" y="1498112"/>
            <a:ext cx="4419599" cy="91040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3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 моніторингу, аналіз зібраних даних</a:t>
            </a:r>
          </a:p>
        </p:txBody>
      </p:sp>
      <p:sp>
        <p:nvSpPr>
          <p:cNvPr id="3" name="Округлений прямокутник 16">
            <a:extLst>
              <a:ext uri="{FF2B5EF4-FFF2-40B4-BE49-F238E27FC236}">
                <a16:creationId xmlns:a16="http://schemas.microsoft.com/office/drawing/2014/main" id="{DC98739E-9F05-4E91-B285-BE4CE52E8D35}"/>
              </a:ext>
            </a:extLst>
          </p:cNvPr>
          <p:cNvSpPr/>
          <p:nvPr/>
        </p:nvSpPr>
        <p:spPr>
          <a:xfrm>
            <a:off x="163122" y="2571031"/>
            <a:ext cx="3917281" cy="1012638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Центральні та регіональні органи </a:t>
            </a:r>
            <a:r>
              <a:rPr lang="uk-UA" sz="2000" b="1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Держпродспоживслужби</a:t>
            </a:r>
            <a:endParaRPr lang="uk-UA" sz="2000" b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Стрілка вправо 6">
            <a:extLst>
              <a:ext uri="{FF2B5EF4-FFF2-40B4-BE49-F238E27FC236}">
                <a16:creationId xmlns:a16="http://schemas.microsoft.com/office/drawing/2014/main" id="{22AA8641-FD42-4C1D-A164-2AB4F691459E}"/>
              </a:ext>
            </a:extLst>
          </p:cNvPr>
          <p:cNvSpPr/>
          <p:nvPr/>
        </p:nvSpPr>
        <p:spPr bwMode="auto">
          <a:xfrm>
            <a:off x="4117821" y="2666231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550DDBE0-F166-4E5B-AC28-95FA12601950}"/>
              </a:ext>
            </a:extLst>
          </p:cNvPr>
          <p:cNvSpPr/>
          <p:nvPr/>
        </p:nvSpPr>
        <p:spPr bwMode="auto">
          <a:xfrm>
            <a:off x="4499992" y="2482791"/>
            <a:ext cx="4419599" cy="1183397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3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якості питної води відповідно до санітарних вимог</a:t>
            </a:r>
          </a:p>
        </p:txBody>
      </p:sp>
      <p:sp>
        <p:nvSpPr>
          <p:cNvPr id="6" name="Округлений прямокутник 16">
            <a:extLst>
              <a:ext uri="{FF2B5EF4-FFF2-40B4-BE49-F238E27FC236}">
                <a16:creationId xmlns:a16="http://schemas.microsoft.com/office/drawing/2014/main" id="{D204D03C-CFD9-472A-955F-9E93CDCD0270}"/>
              </a:ext>
            </a:extLst>
          </p:cNvPr>
          <p:cNvSpPr/>
          <p:nvPr/>
        </p:nvSpPr>
        <p:spPr>
          <a:xfrm>
            <a:off x="163138" y="3762026"/>
            <a:ext cx="3917282" cy="1012638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Місцеві водопостачальні підприємства (Водоканали)</a:t>
            </a:r>
            <a:endParaRPr lang="uk-UA" sz="2000" b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Стрілка вправо 6">
            <a:extLst>
              <a:ext uri="{FF2B5EF4-FFF2-40B4-BE49-F238E27FC236}">
                <a16:creationId xmlns:a16="http://schemas.microsoft.com/office/drawing/2014/main" id="{79ADDFAF-4DDA-40D9-9761-EE73E1D0825D}"/>
              </a:ext>
            </a:extLst>
          </p:cNvPr>
          <p:cNvSpPr/>
          <p:nvPr/>
        </p:nvSpPr>
        <p:spPr bwMode="auto">
          <a:xfrm>
            <a:off x="4088573" y="3915071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A3DACF00-754A-4CAE-964B-529BC171FC84}"/>
              </a:ext>
            </a:extLst>
          </p:cNvPr>
          <p:cNvSpPr/>
          <p:nvPr/>
        </p:nvSpPr>
        <p:spPr bwMode="auto">
          <a:xfrm>
            <a:off x="4511866" y="3746183"/>
            <a:ext cx="4419600" cy="118339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3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відбір проб, передача даних про якість води та обсяги споживання</a:t>
            </a:r>
            <a:endParaRPr lang="uk-UA" sz="23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Округлений прямокутник 16">
            <a:extLst>
              <a:ext uri="{FF2B5EF4-FFF2-40B4-BE49-F238E27FC236}">
                <a16:creationId xmlns:a16="http://schemas.microsoft.com/office/drawing/2014/main" id="{9C915788-E895-49E6-B7F1-3951EC4C9AA0}"/>
              </a:ext>
            </a:extLst>
          </p:cNvPr>
          <p:cNvSpPr/>
          <p:nvPr/>
        </p:nvSpPr>
        <p:spPr>
          <a:xfrm>
            <a:off x="161106" y="4929578"/>
            <a:ext cx="3919297" cy="883033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Державна екологічна інспекція</a:t>
            </a:r>
            <a:r>
              <a:rPr lang="uk-UA" sz="20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000" b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Стрілка вправо 6">
            <a:extLst>
              <a:ext uri="{FF2B5EF4-FFF2-40B4-BE49-F238E27FC236}">
                <a16:creationId xmlns:a16="http://schemas.microsoft.com/office/drawing/2014/main" id="{E08BA20E-0EC8-48E9-AF93-E6E7483AD31F}"/>
              </a:ext>
            </a:extLst>
          </p:cNvPr>
          <p:cNvSpPr/>
          <p:nvPr/>
        </p:nvSpPr>
        <p:spPr bwMode="auto">
          <a:xfrm>
            <a:off x="4080403" y="5018628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A267383C-5F9F-4760-AE84-6E55A2BD375C}"/>
              </a:ext>
            </a:extLst>
          </p:cNvPr>
          <p:cNvSpPr/>
          <p:nvPr/>
        </p:nvSpPr>
        <p:spPr bwMode="auto">
          <a:xfrm>
            <a:off x="4499991" y="5009573"/>
            <a:ext cx="4429920" cy="883033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3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екологічний контроль за рівнем забруднення води</a:t>
            </a:r>
          </a:p>
        </p:txBody>
      </p:sp>
      <p:sp>
        <p:nvSpPr>
          <p:cNvPr id="13" name="Округлений прямокутник 16">
            <a:extLst>
              <a:ext uri="{FF2B5EF4-FFF2-40B4-BE49-F238E27FC236}">
                <a16:creationId xmlns:a16="http://schemas.microsoft.com/office/drawing/2014/main" id="{DFA806B9-15F5-48E0-8A0B-D62C04D4A151}"/>
              </a:ext>
            </a:extLst>
          </p:cNvPr>
          <p:cNvSpPr/>
          <p:nvPr/>
        </p:nvSpPr>
        <p:spPr>
          <a:xfrm>
            <a:off x="161439" y="5901661"/>
            <a:ext cx="3919297" cy="883033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Державна екологічна інспекція</a:t>
            </a:r>
            <a:r>
              <a:rPr lang="uk-UA" sz="20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000" b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Стрілка вправо 6">
            <a:extLst>
              <a:ext uri="{FF2B5EF4-FFF2-40B4-BE49-F238E27FC236}">
                <a16:creationId xmlns:a16="http://schemas.microsoft.com/office/drawing/2014/main" id="{090C0739-441E-4AB7-AB8E-9274CD70863D}"/>
              </a:ext>
            </a:extLst>
          </p:cNvPr>
          <p:cNvSpPr/>
          <p:nvPr/>
        </p:nvSpPr>
        <p:spPr bwMode="auto">
          <a:xfrm>
            <a:off x="4088573" y="5995020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B5ADD8FF-393D-4933-9BAE-1A615EC314EC}"/>
              </a:ext>
            </a:extLst>
          </p:cNvPr>
          <p:cNvSpPr/>
          <p:nvPr/>
        </p:nvSpPr>
        <p:spPr bwMode="auto">
          <a:xfrm>
            <a:off x="4499675" y="5966880"/>
            <a:ext cx="4429920" cy="883033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додаткові перевірки якості води</a:t>
            </a:r>
          </a:p>
        </p:txBody>
      </p:sp>
    </p:spTree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EDF58037-E7D2-4C32-9D9E-DCD7F1BB3E52}"/>
              </a:ext>
            </a:extLst>
          </p:cNvPr>
          <p:cNvSpPr/>
          <p:nvPr/>
        </p:nvSpPr>
        <p:spPr>
          <a:xfrm>
            <a:off x="467544" y="114397"/>
            <a:ext cx="7920880" cy="126295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Суб'єкти моніторингу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питної води централізованих систем водопостачання</a:t>
            </a:r>
            <a:endParaRPr lang="uk-UA" sz="2800" b="1" dirty="0">
              <a:solidFill>
                <a:schemeClr val="accent1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трілка вправо 6">
            <a:extLst>
              <a:ext uri="{FF2B5EF4-FFF2-40B4-BE49-F238E27FC236}">
                <a16:creationId xmlns:a16="http://schemas.microsoft.com/office/drawing/2014/main" id="{E261445B-FC17-4A7A-B517-853219390D1A}"/>
              </a:ext>
            </a:extLst>
          </p:cNvPr>
          <p:cNvSpPr/>
          <p:nvPr/>
        </p:nvSpPr>
        <p:spPr bwMode="auto">
          <a:xfrm>
            <a:off x="3563540" y="1613810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FE387DA4-38A2-49AE-9D21-C5B1F2E00C34}"/>
              </a:ext>
            </a:extLst>
          </p:cNvPr>
          <p:cNvSpPr/>
          <p:nvPr/>
        </p:nvSpPr>
        <p:spPr>
          <a:xfrm>
            <a:off x="176356" y="1486154"/>
            <a:ext cx="3387186" cy="92375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err="1">
                <a:solidFill>
                  <a:schemeClr val="accent4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Мінрегіон</a:t>
            </a:r>
            <a:endParaRPr lang="uk-UA" sz="2400" b="1" dirty="0">
              <a:solidFill>
                <a:schemeClr val="accent4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BB0E69AA-EE12-4F3A-9199-6559A151B579}"/>
              </a:ext>
            </a:extLst>
          </p:cNvPr>
          <p:cNvSpPr/>
          <p:nvPr/>
        </p:nvSpPr>
        <p:spPr bwMode="auto">
          <a:xfrm>
            <a:off x="3966803" y="1454860"/>
            <a:ext cx="4988441" cy="1134598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загальна координація моніторингу, збирання та аналіз даних</a:t>
            </a: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круглений прямокутник 16">
            <a:extLst>
              <a:ext uri="{FF2B5EF4-FFF2-40B4-BE49-F238E27FC236}">
                <a16:creationId xmlns:a16="http://schemas.microsoft.com/office/drawing/2014/main" id="{8869D423-2C8C-4450-B819-66688806A9BB}"/>
              </a:ext>
            </a:extLst>
          </p:cNvPr>
          <p:cNvSpPr/>
          <p:nvPr/>
        </p:nvSpPr>
        <p:spPr>
          <a:xfrm>
            <a:off x="163123" y="2571031"/>
            <a:ext cx="3400418" cy="1012638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Держводагентство</a:t>
            </a:r>
            <a:endParaRPr lang="uk-UA" sz="2400" b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Стрілка вправо 6">
            <a:extLst>
              <a:ext uri="{FF2B5EF4-FFF2-40B4-BE49-F238E27FC236}">
                <a16:creationId xmlns:a16="http://schemas.microsoft.com/office/drawing/2014/main" id="{B7E8D029-7292-4B50-A862-C8C9E9D7AF56}"/>
              </a:ext>
            </a:extLst>
          </p:cNvPr>
          <p:cNvSpPr/>
          <p:nvPr/>
        </p:nvSpPr>
        <p:spPr bwMode="auto">
          <a:xfrm>
            <a:off x="3563541" y="2761909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CB2761AC-B10C-4A5E-9431-36FD907E9F94}"/>
              </a:ext>
            </a:extLst>
          </p:cNvPr>
          <p:cNvSpPr/>
          <p:nvPr/>
        </p:nvSpPr>
        <p:spPr bwMode="auto">
          <a:xfrm>
            <a:off x="3966804" y="2700636"/>
            <a:ext cx="4975774" cy="883033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за впливом скидання стічних вод у водні об’єкти</a:t>
            </a: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Округлений прямокутник 16">
            <a:extLst>
              <a:ext uri="{FF2B5EF4-FFF2-40B4-BE49-F238E27FC236}">
                <a16:creationId xmlns:a16="http://schemas.microsoft.com/office/drawing/2014/main" id="{D69FDD02-5850-40AB-87A9-736A19892065}"/>
              </a:ext>
            </a:extLst>
          </p:cNvPr>
          <p:cNvSpPr/>
          <p:nvPr/>
        </p:nvSpPr>
        <p:spPr>
          <a:xfrm>
            <a:off x="163139" y="3762026"/>
            <a:ext cx="3400418" cy="1012638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Державна екологічна інспекція</a:t>
            </a:r>
            <a:r>
              <a:rPr lang="uk-UA" sz="2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b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Стрілка вправо 6">
            <a:extLst>
              <a:ext uri="{FF2B5EF4-FFF2-40B4-BE49-F238E27FC236}">
                <a16:creationId xmlns:a16="http://schemas.microsoft.com/office/drawing/2014/main" id="{CEE093BE-6483-4282-837B-D6630D65FEBE}"/>
              </a:ext>
            </a:extLst>
          </p:cNvPr>
          <p:cNvSpPr/>
          <p:nvPr/>
        </p:nvSpPr>
        <p:spPr bwMode="auto">
          <a:xfrm>
            <a:off x="3563539" y="3895101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658CB0CF-6E59-4AE6-8790-D0745A30F9BF}"/>
              </a:ext>
            </a:extLst>
          </p:cNvPr>
          <p:cNvSpPr/>
          <p:nvPr/>
        </p:nvSpPr>
        <p:spPr bwMode="auto">
          <a:xfrm>
            <a:off x="3966804" y="3676647"/>
            <a:ext cx="4963108" cy="118339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перевірка підприємств на предмет дотримання норм щодо скидів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Округлений прямокутник 16">
            <a:extLst>
              <a:ext uri="{FF2B5EF4-FFF2-40B4-BE49-F238E27FC236}">
                <a16:creationId xmlns:a16="http://schemas.microsoft.com/office/drawing/2014/main" id="{2B830DEB-2BBC-424E-B418-6BED6F166EC5}"/>
              </a:ext>
            </a:extLst>
          </p:cNvPr>
          <p:cNvSpPr/>
          <p:nvPr/>
        </p:nvSpPr>
        <p:spPr>
          <a:xfrm>
            <a:off x="161107" y="4929578"/>
            <a:ext cx="3402449" cy="883033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Водоканали та очисні споруди</a:t>
            </a:r>
            <a:r>
              <a:rPr lang="uk-UA" sz="2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b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Стрілка вправо 6">
            <a:extLst>
              <a:ext uri="{FF2B5EF4-FFF2-40B4-BE49-F238E27FC236}">
                <a16:creationId xmlns:a16="http://schemas.microsoft.com/office/drawing/2014/main" id="{6F2EC528-026F-47E6-B3DA-E420E4AA684F}"/>
              </a:ext>
            </a:extLst>
          </p:cNvPr>
          <p:cNvSpPr/>
          <p:nvPr/>
        </p:nvSpPr>
        <p:spPr bwMode="auto">
          <a:xfrm>
            <a:off x="3563539" y="5007377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01D0FFD1-1816-4306-9F4D-E1171408644C}"/>
              </a:ext>
            </a:extLst>
          </p:cNvPr>
          <p:cNvSpPr/>
          <p:nvPr/>
        </p:nvSpPr>
        <p:spPr bwMode="auto">
          <a:xfrm>
            <a:off x="3979469" y="4929578"/>
            <a:ext cx="4963107" cy="883033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 поточного моніторингу, аналіз стічних вод</a:t>
            </a: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Округлений прямокутник 16">
            <a:extLst>
              <a:ext uri="{FF2B5EF4-FFF2-40B4-BE49-F238E27FC236}">
                <a16:creationId xmlns:a16="http://schemas.microsoft.com/office/drawing/2014/main" id="{D8A4079C-0F5B-488F-936B-E1CB2A6DF47C}"/>
              </a:ext>
            </a:extLst>
          </p:cNvPr>
          <p:cNvSpPr/>
          <p:nvPr/>
        </p:nvSpPr>
        <p:spPr>
          <a:xfrm>
            <a:off x="161439" y="5901661"/>
            <a:ext cx="3402449" cy="883033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 місцевого самоврядування</a:t>
            </a:r>
            <a:r>
              <a:rPr lang="uk-UA" sz="24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b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Стрілка вправо 6">
            <a:extLst>
              <a:ext uri="{FF2B5EF4-FFF2-40B4-BE49-F238E27FC236}">
                <a16:creationId xmlns:a16="http://schemas.microsoft.com/office/drawing/2014/main" id="{53B2EBA1-643D-44B2-8C73-2106EC07E147}"/>
              </a:ext>
            </a:extLst>
          </p:cNvPr>
          <p:cNvSpPr/>
          <p:nvPr/>
        </p:nvSpPr>
        <p:spPr bwMode="auto">
          <a:xfrm>
            <a:off x="3563538" y="5963135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7B9FD9B4-70B7-4B69-A4D7-712E51C796A3}"/>
              </a:ext>
            </a:extLst>
          </p:cNvPr>
          <p:cNvSpPr/>
          <p:nvPr/>
        </p:nvSpPr>
        <p:spPr bwMode="auto">
          <a:xfrm>
            <a:off x="3966803" y="5906696"/>
            <a:ext cx="5001106" cy="883033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 заходів для якості очистки стічних вод</a:t>
            </a: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E0641245-6C39-484F-AD19-15BE940BBC66}"/>
              </a:ext>
            </a:extLst>
          </p:cNvPr>
          <p:cNvSpPr/>
          <p:nvPr/>
        </p:nvSpPr>
        <p:spPr>
          <a:xfrm>
            <a:off x="467544" y="114397"/>
            <a:ext cx="7920880" cy="126295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Суб'єкти моніторингу </a:t>
            </a:r>
          </a:p>
          <a:p>
            <a:pPr algn="ctr">
              <a:defRPr/>
            </a:pPr>
            <a:r>
              <a:rPr lang="uk-UA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стану зелених насаджень у містах і селищах міського типу</a:t>
            </a:r>
            <a:endParaRPr lang="uk-UA" sz="2800" b="1" dirty="0">
              <a:solidFill>
                <a:schemeClr val="accent1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трілка вправо 6">
            <a:extLst>
              <a:ext uri="{FF2B5EF4-FFF2-40B4-BE49-F238E27FC236}">
                <a16:creationId xmlns:a16="http://schemas.microsoft.com/office/drawing/2014/main" id="{A985A45E-3E6C-4599-B1BB-9B29BE86D0E7}"/>
              </a:ext>
            </a:extLst>
          </p:cNvPr>
          <p:cNvSpPr/>
          <p:nvPr/>
        </p:nvSpPr>
        <p:spPr bwMode="auto">
          <a:xfrm>
            <a:off x="3563540" y="1613810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60FC1EA6-246E-4DD9-B412-61ECA542B514}"/>
              </a:ext>
            </a:extLst>
          </p:cNvPr>
          <p:cNvSpPr/>
          <p:nvPr/>
        </p:nvSpPr>
        <p:spPr>
          <a:xfrm>
            <a:off x="176356" y="1486154"/>
            <a:ext cx="3387186" cy="92375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err="1">
                <a:solidFill>
                  <a:schemeClr val="accent4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Мінрегіон</a:t>
            </a:r>
            <a:endParaRPr lang="uk-UA" sz="2400" b="1" dirty="0">
              <a:solidFill>
                <a:schemeClr val="accent4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1D3BDF97-1096-4E2B-BA67-99BE241BEF91}"/>
              </a:ext>
            </a:extLst>
          </p:cNvPr>
          <p:cNvSpPr/>
          <p:nvPr/>
        </p:nvSpPr>
        <p:spPr bwMode="auto">
          <a:xfrm>
            <a:off x="3966803" y="1454860"/>
            <a:ext cx="4988441" cy="1134598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 політики та нормативно-правового регулювання</a:t>
            </a: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круглений прямокутник 16">
            <a:extLst>
              <a:ext uri="{FF2B5EF4-FFF2-40B4-BE49-F238E27FC236}">
                <a16:creationId xmlns:a16="http://schemas.microsoft.com/office/drawing/2014/main" id="{FDE01446-655F-4DF6-A93A-CE55751580B3}"/>
              </a:ext>
            </a:extLst>
          </p:cNvPr>
          <p:cNvSpPr/>
          <p:nvPr/>
        </p:nvSpPr>
        <p:spPr>
          <a:xfrm>
            <a:off x="163123" y="2571031"/>
            <a:ext cx="3400418" cy="1012638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300" b="1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Державна екологічна інспекція</a:t>
            </a:r>
            <a:r>
              <a:rPr lang="uk-UA" sz="23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300" b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Стрілка вправо 6">
            <a:extLst>
              <a:ext uri="{FF2B5EF4-FFF2-40B4-BE49-F238E27FC236}">
                <a16:creationId xmlns:a16="http://schemas.microsoft.com/office/drawing/2014/main" id="{D5F8CCDE-10EE-4005-A58F-D60CFF5D160B}"/>
              </a:ext>
            </a:extLst>
          </p:cNvPr>
          <p:cNvSpPr/>
          <p:nvPr/>
        </p:nvSpPr>
        <p:spPr bwMode="auto">
          <a:xfrm>
            <a:off x="3563541" y="2761909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08EA0C8A-4DE6-4136-86AB-E4892ABDBA26}"/>
              </a:ext>
            </a:extLst>
          </p:cNvPr>
          <p:cNvSpPr/>
          <p:nvPr/>
        </p:nvSpPr>
        <p:spPr bwMode="auto">
          <a:xfrm>
            <a:off x="3966804" y="2700636"/>
            <a:ext cx="4975774" cy="883033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за виконанням екологічних норм</a:t>
            </a: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Округлений прямокутник 16">
            <a:extLst>
              <a:ext uri="{FF2B5EF4-FFF2-40B4-BE49-F238E27FC236}">
                <a16:creationId xmlns:a16="http://schemas.microsoft.com/office/drawing/2014/main" id="{C6799AF4-18D9-401D-9B95-CF237657BA49}"/>
              </a:ext>
            </a:extLst>
          </p:cNvPr>
          <p:cNvSpPr/>
          <p:nvPr/>
        </p:nvSpPr>
        <p:spPr>
          <a:xfrm>
            <a:off x="148425" y="3744790"/>
            <a:ext cx="3400418" cy="883033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300" b="1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 місцевого самоврядування</a:t>
            </a:r>
            <a:r>
              <a:rPr lang="uk-UA" sz="23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300" b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Стрілка вправо 6">
            <a:extLst>
              <a:ext uri="{FF2B5EF4-FFF2-40B4-BE49-F238E27FC236}">
                <a16:creationId xmlns:a16="http://schemas.microsoft.com/office/drawing/2014/main" id="{7F41198F-FC58-4A21-9890-977AFE8DAB07}"/>
              </a:ext>
            </a:extLst>
          </p:cNvPr>
          <p:cNvSpPr/>
          <p:nvPr/>
        </p:nvSpPr>
        <p:spPr bwMode="auto">
          <a:xfrm>
            <a:off x="3563539" y="3895101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22797C7F-2581-412D-8AC8-E291325DD1E6}"/>
              </a:ext>
            </a:extLst>
          </p:cNvPr>
          <p:cNvSpPr/>
          <p:nvPr/>
        </p:nvSpPr>
        <p:spPr bwMode="auto">
          <a:xfrm>
            <a:off x="3966804" y="3676647"/>
            <a:ext cx="4963108" cy="118339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 моніторингу, прийняття рішень про догляд за зеленими зонами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Округлений прямокутник 16">
            <a:extLst>
              <a:ext uri="{FF2B5EF4-FFF2-40B4-BE49-F238E27FC236}">
                <a16:creationId xmlns:a16="http://schemas.microsoft.com/office/drawing/2014/main" id="{29588A82-9A1B-40EA-8D1C-8991B62C41E4}"/>
              </a:ext>
            </a:extLst>
          </p:cNvPr>
          <p:cNvSpPr/>
          <p:nvPr/>
        </p:nvSpPr>
        <p:spPr>
          <a:xfrm>
            <a:off x="148425" y="4784085"/>
            <a:ext cx="3402449" cy="883033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3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 установи та ботанічні сади</a:t>
            </a:r>
            <a:r>
              <a:rPr lang="uk-UA" sz="23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3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Стрілка вправо 6">
            <a:extLst>
              <a:ext uri="{FF2B5EF4-FFF2-40B4-BE49-F238E27FC236}">
                <a16:creationId xmlns:a16="http://schemas.microsoft.com/office/drawing/2014/main" id="{3332F7BC-03DF-40A5-9808-F59AE009B7E2}"/>
              </a:ext>
            </a:extLst>
          </p:cNvPr>
          <p:cNvSpPr/>
          <p:nvPr/>
        </p:nvSpPr>
        <p:spPr bwMode="auto">
          <a:xfrm>
            <a:off x="3578540" y="4979962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6DC91669-19E7-479F-902D-F1EB8D2DA646}"/>
              </a:ext>
            </a:extLst>
          </p:cNvPr>
          <p:cNvSpPr/>
          <p:nvPr/>
        </p:nvSpPr>
        <p:spPr bwMode="auto">
          <a:xfrm>
            <a:off x="3979469" y="4929578"/>
            <a:ext cx="4963107" cy="883033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 захворювань дерев та впровадження заходів захисту</a:t>
            </a: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Округлений прямокутник 16">
            <a:extLst>
              <a:ext uri="{FF2B5EF4-FFF2-40B4-BE49-F238E27FC236}">
                <a16:creationId xmlns:a16="http://schemas.microsoft.com/office/drawing/2014/main" id="{C1F60CB9-4751-47A6-B09C-28941E7C7F6B}"/>
              </a:ext>
            </a:extLst>
          </p:cNvPr>
          <p:cNvSpPr/>
          <p:nvPr/>
        </p:nvSpPr>
        <p:spPr>
          <a:xfrm>
            <a:off x="176091" y="5787039"/>
            <a:ext cx="3402449" cy="104985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3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Комунальні підприємства з благоустрою</a:t>
            </a:r>
            <a:endParaRPr lang="uk-UA" sz="23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4" name="Стрілка вправо 6">
            <a:extLst>
              <a:ext uri="{FF2B5EF4-FFF2-40B4-BE49-F238E27FC236}">
                <a16:creationId xmlns:a16="http://schemas.microsoft.com/office/drawing/2014/main" id="{1DD30F34-7B0E-465D-9444-1FA653292634}"/>
              </a:ext>
            </a:extLst>
          </p:cNvPr>
          <p:cNvSpPr/>
          <p:nvPr/>
        </p:nvSpPr>
        <p:spPr bwMode="auto">
          <a:xfrm>
            <a:off x="3563538" y="5963135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5CF33E09-FA68-47AA-B0A7-613AE2E9572D}"/>
              </a:ext>
            </a:extLst>
          </p:cNvPr>
          <p:cNvSpPr/>
          <p:nvPr/>
        </p:nvSpPr>
        <p:spPr bwMode="auto">
          <a:xfrm>
            <a:off x="3966803" y="5906696"/>
            <a:ext cx="5001106" cy="883033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практична реалізація заходів щодо догляду за насадженнями</a:t>
            </a: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63226B54-6D79-4315-9171-A92E71F74D2A}"/>
              </a:ext>
            </a:extLst>
          </p:cNvPr>
          <p:cNvSpPr/>
          <p:nvPr/>
        </p:nvSpPr>
        <p:spPr>
          <a:xfrm>
            <a:off x="467544" y="114398"/>
            <a:ext cx="7920880" cy="100977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Суб'єкти моніторингу </a:t>
            </a:r>
          </a:p>
          <a:p>
            <a:pPr algn="ctr">
              <a:defRPr/>
            </a:pPr>
            <a:r>
              <a:rPr lang="uk-UA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підтоплення міст і селищ міського типу</a:t>
            </a:r>
            <a:endParaRPr lang="uk-UA" sz="2800" b="1" dirty="0">
              <a:solidFill>
                <a:schemeClr val="accent1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трілка вправо 6">
            <a:extLst>
              <a:ext uri="{FF2B5EF4-FFF2-40B4-BE49-F238E27FC236}">
                <a16:creationId xmlns:a16="http://schemas.microsoft.com/office/drawing/2014/main" id="{1EA997FA-5C9C-4509-86F6-82F3C3EB0D43}"/>
              </a:ext>
            </a:extLst>
          </p:cNvPr>
          <p:cNvSpPr/>
          <p:nvPr/>
        </p:nvSpPr>
        <p:spPr bwMode="auto">
          <a:xfrm>
            <a:off x="3614858" y="1354727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ADD64406-CE86-477A-841A-6715B93274CB}"/>
              </a:ext>
            </a:extLst>
          </p:cNvPr>
          <p:cNvSpPr/>
          <p:nvPr/>
        </p:nvSpPr>
        <p:spPr>
          <a:xfrm>
            <a:off x="188756" y="1245869"/>
            <a:ext cx="3387186" cy="723045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err="1">
                <a:solidFill>
                  <a:schemeClr val="accent4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Мінрегіон</a:t>
            </a:r>
            <a:endParaRPr lang="uk-UA" sz="2400" b="1" dirty="0">
              <a:solidFill>
                <a:schemeClr val="accent4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2DEAD92C-801C-4FA5-9809-83369FBB3514}"/>
              </a:ext>
            </a:extLst>
          </p:cNvPr>
          <p:cNvSpPr/>
          <p:nvPr/>
        </p:nvSpPr>
        <p:spPr bwMode="auto">
          <a:xfrm>
            <a:off x="3991779" y="1201760"/>
            <a:ext cx="4988441" cy="835629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3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координація політики та надання методичних рекомендацій</a:t>
            </a:r>
            <a:endParaRPr lang="uk-UA" sz="23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круглений прямокутник 16">
            <a:extLst>
              <a:ext uri="{FF2B5EF4-FFF2-40B4-BE49-F238E27FC236}">
                <a16:creationId xmlns:a16="http://schemas.microsoft.com/office/drawing/2014/main" id="{C2EF025D-0EF1-4803-9A03-0BC4D3A24E62}"/>
              </a:ext>
            </a:extLst>
          </p:cNvPr>
          <p:cNvSpPr/>
          <p:nvPr/>
        </p:nvSpPr>
        <p:spPr>
          <a:xfrm>
            <a:off x="182140" y="2184348"/>
            <a:ext cx="3400418" cy="692842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err="1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Держводагентство</a:t>
            </a:r>
            <a:endParaRPr lang="uk-UA" sz="24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" name="Стрілка вправо 6">
            <a:extLst>
              <a:ext uri="{FF2B5EF4-FFF2-40B4-BE49-F238E27FC236}">
                <a16:creationId xmlns:a16="http://schemas.microsoft.com/office/drawing/2014/main" id="{3BD57B83-8B45-4633-903C-86049AC6AF62}"/>
              </a:ext>
            </a:extLst>
          </p:cNvPr>
          <p:cNvSpPr/>
          <p:nvPr/>
        </p:nvSpPr>
        <p:spPr bwMode="auto">
          <a:xfrm>
            <a:off x="3578539" y="2276417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EC596868-7658-4BA0-AB0A-6F6F7D2DB723}"/>
              </a:ext>
            </a:extLst>
          </p:cNvPr>
          <p:cNvSpPr/>
          <p:nvPr/>
        </p:nvSpPr>
        <p:spPr bwMode="auto">
          <a:xfrm>
            <a:off x="3998113" y="2098429"/>
            <a:ext cx="4975774" cy="815390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3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гідрогеологічний контроль рівня ґрунтових вод</a:t>
            </a:r>
            <a:endParaRPr lang="uk-UA" sz="23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Округлений прямокутник 16">
            <a:extLst>
              <a:ext uri="{FF2B5EF4-FFF2-40B4-BE49-F238E27FC236}">
                <a16:creationId xmlns:a16="http://schemas.microsoft.com/office/drawing/2014/main" id="{13586242-CD1B-496C-9095-D6B58E2DC080}"/>
              </a:ext>
            </a:extLst>
          </p:cNvPr>
          <p:cNvSpPr/>
          <p:nvPr/>
        </p:nvSpPr>
        <p:spPr>
          <a:xfrm>
            <a:off x="188272" y="2999462"/>
            <a:ext cx="3400418" cy="104985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2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Український </a:t>
            </a:r>
            <a:r>
              <a:rPr lang="uk-UA" sz="2200" b="1" dirty="0" err="1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гідрометеорологіч</a:t>
            </a:r>
            <a:r>
              <a:rPr lang="uk-UA" sz="22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-ний центр</a:t>
            </a:r>
            <a:endParaRPr lang="uk-UA" sz="22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Стрілка вправо 6">
            <a:extLst>
              <a:ext uri="{FF2B5EF4-FFF2-40B4-BE49-F238E27FC236}">
                <a16:creationId xmlns:a16="http://schemas.microsoft.com/office/drawing/2014/main" id="{349B4F77-989B-48A3-8237-51D01F958256}"/>
              </a:ext>
            </a:extLst>
          </p:cNvPr>
          <p:cNvSpPr/>
          <p:nvPr/>
        </p:nvSpPr>
        <p:spPr bwMode="auto">
          <a:xfrm>
            <a:off x="3611154" y="3195736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223B1AC5-AED9-4FDD-B5CE-313D0810CDBF}"/>
              </a:ext>
            </a:extLst>
          </p:cNvPr>
          <p:cNvSpPr/>
          <p:nvPr/>
        </p:nvSpPr>
        <p:spPr bwMode="auto">
          <a:xfrm>
            <a:off x="4029246" y="2999462"/>
            <a:ext cx="4963108" cy="883033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3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 погодних умов та їхнього впливу на підтоплення</a:t>
            </a:r>
            <a:endParaRPr lang="uk-UA" sz="23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Округлений прямокутник 16">
            <a:extLst>
              <a:ext uri="{FF2B5EF4-FFF2-40B4-BE49-F238E27FC236}">
                <a16:creationId xmlns:a16="http://schemas.microsoft.com/office/drawing/2014/main" id="{60EEE1D4-D56C-4206-9792-4CC8B80F8F0F}"/>
              </a:ext>
            </a:extLst>
          </p:cNvPr>
          <p:cNvSpPr/>
          <p:nvPr/>
        </p:nvSpPr>
        <p:spPr>
          <a:xfrm>
            <a:off x="172244" y="4194554"/>
            <a:ext cx="3402449" cy="701645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3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НАН України</a:t>
            </a:r>
            <a:endParaRPr lang="uk-UA" sz="23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Стрілка вправо 6">
            <a:extLst>
              <a:ext uri="{FF2B5EF4-FFF2-40B4-BE49-F238E27FC236}">
                <a16:creationId xmlns:a16="http://schemas.microsoft.com/office/drawing/2014/main" id="{87F7FAC6-D0F7-4343-99B0-9BDFB8DB9B20}"/>
              </a:ext>
            </a:extLst>
          </p:cNvPr>
          <p:cNvSpPr/>
          <p:nvPr/>
        </p:nvSpPr>
        <p:spPr bwMode="auto">
          <a:xfrm>
            <a:off x="3614137" y="4219935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C9132F81-CE5F-4BCD-93B2-EFC46CC1BAAF}"/>
              </a:ext>
            </a:extLst>
          </p:cNvPr>
          <p:cNvSpPr/>
          <p:nvPr/>
        </p:nvSpPr>
        <p:spPr bwMode="auto">
          <a:xfrm>
            <a:off x="4029247" y="3978923"/>
            <a:ext cx="4963107" cy="809377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3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науковий аналіз ризиків підтоплення</a:t>
            </a:r>
            <a:endParaRPr lang="uk-UA" sz="23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Округлений прямокутник 16">
            <a:extLst>
              <a:ext uri="{FF2B5EF4-FFF2-40B4-BE49-F238E27FC236}">
                <a16:creationId xmlns:a16="http://schemas.microsoft.com/office/drawing/2014/main" id="{E6A3F68E-1946-4C54-A692-E5431E670C7E}"/>
              </a:ext>
            </a:extLst>
          </p:cNvPr>
          <p:cNvSpPr/>
          <p:nvPr/>
        </p:nvSpPr>
        <p:spPr>
          <a:xfrm>
            <a:off x="165224" y="5095412"/>
            <a:ext cx="3402449" cy="782468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3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 місцевого самоврядування</a:t>
            </a:r>
            <a:endParaRPr lang="uk-UA" sz="23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4" name="Стрілка вправо 6">
            <a:extLst>
              <a:ext uri="{FF2B5EF4-FFF2-40B4-BE49-F238E27FC236}">
                <a16:creationId xmlns:a16="http://schemas.microsoft.com/office/drawing/2014/main" id="{492CF26F-5D17-410B-B8E5-CD2E3719E229}"/>
              </a:ext>
            </a:extLst>
          </p:cNvPr>
          <p:cNvSpPr/>
          <p:nvPr/>
        </p:nvSpPr>
        <p:spPr bwMode="auto">
          <a:xfrm>
            <a:off x="3590846" y="5141750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86128EAA-D3E0-4FB6-A8D5-F617654FC693}"/>
              </a:ext>
            </a:extLst>
          </p:cNvPr>
          <p:cNvSpPr/>
          <p:nvPr/>
        </p:nvSpPr>
        <p:spPr bwMode="auto">
          <a:xfrm>
            <a:off x="4029247" y="4838104"/>
            <a:ext cx="5001106" cy="1142581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3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реалізація заходів протидії підтопленням, модернізація дренажних систем</a:t>
            </a:r>
            <a:endParaRPr lang="uk-UA" sz="23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Округлений прямокутник 16">
            <a:extLst>
              <a:ext uri="{FF2B5EF4-FFF2-40B4-BE49-F238E27FC236}">
                <a16:creationId xmlns:a16="http://schemas.microsoft.com/office/drawing/2014/main" id="{31CFCCEE-6BC7-4509-9A74-DE1A65F58E6D}"/>
              </a:ext>
            </a:extLst>
          </p:cNvPr>
          <p:cNvSpPr/>
          <p:nvPr/>
        </p:nvSpPr>
        <p:spPr>
          <a:xfrm>
            <a:off x="182140" y="6077094"/>
            <a:ext cx="3402449" cy="692841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3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Комунальні служби</a:t>
            </a:r>
            <a:r>
              <a:rPr lang="uk-UA" sz="23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3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7" name="Стрілка вправо 6">
            <a:extLst>
              <a:ext uri="{FF2B5EF4-FFF2-40B4-BE49-F238E27FC236}">
                <a16:creationId xmlns:a16="http://schemas.microsoft.com/office/drawing/2014/main" id="{BC46599B-5592-4808-999A-38F8DBB31A45}"/>
              </a:ext>
            </a:extLst>
          </p:cNvPr>
          <p:cNvSpPr/>
          <p:nvPr/>
        </p:nvSpPr>
        <p:spPr bwMode="auto">
          <a:xfrm>
            <a:off x="3590846" y="6063565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605FA5FE-18C5-4FFB-833F-ACC1807C523A}"/>
              </a:ext>
            </a:extLst>
          </p:cNvPr>
          <p:cNvSpPr/>
          <p:nvPr/>
        </p:nvSpPr>
        <p:spPr bwMode="auto">
          <a:xfrm>
            <a:off x="4040457" y="6030489"/>
            <a:ext cx="5001106" cy="828180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3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оперативне реагування на підтоплення, усунення наслідків</a:t>
            </a:r>
            <a:endParaRPr lang="uk-UA" sz="23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круглений прямокутник 16">
            <a:extLst>
              <a:ext uri="{FF2B5EF4-FFF2-40B4-BE49-F238E27FC236}">
                <a16:creationId xmlns:a16="http://schemas.microsoft.com/office/drawing/2014/main" id="{C4AB552B-9BEB-4B1B-81B7-DA11F464DB40}"/>
              </a:ext>
            </a:extLst>
          </p:cNvPr>
          <p:cNvSpPr/>
          <p:nvPr/>
        </p:nvSpPr>
        <p:spPr>
          <a:xfrm>
            <a:off x="395425" y="188640"/>
            <a:ext cx="6192688" cy="79972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altLang="uk-UA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ПЛАН ЛЕКЦІЇ</a:t>
            </a:r>
            <a:endParaRPr lang="uk-UA" altLang="uk-UA" sz="32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5125" name="Picture 26" descr="052">
            <a:extLst>
              <a:ext uri="{FF2B5EF4-FFF2-40B4-BE49-F238E27FC236}">
                <a16:creationId xmlns:a16="http://schemas.microsoft.com/office/drawing/2014/main" id="{92A2D7CF-C67B-4E4E-9B05-F1573E1DB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-23813"/>
            <a:ext cx="2305050" cy="1450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D644DD69-6595-4320-AB45-01BAEAE4D6EB}"/>
              </a:ext>
            </a:extLst>
          </p:cNvPr>
          <p:cNvSpPr/>
          <p:nvPr/>
        </p:nvSpPr>
        <p:spPr bwMode="auto">
          <a:xfrm>
            <a:off x="395425" y="1628800"/>
            <a:ext cx="8137016" cy="5040560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uk-UA" altLang="uk-UA" sz="2400" b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Суб’єкти державної системи моніторингу землекористування, їх повноваження та взаємовідносини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uk-UA" altLang="ru-RU" sz="2400" b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Взаємодія </a:t>
            </a:r>
            <a:r>
              <a:rPr lang="uk-UA" altLang="uk-UA" sz="2400" b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суб’єктів державної системи моніторингу</a:t>
            </a:r>
            <a:r>
              <a:rPr lang="ru-RU" altLang="ru-RU" sz="2400" b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altLang="ru-RU" sz="2400" b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іншими органами у сфері моніторингу</a:t>
            </a:r>
            <a:endParaRPr lang="uk-UA" altLang="ru-RU" sz="240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uk-UA" altLang="uk-UA" sz="2400" b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Суб’єкти європейської системи моніторингу землекористування, їх повноваження та взаємовідносини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uk-UA" altLang="ru-RU" sz="2400" b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Взаємодія </a:t>
            </a:r>
            <a:r>
              <a:rPr lang="uk-UA" altLang="uk-UA" sz="2400" b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суб’єктів </a:t>
            </a:r>
            <a:r>
              <a:rPr lang="uk-UA" altLang="uk-UA" sz="2400" b="1">
                <a:latin typeface="Georgia" panose="02040502050405020303" pitchFamily="18" charset="0"/>
                <a:cs typeface="Calibri" panose="020F0502020204030204" pitchFamily="34" charset="0"/>
              </a:rPr>
              <a:t>європейської системи моніторингу</a:t>
            </a:r>
            <a:r>
              <a:rPr lang="ru-RU" altLang="ru-RU" sz="2400" b="1"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uk-UA" altLang="ru-RU" sz="2400" b="1">
                <a:latin typeface="Georgia" panose="02040502050405020303" pitchFamily="18" charset="0"/>
                <a:cs typeface="Calibri" panose="020F0502020204030204" pitchFamily="34" charset="0"/>
              </a:rPr>
              <a:t>з іншими органами у сфері моніторингу</a:t>
            </a:r>
            <a:endParaRPr lang="uk-UA" altLang="ru-RU" sz="2400">
              <a:latin typeface="Georgia" panose="02040502050405020303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484F6089-3940-4932-B13F-25B06492DE42}"/>
              </a:ext>
            </a:extLst>
          </p:cNvPr>
          <p:cNvSpPr/>
          <p:nvPr/>
        </p:nvSpPr>
        <p:spPr>
          <a:xfrm>
            <a:off x="3419872" y="1637318"/>
            <a:ext cx="5256584" cy="133692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грунтів</a:t>
            </a:r>
            <a:r>
              <a:rPr lang="ru-RU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земель </a:t>
            </a:r>
            <a:r>
              <a:rPr lang="ru-RU" alt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лісового</a:t>
            </a:r>
            <a:r>
              <a:rPr lang="ru-RU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фонду</a:t>
            </a:r>
            <a:endParaRPr lang="uk-UA" altLang="uk-UA" sz="28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7B8BF7D9-AC3B-40DA-BE2C-D189D1540010}"/>
              </a:ext>
            </a:extLst>
          </p:cNvPr>
          <p:cNvSpPr/>
          <p:nvPr/>
        </p:nvSpPr>
        <p:spPr>
          <a:xfrm>
            <a:off x="3407644" y="3072699"/>
            <a:ext cx="5256584" cy="133692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лісової</a:t>
            </a:r>
            <a:r>
              <a:rPr lang="ru-RU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рослинності</a:t>
            </a:r>
            <a:r>
              <a:rPr lang="ru-RU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altLang="uk-UA" sz="28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03A7A418-5D0D-4BDE-B514-4D1EDFF1A6C8}"/>
              </a:ext>
            </a:extLst>
          </p:cNvPr>
          <p:cNvSpPr/>
          <p:nvPr/>
        </p:nvSpPr>
        <p:spPr>
          <a:xfrm>
            <a:off x="179512" y="76220"/>
            <a:ext cx="8496943" cy="144651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600" b="1" dirty="0">
                <a:latin typeface="Georgia" panose="02040502050405020303" pitchFamily="18" charset="0"/>
              </a:rPr>
              <a:t>КОМПЕТЕНЦІЇ </a:t>
            </a:r>
          </a:p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800" b="1" dirty="0">
                <a:solidFill>
                  <a:srgbClr val="5DD47E"/>
                </a:solidFill>
                <a:latin typeface="Georgia" panose="02040502050405020303" pitchFamily="18" charset="0"/>
              </a:rPr>
              <a:t>Державного </a:t>
            </a:r>
            <a:r>
              <a:rPr lang="uk-UA" sz="2800" b="1" dirty="0" err="1">
                <a:solidFill>
                  <a:srgbClr val="5DD47E"/>
                </a:solidFill>
                <a:latin typeface="Georgia" panose="02040502050405020303" pitchFamily="18" charset="0"/>
              </a:rPr>
              <a:t>агенства</a:t>
            </a:r>
            <a:r>
              <a:rPr lang="uk-UA" sz="2800" b="1" dirty="0">
                <a:solidFill>
                  <a:srgbClr val="5DD47E"/>
                </a:solidFill>
                <a:latin typeface="Georgia" panose="02040502050405020303" pitchFamily="18" charset="0"/>
              </a:rPr>
              <a:t> України по лісовому господарству</a:t>
            </a:r>
          </a:p>
        </p:txBody>
      </p:sp>
      <p:sp>
        <p:nvSpPr>
          <p:cNvPr id="18" name="Округлений прямокутник 30">
            <a:extLst>
              <a:ext uri="{FF2B5EF4-FFF2-40B4-BE49-F238E27FC236}">
                <a16:creationId xmlns:a16="http://schemas.microsoft.com/office/drawing/2014/main" id="{24DD5B3C-AEF1-462E-91F2-1A5B06EE9B32}"/>
              </a:ext>
            </a:extLst>
          </p:cNvPr>
          <p:cNvSpPr/>
          <p:nvPr/>
        </p:nvSpPr>
        <p:spPr>
          <a:xfrm>
            <a:off x="3433038" y="4524215"/>
            <a:ext cx="5221087" cy="133692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мисливської</a:t>
            </a:r>
            <a:r>
              <a:rPr lang="ru-RU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фауни</a:t>
            </a:r>
            <a:endParaRPr lang="uk-UA" altLang="uk-UA" sz="28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Стрілка вправо 6">
            <a:extLst>
              <a:ext uri="{FF2B5EF4-FFF2-40B4-BE49-F238E27FC236}">
                <a16:creationId xmlns:a16="http://schemas.microsoft.com/office/drawing/2014/main" id="{1307DF29-43CA-4915-9E45-B1CA74717374}"/>
              </a:ext>
            </a:extLst>
          </p:cNvPr>
          <p:cNvSpPr/>
          <p:nvPr/>
        </p:nvSpPr>
        <p:spPr bwMode="auto">
          <a:xfrm>
            <a:off x="3048987" y="2943968"/>
            <a:ext cx="358657" cy="1872208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B217539E-75D2-4841-9303-EDFE227D19CF}"/>
              </a:ext>
            </a:extLst>
          </p:cNvPr>
          <p:cNvSpPr/>
          <p:nvPr/>
        </p:nvSpPr>
        <p:spPr>
          <a:xfrm>
            <a:off x="660224" y="3034046"/>
            <a:ext cx="2388763" cy="1692051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latin typeface="Georgia" panose="02040502050405020303" pitchFamily="18" charset="0"/>
              </a:rPr>
              <a:t>Здійснює</a:t>
            </a:r>
          </a:p>
          <a:p>
            <a:pPr algn="ctr">
              <a:defRPr/>
            </a:pPr>
            <a:r>
              <a:rPr lang="uk-UA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моніторинг:</a:t>
            </a:r>
            <a:endParaRPr lang="uk-UA" sz="2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E87D2739-BF47-4684-8CF1-F440DD3826D7}"/>
              </a:ext>
            </a:extLst>
          </p:cNvPr>
          <p:cNvSpPr/>
          <p:nvPr/>
        </p:nvSpPr>
        <p:spPr>
          <a:xfrm>
            <a:off x="118667" y="2274741"/>
            <a:ext cx="2952327" cy="724342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defRPr/>
            </a:pP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Контролюються</a:t>
            </a: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17DA1DE1-229A-45FD-9CE6-2E82544FFBFF}"/>
              </a:ext>
            </a:extLst>
          </p:cNvPr>
          <p:cNvSpPr/>
          <p:nvPr/>
        </p:nvSpPr>
        <p:spPr>
          <a:xfrm>
            <a:off x="107504" y="290939"/>
            <a:ext cx="4320479" cy="1207889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3200" b="1" dirty="0" err="1">
                <a:solidFill>
                  <a:srgbClr val="5DD47E"/>
                </a:solidFill>
                <a:latin typeface="Georgia" panose="02040502050405020303" pitchFamily="18" charset="0"/>
              </a:rPr>
              <a:t>Держлісагенство</a:t>
            </a:r>
            <a:endParaRPr lang="uk-UA" sz="3200" b="1" dirty="0">
              <a:solidFill>
                <a:srgbClr val="5DD47E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Прямокутник 20">
            <a:extLst>
              <a:ext uri="{FF2B5EF4-FFF2-40B4-BE49-F238E27FC236}">
                <a16:creationId xmlns:a16="http://schemas.microsoft.com/office/drawing/2014/main" id="{20F89066-E2B5-44F8-8587-349B80C4A5B8}"/>
              </a:ext>
            </a:extLst>
          </p:cNvPr>
          <p:cNvSpPr/>
          <p:nvPr/>
        </p:nvSpPr>
        <p:spPr bwMode="auto">
          <a:xfrm>
            <a:off x="3702478" y="1875711"/>
            <a:ext cx="5289225" cy="1625298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</a:rPr>
              <a:t>вміст радіонуклідів;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</a:rPr>
              <a:t>залишкова кількість пестицидів та агрохімікатів;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</a:rPr>
              <a:t>вміст важких металів</a:t>
            </a:r>
          </a:p>
        </p:txBody>
      </p:sp>
      <p:sp>
        <p:nvSpPr>
          <p:cNvPr id="27" name="Округлений прямокутник 19">
            <a:extLst>
              <a:ext uri="{FF2B5EF4-FFF2-40B4-BE49-F238E27FC236}">
                <a16:creationId xmlns:a16="http://schemas.microsoft.com/office/drawing/2014/main" id="{8AC916F5-8D1B-48F5-B917-CF876A9811DD}"/>
              </a:ext>
            </a:extLst>
          </p:cNvPr>
          <p:cNvSpPr/>
          <p:nvPr/>
        </p:nvSpPr>
        <p:spPr>
          <a:xfrm>
            <a:off x="178186" y="4581128"/>
            <a:ext cx="2892808" cy="789854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defRPr/>
            </a:pP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 </a:t>
            </a:r>
          </a:p>
          <a:p>
            <a:pPr marL="0" indent="0" algn="ctr">
              <a:defRPr/>
            </a:pP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моніторингу</a:t>
            </a:r>
          </a:p>
        </p:txBody>
      </p:sp>
      <p:cxnSp>
        <p:nvCxnSpPr>
          <p:cNvPr id="24590" name="Пряма зі стрілкою 29">
            <a:extLst>
              <a:ext uri="{FF2B5EF4-FFF2-40B4-BE49-F238E27FC236}">
                <a16:creationId xmlns:a16="http://schemas.microsoft.com/office/drawing/2014/main" id="{191F7D8B-9501-43AD-8A3D-5C9E0A4865D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82925" y="2636838"/>
            <a:ext cx="595313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Прямокутник 30">
            <a:extLst>
              <a:ext uri="{FF2B5EF4-FFF2-40B4-BE49-F238E27FC236}">
                <a16:creationId xmlns:a16="http://schemas.microsoft.com/office/drawing/2014/main" id="{498D0637-0AC7-4B08-B504-33B24F9AA1C5}"/>
              </a:ext>
            </a:extLst>
          </p:cNvPr>
          <p:cNvSpPr/>
          <p:nvPr/>
        </p:nvSpPr>
        <p:spPr bwMode="auto">
          <a:xfrm>
            <a:off x="3678091" y="3651011"/>
            <a:ext cx="5313612" cy="2916047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</a:rPr>
              <a:t>Державні лісогосподарські підприємства;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</a:rPr>
              <a:t>Наукові установи та лабораторії;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Територіальні органи </a:t>
            </a:r>
            <a:r>
              <a:rPr 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Держлісагентства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  <a:cs typeface="Times New Roman" panose="02020603050405020304" pitchFamily="18" charset="0"/>
              </a:rPr>
              <a:t>Екологічні інспекції</a:t>
            </a:r>
            <a:endParaRPr lang="uk-UA" sz="2400" b="1" dirty="0">
              <a:latin typeface="Georgia" panose="02040502050405020303" pitchFamily="18" charset="0"/>
            </a:endParaRPr>
          </a:p>
        </p:txBody>
      </p:sp>
      <p:cxnSp>
        <p:nvCxnSpPr>
          <p:cNvPr id="24594" name="Пряма зі стрілкою 34">
            <a:extLst>
              <a:ext uri="{FF2B5EF4-FFF2-40B4-BE49-F238E27FC236}">
                <a16:creationId xmlns:a16="http://schemas.microsoft.com/office/drawing/2014/main" id="{BAD2625B-9CA9-4837-9906-6F9B7E50ADB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27538" y="908050"/>
            <a:ext cx="595312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Прямокутник 35">
            <a:extLst>
              <a:ext uri="{FF2B5EF4-FFF2-40B4-BE49-F238E27FC236}">
                <a16:creationId xmlns:a16="http://schemas.microsoft.com/office/drawing/2014/main" id="{0A19882E-FCC2-483F-8476-E46FBE11A68E}"/>
              </a:ext>
            </a:extLst>
          </p:cNvPr>
          <p:cNvSpPr/>
          <p:nvPr/>
        </p:nvSpPr>
        <p:spPr bwMode="auto">
          <a:xfrm>
            <a:off x="5022886" y="176141"/>
            <a:ext cx="3968817" cy="1452660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defRPr/>
            </a:pPr>
            <a:r>
              <a:rPr lang="uk-UA" sz="2800" b="1" dirty="0">
                <a:latin typeface="Georgia" panose="02040502050405020303" pitchFamily="18" charset="0"/>
              </a:rPr>
              <a:t>Моніторинг </a:t>
            </a:r>
            <a:r>
              <a:rPr lang="ru-RU" alt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грунтів</a:t>
            </a:r>
            <a:r>
              <a:rPr lang="ru-RU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земель </a:t>
            </a:r>
            <a:r>
              <a:rPr lang="ru-RU" alt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лісового</a:t>
            </a:r>
            <a:r>
              <a:rPr lang="ru-RU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фонду </a:t>
            </a:r>
            <a:endParaRPr lang="uk-UA" sz="2800" b="1" dirty="0"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uk-UA" sz="2400" b="1" dirty="0">
              <a:latin typeface="Georgia" panose="02040502050405020303" pitchFamily="18" charset="0"/>
            </a:endParaRPr>
          </a:p>
        </p:txBody>
      </p:sp>
      <p:cxnSp>
        <p:nvCxnSpPr>
          <p:cNvPr id="24598" name="Пряма зі стрілкою 41">
            <a:extLst>
              <a:ext uri="{FF2B5EF4-FFF2-40B4-BE49-F238E27FC236}">
                <a16:creationId xmlns:a16="http://schemas.microsoft.com/office/drawing/2014/main" id="{D280B785-B585-4841-94B0-C8D7A82C1E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08325" y="4941888"/>
            <a:ext cx="593725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E876038A-9F28-4E4E-9B0D-181F7E15F4E5}"/>
              </a:ext>
            </a:extLst>
          </p:cNvPr>
          <p:cNvSpPr/>
          <p:nvPr/>
        </p:nvSpPr>
        <p:spPr>
          <a:xfrm>
            <a:off x="107504" y="184970"/>
            <a:ext cx="4320479" cy="969472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3200" b="1" dirty="0" err="1">
                <a:solidFill>
                  <a:srgbClr val="5DD47E"/>
                </a:solidFill>
                <a:latin typeface="Georgia" panose="02040502050405020303" pitchFamily="18" charset="0"/>
              </a:rPr>
              <a:t>Держлісагенство</a:t>
            </a:r>
            <a:endParaRPr lang="uk-UA" sz="3200" b="1" dirty="0">
              <a:solidFill>
                <a:srgbClr val="5DD47E"/>
              </a:solidFill>
              <a:latin typeface="Georgia" panose="02040502050405020303" pitchFamily="18" charset="0"/>
            </a:endParaRPr>
          </a:p>
        </p:txBody>
      </p:sp>
      <p:sp>
        <p:nvSpPr>
          <p:cNvPr id="27" name="Округлений прямокутник 19">
            <a:extLst>
              <a:ext uri="{FF2B5EF4-FFF2-40B4-BE49-F238E27FC236}">
                <a16:creationId xmlns:a16="http://schemas.microsoft.com/office/drawing/2014/main" id="{1D584D71-0641-4B46-AF1A-3ABB018C5030}"/>
              </a:ext>
            </a:extLst>
          </p:cNvPr>
          <p:cNvSpPr/>
          <p:nvPr/>
        </p:nvSpPr>
        <p:spPr>
          <a:xfrm>
            <a:off x="107504" y="3068960"/>
            <a:ext cx="2885663" cy="132648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defRPr/>
            </a:pPr>
            <a:r>
              <a:rPr lang="uk-UA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 </a:t>
            </a:r>
          </a:p>
          <a:p>
            <a:pPr marL="0" indent="0" algn="ctr">
              <a:defRPr/>
            </a:pPr>
            <a:r>
              <a:rPr lang="uk-UA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моніторингу</a:t>
            </a:r>
          </a:p>
        </p:txBody>
      </p:sp>
      <p:sp>
        <p:nvSpPr>
          <p:cNvPr id="31" name="Прямокутник 30">
            <a:extLst>
              <a:ext uri="{FF2B5EF4-FFF2-40B4-BE49-F238E27FC236}">
                <a16:creationId xmlns:a16="http://schemas.microsoft.com/office/drawing/2014/main" id="{0FE3C844-8C2E-4599-9CF9-27B01CF613C5}"/>
              </a:ext>
            </a:extLst>
          </p:cNvPr>
          <p:cNvSpPr/>
          <p:nvPr/>
        </p:nvSpPr>
        <p:spPr bwMode="auto">
          <a:xfrm>
            <a:off x="2987823" y="1714892"/>
            <a:ext cx="6003879" cy="447340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 algn="just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uk-UA" sz="24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Лісогосподарські підприємства (державні та комунальні);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Територіальні органи </a:t>
            </a:r>
            <a:r>
              <a:rPr 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Держлісагентства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Національні природні парки, біосферні заповідники;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Лісові науково-дослідні інститути;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 екологічного контролю та моніторингові служби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5611" name="Пряма зі стрілкою 34">
            <a:extLst>
              <a:ext uri="{FF2B5EF4-FFF2-40B4-BE49-F238E27FC236}">
                <a16:creationId xmlns:a16="http://schemas.microsoft.com/office/drawing/2014/main" id="{EE8CD3BA-A92D-46EF-9471-07C30A4B8DC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27538" y="669925"/>
            <a:ext cx="595312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Прямокутник 35">
            <a:extLst>
              <a:ext uri="{FF2B5EF4-FFF2-40B4-BE49-F238E27FC236}">
                <a16:creationId xmlns:a16="http://schemas.microsoft.com/office/drawing/2014/main" id="{4917D102-E43E-43B5-93E6-90E9356BD96A}"/>
              </a:ext>
            </a:extLst>
          </p:cNvPr>
          <p:cNvSpPr/>
          <p:nvPr/>
        </p:nvSpPr>
        <p:spPr bwMode="auto">
          <a:xfrm>
            <a:off x="5022886" y="109255"/>
            <a:ext cx="3968817" cy="104518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defRPr/>
            </a:pPr>
            <a:r>
              <a:rPr lang="uk-UA" sz="2800" b="1" dirty="0">
                <a:latin typeface="Georgia" panose="02040502050405020303" pitchFamily="18" charset="0"/>
              </a:rPr>
              <a:t>Моніторинг </a:t>
            </a:r>
            <a:r>
              <a:rPr lang="ru-RU" alt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лісової</a:t>
            </a:r>
            <a:r>
              <a:rPr lang="ru-RU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рослинності</a:t>
            </a:r>
            <a:endParaRPr lang="uk-UA" sz="2800" b="1" dirty="0"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uk-UA" sz="240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4D9FA733-32A7-4E12-93FA-1E34DC29CD22}"/>
              </a:ext>
            </a:extLst>
          </p:cNvPr>
          <p:cNvSpPr/>
          <p:nvPr/>
        </p:nvSpPr>
        <p:spPr>
          <a:xfrm>
            <a:off x="66210" y="1812247"/>
            <a:ext cx="2815374" cy="143147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defRPr/>
            </a:pP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Досліджується</a:t>
            </a: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EF5FDA90-5D00-44DD-8BA2-48992DAEC23B}"/>
              </a:ext>
            </a:extLst>
          </p:cNvPr>
          <p:cNvSpPr/>
          <p:nvPr/>
        </p:nvSpPr>
        <p:spPr>
          <a:xfrm>
            <a:off x="107023" y="116633"/>
            <a:ext cx="4320479" cy="124235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3200" b="1" dirty="0" err="1">
                <a:solidFill>
                  <a:srgbClr val="5DD47E"/>
                </a:solidFill>
                <a:latin typeface="Georgia" panose="02040502050405020303" pitchFamily="18" charset="0"/>
              </a:rPr>
              <a:t>Держлісагенство</a:t>
            </a:r>
            <a:endParaRPr lang="uk-UA" sz="3200" b="1" dirty="0">
              <a:solidFill>
                <a:srgbClr val="5DD47E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Прямокутник 20">
            <a:extLst>
              <a:ext uri="{FF2B5EF4-FFF2-40B4-BE49-F238E27FC236}">
                <a16:creationId xmlns:a16="http://schemas.microsoft.com/office/drawing/2014/main" id="{5A3AE69D-E227-480A-B9EC-406A0DF50601}"/>
              </a:ext>
            </a:extLst>
          </p:cNvPr>
          <p:cNvSpPr/>
          <p:nvPr/>
        </p:nvSpPr>
        <p:spPr bwMode="auto">
          <a:xfrm>
            <a:off x="2869564" y="1452926"/>
            <a:ext cx="6146660" cy="2111693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spcAft>
                <a:spcPts val="6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Видовий склад тварин.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Кількісні характеристики популяцій.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Просторове розташування та зміни у популяціях.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uk-UA" dirty="0">
              <a:solidFill>
                <a:srgbClr val="21252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6635" name="Пряма зі стрілкою 34">
            <a:extLst>
              <a:ext uri="{FF2B5EF4-FFF2-40B4-BE49-F238E27FC236}">
                <a16:creationId xmlns:a16="http://schemas.microsoft.com/office/drawing/2014/main" id="{5055E797-01B1-46A9-B2C4-4B80FB1BCE4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27538" y="811213"/>
            <a:ext cx="595312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Прямокутник 35">
            <a:extLst>
              <a:ext uri="{FF2B5EF4-FFF2-40B4-BE49-F238E27FC236}">
                <a16:creationId xmlns:a16="http://schemas.microsoft.com/office/drawing/2014/main" id="{C264B23F-FE84-4C2F-B6D6-A1D61E6C4C47}"/>
              </a:ext>
            </a:extLst>
          </p:cNvPr>
          <p:cNvSpPr/>
          <p:nvPr/>
        </p:nvSpPr>
        <p:spPr bwMode="auto">
          <a:xfrm>
            <a:off x="5022886" y="116633"/>
            <a:ext cx="3968817" cy="115212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defRPr/>
            </a:pPr>
            <a:r>
              <a:rPr lang="uk-UA" sz="2800" b="1" dirty="0">
                <a:latin typeface="Georgia" panose="02040502050405020303" pitchFamily="18" charset="0"/>
              </a:rPr>
              <a:t>Моніторинг </a:t>
            </a:r>
            <a:r>
              <a:rPr lang="ru-RU" alt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мисливської</a:t>
            </a:r>
            <a:r>
              <a:rPr lang="ru-RU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фауни</a:t>
            </a:r>
            <a:endParaRPr lang="uk-UA" sz="2800" b="1" dirty="0"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uk-UA" sz="2400" b="1" dirty="0">
              <a:latin typeface="Georgia" panose="02040502050405020303" pitchFamily="18" charset="0"/>
            </a:endParaRPr>
          </a:p>
        </p:txBody>
      </p:sp>
      <p:sp>
        <p:nvSpPr>
          <p:cNvPr id="2" name="Округлений прямокутник 19">
            <a:extLst>
              <a:ext uri="{FF2B5EF4-FFF2-40B4-BE49-F238E27FC236}">
                <a16:creationId xmlns:a16="http://schemas.microsoft.com/office/drawing/2014/main" id="{9EF1DDC3-4311-4288-929D-361E334A22D1}"/>
              </a:ext>
            </a:extLst>
          </p:cNvPr>
          <p:cNvSpPr/>
          <p:nvPr/>
        </p:nvSpPr>
        <p:spPr>
          <a:xfrm>
            <a:off x="54190" y="4634005"/>
            <a:ext cx="2815374" cy="132648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defRPr/>
            </a:pP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 </a:t>
            </a:r>
          </a:p>
          <a:p>
            <a:pPr marL="0" indent="0" algn="ctr">
              <a:defRPr/>
            </a:pP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моніторингу</a:t>
            </a: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A6A8362C-7D94-4820-A123-D3E68E4D24FE}"/>
              </a:ext>
            </a:extLst>
          </p:cNvPr>
          <p:cNvSpPr/>
          <p:nvPr/>
        </p:nvSpPr>
        <p:spPr bwMode="auto">
          <a:xfrm>
            <a:off x="2869564" y="3632061"/>
            <a:ext cx="6146660" cy="310930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uk-UA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Мисливські господарства.</a:t>
            </a:r>
            <a:endParaRPr lang="uk-UA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uk-UA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Лісогосподарські підприємства.</a:t>
            </a:r>
            <a:endParaRPr lang="uk-UA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uk-UA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 </a:t>
            </a:r>
            <a:r>
              <a:rPr lang="uk-UA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Держлісагентства</a:t>
            </a:r>
            <a:r>
              <a:rPr lang="uk-UA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uk-UA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Національні природні парки та заповідники.</a:t>
            </a:r>
            <a:endParaRPr lang="uk-UA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uk-UA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Науково-дослідні установи, що спеціалізуються на вивченні фауни.</a:t>
            </a:r>
            <a:endParaRPr lang="uk-UA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uk-UA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Громадські природоохоронні організації</a:t>
            </a:r>
            <a:r>
              <a:rPr lang="uk-UA" sz="2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uk-UA" dirty="0">
              <a:solidFill>
                <a:srgbClr val="21252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F0C7479B-D9C1-4C50-B571-2689E30DF507}"/>
              </a:ext>
            </a:extLst>
          </p:cNvPr>
          <p:cNvSpPr/>
          <p:nvPr/>
        </p:nvSpPr>
        <p:spPr>
          <a:xfrm>
            <a:off x="3347864" y="1909491"/>
            <a:ext cx="5631208" cy="1186599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8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грунтів</a:t>
            </a:r>
            <a:r>
              <a:rPr lang="ru-RU" sz="28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ландшафтів</a:t>
            </a:r>
            <a:r>
              <a:rPr lang="ru-RU" sz="28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8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3FEC31E1-BB4B-4F32-A933-C7A571885890}"/>
              </a:ext>
            </a:extLst>
          </p:cNvPr>
          <p:cNvSpPr/>
          <p:nvPr/>
        </p:nvSpPr>
        <p:spPr>
          <a:xfrm>
            <a:off x="3347864" y="3250513"/>
            <a:ext cx="5631208" cy="1186599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8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зрошуваних</a:t>
            </a:r>
            <a:r>
              <a:rPr lang="ru-RU" sz="28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осушених</a:t>
            </a:r>
            <a:r>
              <a:rPr lang="ru-RU" sz="28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земель;</a:t>
            </a:r>
            <a:endParaRPr lang="uk-UA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0D6A54B6-1341-45F3-AA81-4581E496A148}"/>
              </a:ext>
            </a:extLst>
          </p:cNvPr>
          <p:cNvSpPr/>
          <p:nvPr/>
        </p:nvSpPr>
        <p:spPr>
          <a:xfrm>
            <a:off x="172802" y="76219"/>
            <a:ext cx="8734262" cy="147951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600" b="1" dirty="0">
                <a:latin typeface="Georgia" panose="02040502050405020303" pitchFamily="18" charset="0"/>
              </a:rPr>
              <a:t>КОМПЕТЕНЦІЇ </a:t>
            </a:r>
          </a:p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Державної служби України з питань геодезії,</a:t>
            </a:r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uk-UA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картографії та кадастру</a:t>
            </a:r>
          </a:p>
        </p:txBody>
      </p:sp>
      <p:sp>
        <p:nvSpPr>
          <p:cNvPr id="18" name="Округлений прямокутник 30">
            <a:extLst>
              <a:ext uri="{FF2B5EF4-FFF2-40B4-BE49-F238E27FC236}">
                <a16:creationId xmlns:a16="http://schemas.microsoft.com/office/drawing/2014/main" id="{1D690AD0-F671-49FC-B48C-1F8A78B63BEF}"/>
              </a:ext>
            </a:extLst>
          </p:cNvPr>
          <p:cNvSpPr/>
          <p:nvPr/>
        </p:nvSpPr>
        <p:spPr>
          <a:xfrm>
            <a:off x="3347864" y="4589765"/>
            <a:ext cx="5631208" cy="1812944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берегових</a:t>
            </a:r>
            <a:r>
              <a:rPr lang="ru-RU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ліній</a:t>
            </a:r>
            <a:r>
              <a:rPr lang="ru-RU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річок, морів, озер, водосховищ, лиманів, заток, гідротехнічних споруд</a:t>
            </a:r>
            <a:endParaRPr lang="uk-UA" altLang="uk-UA" sz="28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Стрілка вправо 6">
            <a:extLst>
              <a:ext uri="{FF2B5EF4-FFF2-40B4-BE49-F238E27FC236}">
                <a16:creationId xmlns:a16="http://schemas.microsoft.com/office/drawing/2014/main" id="{CC4606C4-550A-4D62-85BE-7E632546A9EA}"/>
              </a:ext>
            </a:extLst>
          </p:cNvPr>
          <p:cNvSpPr/>
          <p:nvPr/>
        </p:nvSpPr>
        <p:spPr bwMode="auto">
          <a:xfrm>
            <a:off x="2948416" y="2502790"/>
            <a:ext cx="399448" cy="2736303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07ABB163-0EB5-472A-92F1-8F22299E7EB6}"/>
              </a:ext>
            </a:extLst>
          </p:cNvPr>
          <p:cNvSpPr/>
          <p:nvPr/>
        </p:nvSpPr>
        <p:spPr>
          <a:xfrm>
            <a:off x="164928" y="2636912"/>
            <a:ext cx="2783488" cy="2736303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>
                <a:solidFill>
                  <a:schemeClr val="accent4">
                    <a:lumMod val="10000"/>
                  </a:schemeClr>
                </a:solidFill>
                <a:latin typeface="Georgia" panose="02040502050405020303" pitchFamily="18" charset="0"/>
              </a:rPr>
              <a:t>Здійснює</a:t>
            </a:r>
          </a:p>
          <a:p>
            <a:pPr algn="ctr">
              <a:defRPr/>
            </a:pPr>
            <a:r>
              <a:rPr lang="uk-UA" sz="2800" b="1" dirty="0">
                <a:solidFill>
                  <a:schemeClr val="accent4">
                    <a:lumMod val="10000"/>
                  </a:schemeClr>
                </a:solidFill>
                <a:latin typeface="Georgia" panose="02040502050405020303" pitchFamily="18" charset="0"/>
              </a:rPr>
              <a:t>моніторинг</a:t>
            </a:r>
            <a:endParaRPr lang="uk-UA" sz="2600" b="1" dirty="0">
              <a:solidFill>
                <a:schemeClr val="accent4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AAF0903E-7F9B-4BED-B09C-0B930E12A5DB}"/>
              </a:ext>
            </a:extLst>
          </p:cNvPr>
          <p:cNvSpPr/>
          <p:nvPr/>
        </p:nvSpPr>
        <p:spPr>
          <a:xfrm>
            <a:off x="1403648" y="114397"/>
            <a:ext cx="6048672" cy="126295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3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Суб'єкти моніторингу ґрунтів і ландшафтів</a:t>
            </a:r>
          </a:p>
        </p:txBody>
      </p:sp>
      <p:sp>
        <p:nvSpPr>
          <p:cNvPr id="26" name="Стрілка вправо 6">
            <a:extLst>
              <a:ext uri="{FF2B5EF4-FFF2-40B4-BE49-F238E27FC236}">
                <a16:creationId xmlns:a16="http://schemas.microsoft.com/office/drawing/2014/main" id="{967771EF-3CEF-4B06-AB56-6318D19907B0}"/>
              </a:ext>
            </a:extLst>
          </p:cNvPr>
          <p:cNvSpPr/>
          <p:nvPr/>
        </p:nvSpPr>
        <p:spPr bwMode="auto">
          <a:xfrm>
            <a:off x="3491879" y="1789212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CDE81C62-F2E4-4D8E-A3E4-0A7071CA3A75}"/>
              </a:ext>
            </a:extLst>
          </p:cNvPr>
          <p:cNvSpPr/>
          <p:nvPr/>
        </p:nvSpPr>
        <p:spPr>
          <a:xfrm>
            <a:off x="161110" y="1665784"/>
            <a:ext cx="3311496" cy="92375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err="1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Держгеокадастр</a:t>
            </a:r>
            <a:endParaRPr lang="uk-UA" sz="24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06FCEF90-DFB7-462D-9A8C-E48E138E1519}"/>
              </a:ext>
            </a:extLst>
          </p:cNvPr>
          <p:cNvSpPr/>
          <p:nvPr/>
        </p:nvSpPr>
        <p:spPr bwMode="auto">
          <a:xfrm>
            <a:off x="3895145" y="1699695"/>
            <a:ext cx="5095931" cy="91040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координує та організовує моніторинг</a:t>
            </a:r>
          </a:p>
        </p:txBody>
      </p:sp>
      <p:sp>
        <p:nvSpPr>
          <p:cNvPr id="3" name="Округлений прямокутник 16">
            <a:extLst>
              <a:ext uri="{FF2B5EF4-FFF2-40B4-BE49-F238E27FC236}">
                <a16:creationId xmlns:a16="http://schemas.microsoft.com/office/drawing/2014/main" id="{E998D106-E736-4B19-9E8F-EC4DC67FDE67}"/>
              </a:ext>
            </a:extLst>
          </p:cNvPr>
          <p:cNvSpPr/>
          <p:nvPr/>
        </p:nvSpPr>
        <p:spPr>
          <a:xfrm>
            <a:off x="178370" y="2755232"/>
            <a:ext cx="3311496" cy="92375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ДЗК</a:t>
            </a:r>
            <a:endParaRPr lang="uk-UA" sz="24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" name="Стрілка вправо 6">
            <a:extLst>
              <a:ext uri="{FF2B5EF4-FFF2-40B4-BE49-F238E27FC236}">
                <a16:creationId xmlns:a16="http://schemas.microsoft.com/office/drawing/2014/main" id="{EA42AC85-96FE-4153-9FF8-B574AA9511D8}"/>
              </a:ext>
            </a:extLst>
          </p:cNvPr>
          <p:cNvSpPr/>
          <p:nvPr/>
        </p:nvSpPr>
        <p:spPr bwMode="auto">
          <a:xfrm>
            <a:off x="3490873" y="2859662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566E5CEE-FF3D-4A30-9FFE-9E3D1725FCC9}"/>
              </a:ext>
            </a:extLst>
          </p:cNvPr>
          <p:cNvSpPr/>
          <p:nvPr/>
        </p:nvSpPr>
        <p:spPr bwMode="auto">
          <a:xfrm>
            <a:off x="3895145" y="2805429"/>
            <a:ext cx="5095931" cy="91040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проводить збір, обробку та збереження даних</a:t>
            </a:r>
          </a:p>
        </p:txBody>
      </p:sp>
      <p:sp>
        <p:nvSpPr>
          <p:cNvPr id="6" name="Округлений прямокутник 16">
            <a:extLst>
              <a:ext uri="{FF2B5EF4-FFF2-40B4-BE49-F238E27FC236}">
                <a16:creationId xmlns:a16="http://schemas.microsoft.com/office/drawing/2014/main" id="{452C7E58-6D61-4816-A33D-3C35D42F0080}"/>
              </a:ext>
            </a:extLst>
          </p:cNvPr>
          <p:cNvSpPr/>
          <p:nvPr/>
        </p:nvSpPr>
        <p:spPr>
          <a:xfrm>
            <a:off x="178370" y="3905909"/>
            <a:ext cx="3312263" cy="1156725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 установи та лабораторії</a:t>
            </a:r>
            <a:r>
              <a:rPr lang="uk-UA" sz="2400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Стрілка вправо 6">
            <a:extLst>
              <a:ext uri="{FF2B5EF4-FFF2-40B4-BE49-F238E27FC236}">
                <a16:creationId xmlns:a16="http://schemas.microsoft.com/office/drawing/2014/main" id="{2149AA63-7C52-4CAF-B52A-37CE3D0D35E3}"/>
              </a:ext>
            </a:extLst>
          </p:cNvPr>
          <p:cNvSpPr/>
          <p:nvPr/>
        </p:nvSpPr>
        <p:spPr bwMode="auto">
          <a:xfrm>
            <a:off x="3490873" y="4165465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85628B9F-6746-4BAA-924D-76A06AD20121}"/>
              </a:ext>
            </a:extLst>
          </p:cNvPr>
          <p:cNvSpPr/>
          <p:nvPr/>
        </p:nvSpPr>
        <p:spPr bwMode="auto">
          <a:xfrm>
            <a:off x="3885223" y="4105830"/>
            <a:ext cx="5095931" cy="91040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здійснюють аналітичні дослідження</a:t>
            </a:r>
          </a:p>
        </p:txBody>
      </p:sp>
      <p:sp>
        <p:nvSpPr>
          <p:cNvPr id="9" name="Округлений прямокутник 16">
            <a:extLst>
              <a:ext uri="{FF2B5EF4-FFF2-40B4-BE49-F238E27FC236}">
                <a16:creationId xmlns:a16="http://schemas.microsoft.com/office/drawing/2014/main" id="{97A53BE2-AB7C-4064-A49E-86F24A43A967}"/>
              </a:ext>
            </a:extLst>
          </p:cNvPr>
          <p:cNvSpPr/>
          <p:nvPr/>
        </p:nvSpPr>
        <p:spPr>
          <a:xfrm>
            <a:off x="178370" y="5302393"/>
            <a:ext cx="3313510" cy="1262361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Обласні/районні управління </a:t>
            </a:r>
            <a:r>
              <a:rPr lang="uk-UA" sz="2400" b="1" dirty="0" err="1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Держгеокадастру</a:t>
            </a:r>
            <a:endParaRPr lang="uk-UA" sz="24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Стрілка вправо 6">
            <a:extLst>
              <a:ext uri="{FF2B5EF4-FFF2-40B4-BE49-F238E27FC236}">
                <a16:creationId xmlns:a16="http://schemas.microsoft.com/office/drawing/2014/main" id="{5AC3FE82-C428-4327-A2C0-8EF8D55A44F7}"/>
              </a:ext>
            </a:extLst>
          </p:cNvPr>
          <p:cNvSpPr/>
          <p:nvPr/>
        </p:nvSpPr>
        <p:spPr bwMode="auto">
          <a:xfrm>
            <a:off x="3491880" y="5625595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704CA6AF-5353-4BF9-9513-693519986C16}"/>
              </a:ext>
            </a:extLst>
          </p:cNvPr>
          <p:cNvSpPr/>
          <p:nvPr/>
        </p:nvSpPr>
        <p:spPr bwMode="auto">
          <a:xfrm>
            <a:off x="3895145" y="5506892"/>
            <a:ext cx="5095931" cy="91040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контролюють проведення обстежень на місцях</a:t>
            </a:r>
          </a:p>
        </p:txBody>
      </p:sp>
    </p:spTree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D3E4391F-6079-45D7-BB51-58A6AA0D4550}"/>
              </a:ext>
            </a:extLst>
          </p:cNvPr>
          <p:cNvSpPr/>
          <p:nvPr/>
        </p:nvSpPr>
        <p:spPr>
          <a:xfrm>
            <a:off x="683568" y="114397"/>
            <a:ext cx="7488832" cy="126295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3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Суб'єкти моніторингу </a:t>
            </a:r>
            <a:r>
              <a:rPr lang="uk-UA" sz="3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зрошуваних та осушених земель</a:t>
            </a:r>
            <a:endParaRPr lang="uk-UA" sz="3200" b="1" dirty="0">
              <a:solidFill>
                <a:schemeClr val="accent1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трілка вправо 6">
            <a:extLst>
              <a:ext uri="{FF2B5EF4-FFF2-40B4-BE49-F238E27FC236}">
                <a16:creationId xmlns:a16="http://schemas.microsoft.com/office/drawing/2014/main" id="{D859FD4A-142F-4692-A33C-4C5F2D4431E3}"/>
              </a:ext>
            </a:extLst>
          </p:cNvPr>
          <p:cNvSpPr/>
          <p:nvPr/>
        </p:nvSpPr>
        <p:spPr bwMode="auto">
          <a:xfrm>
            <a:off x="3942789" y="1800548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3C39E1CB-2110-4210-944F-C77BE63953B6}"/>
              </a:ext>
            </a:extLst>
          </p:cNvPr>
          <p:cNvSpPr/>
          <p:nvPr/>
        </p:nvSpPr>
        <p:spPr>
          <a:xfrm>
            <a:off x="190531" y="1608357"/>
            <a:ext cx="3713176" cy="92375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err="1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Держгеокадастр</a:t>
            </a:r>
            <a:endParaRPr lang="uk-UA" sz="24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72D4C969-CC19-4DAD-B34F-863C8B81CF1B}"/>
              </a:ext>
            </a:extLst>
          </p:cNvPr>
          <p:cNvSpPr/>
          <p:nvPr/>
        </p:nvSpPr>
        <p:spPr bwMode="auto">
          <a:xfrm>
            <a:off x="4346054" y="1699695"/>
            <a:ext cx="4573537" cy="91040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відповідальний за організацію контролю</a:t>
            </a:r>
          </a:p>
        </p:txBody>
      </p:sp>
      <p:sp>
        <p:nvSpPr>
          <p:cNvPr id="3" name="Округлений прямокутник 16">
            <a:extLst>
              <a:ext uri="{FF2B5EF4-FFF2-40B4-BE49-F238E27FC236}">
                <a16:creationId xmlns:a16="http://schemas.microsoft.com/office/drawing/2014/main" id="{094E65E0-F0D3-40ED-8063-5F0023DF206B}"/>
              </a:ext>
            </a:extLst>
          </p:cNvPr>
          <p:cNvSpPr/>
          <p:nvPr/>
        </p:nvSpPr>
        <p:spPr>
          <a:xfrm>
            <a:off x="178370" y="2661002"/>
            <a:ext cx="3713176" cy="1305817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rgbClr val="00204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Державне </a:t>
            </a:r>
            <a:r>
              <a:rPr lang="uk-UA" sz="2400" b="1" dirty="0">
                <a:solidFill>
                  <a:schemeClr val="accent4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агентство</a:t>
            </a:r>
            <a:r>
              <a:rPr lang="uk-UA" sz="2400" b="1" dirty="0">
                <a:solidFill>
                  <a:srgbClr val="00204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водних ресурсів України</a:t>
            </a:r>
            <a:endParaRPr lang="uk-UA" sz="2400" b="1" dirty="0">
              <a:solidFill>
                <a:srgbClr val="00204F"/>
              </a:solidFill>
              <a:latin typeface="Georgia" panose="02040502050405020303" pitchFamily="18" charset="0"/>
            </a:endParaRPr>
          </a:p>
        </p:txBody>
      </p:sp>
      <p:sp>
        <p:nvSpPr>
          <p:cNvPr id="4" name="Стрілка вправо 6">
            <a:extLst>
              <a:ext uri="{FF2B5EF4-FFF2-40B4-BE49-F238E27FC236}">
                <a16:creationId xmlns:a16="http://schemas.microsoft.com/office/drawing/2014/main" id="{84D3B70E-7879-42CA-9924-3186E903816A}"/>
              </a:ext>
            </a:extLst>
          </p:cNvPr>
          <p:cNvSpPr/>
          <p:nvPr/>
        </p:nvSpPr>
        <p:spPr bwMode="auto">
          <a:xfrm>
            <a:off x="3942788" y="2926840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7513C490-995C-487F-BA6E-961A044305CE}"/>
              </a:ext>
            </a:extLst>
          </p:cNvPr>
          <p:cNvSpPr/>
          <p:nvPr/>
        </p:nvSpPr>
        <p:spPr bwMode="auto">
          <a:xfrm>
            <a:off x="4346054" y="2888827"/>
            <a:ext cx="4573537" cy="91040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проводить гідрогеологічні дослідження</a:t>
            </a:r>
          </a:p>
        </p:txBody>
      </p:sp>
      <p:sp>
        <p:nvSpPr>
          <p:cNvPr id="6" name="Округлений прямокутник 16">
            <a:extLst>
              <a:ext uri="{FF2B5EF4-FFF2-40B4-BE49-F238E27FC236}">
                <a16:creationId xmlns:a16="http://schemas.microsoft.com/office/drawing/2014/main" id="{93963DB2-172F-49BC-A700-5B86BA3CD2A3}"/>
              </a:ext>
            </a:extLst>
          </p:cNvPr>
          <p:cNvSpPr/>
          <p:nvPr/>
        </p:nvSpPr>
        <p:spPr>
          <a:xfrm>
            <a:off x="178370" y="4145668"/>
            <a:ext cx="3738798" cy="1156725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accent4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Агрохімічні служби, НДІ агрохімії та меліорації</a:t>
            </a:r>
            <a:endParaRPr lang="uk-UA" sz="2400" b="1" dirty="0">
              <a:solidFill>
                <a:schemeClr val="accent4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Стрілка вправо 6">
            <a:extLst>
              <a:ext uri="{FF2B5EF4-FFF2-40B4-BE49-F238E27FC236}">
                <a16:creationId xmlns:a16="http://schemas.microsoft.com/office/drawing/2014/main" id="{5CB835C4-66F5-4A65-9CA1-77C2D006BA00}"/>
              </a:ext>
            </a:extLst>
          </p:cNvPr>
          <p:cNvSpPr/>
          <p:nvPr/>
        </p:nvSpPr>
        <p:spPr bwMode="auto">
          <a:xfrm>
            <a:off x="3929978" y="4395015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7C43A78E-A94A-4B5F-BFAC-9D87D2CD68FC}"/>
              </a:ext>
            </a:extLst>
          </p:cNvPr>
          <p:cNvSpPr/>
          <p:nvPr/>
        </p:nvSpPr>
        <p:spPr bwMode="auto">
          <a:xfrm>
            <a:off x="4333243" y="4247901"/>
            <a:ext cx="4586348" cy="91040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аналізують ґрунтові зразки</a:t>
            </a:r>
          </a:p>
        </p:txBody>
      </p:sp>
      <p:sp>
        <p:nvSpPr>
          <p:cNvPr id="9" name="Округлений прямокутник 16">
            <a:extLst>
              <a:ext uri="{FF2B5EF4-FFF2-40B4-BE49-F238E27FC236}">
                <a16:creationId xmlns:a16="http://schemas.microsoft.com/office/drawing/2014/main" id="{B947CC7C-47E9-4000-A6B0-D17F84749422}"/>
              </a:ext>
            </a:extLst>
          </p:cNvPr>
          <p:cNvSpPr/>
          <p:nvPr/>
        </p:nvSpPr>
        <p:spPr>
          <a:xfrm>
            <a:off x="176356" y="5472132"/>
            <a:ext cx="3715190" cy="1197227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accent4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Обласні меліоративні управління</a:t>
            </a:r>
            <a:endParaRPr lang="uk-UA" sz="2400" b="1" dirty="0">
              <a:solidFill>
                <a:schemeClr val="accent4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Стрілка вправо 6">
            <a:extLst>
              <a:ext uri="{FF2B5EF4-FFF2-40B4-BE49-F238E27FC236}">
                <a16:creationId xmlns:a16="http://schemas.microsoft.com/office/drawing/2014/main" id="{D6610CE3-3C6B-4F2B-ADAE-1781F4C5BEEB}"/>
              </a:ext>
            </a:extLst>
          </p:cNvPr>
          <p:cNvSpPr/>
          <p:nvPr/>
        </p:nvSpPr>
        <p:spPr bwMode="auto">
          <a:xfrm>
            <a:off x="3891546" y="5727848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3C9F248E-9096-48A3-B2C0-1703B4C657D6}"/>
              </a:ext>
            </a:extLst>
          </p:cNvPr>
          <p:cNvSpPr/>
          <p:nvPr/>
        </p:nvSpPr>
        <p:spPr bwMode="auto">
          <a:xfrm>
            <a:off x="4284491" y="5582656"/>
            <a:ext cx="4635100" cy="91040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забезпечують обстеження стану земель у регіонах</a:t>
            </a:r>
          </a:p>
        </p:txBody>
      </p:sp>
    </p:spTree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0CA3E302-08F6-4082-AC00-CF1B726B2C71}"/>
              </a:ext>
            </a:extLst>
          </p:cNvPr>
          <p:cNvSpPr/>
          <p:nvPr/>
        </p:nvSpPr>
        <p:spPr>
          <a:xfrm>
            <a:off x="683568" y="114397"/>
            <a:ext cx="7488832" cy="126295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3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Суб'єкти моніторингу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3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берегових ліній</a:t>
            </a:r>
            <a:endParaRPr lang="uk-UA" sz="3200" b="1" dirty="0">
              <a:solidFill>
                <a:schemeClr val="accent1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трілка вправо 6">
            <a:extLst>
              <a:ext uri="{FF2B5EF4-FFF2-40B4-BE49-F238E27FC236}">
                <a16:creationId xmlns:a16="http://schemas.microsoft.com/office/drawing/2014/main" id="{BE8C3BE3-83E1-4DFE-A9CB-CE70A58B2578}"/>
              </a:ext>
            </a:extLst>
          </p:cNvPr>
          <p:cNvSpPr/>
          <p:nvPr/>
        </p:nvSpPr>
        <p:spPr bwMode="auto">
          <a:xfrm>
            <a:off x="4095653" y="1791568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1171F26A-0C94-494A-89F2-70ED7CF3E89C}"/>
              </a:ext>
            </a:extLst>
          </p:cNvPr>
          <p:cNvSpPr/>
          <p:nvPr/>
        </p:nvSpPr>
        <p:spPr>
          <a:xfrm>
            <a:off x="190531" y="1608357"/>
            <a:ext cx="3904048" cy="92375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300" b="1" dirty="0" err="1">
                <a:solidFill>
                  <a:schemeClr val="accent4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Держгеокадастр</a:t>
            </a:r>
            <a:endParaRPr lang="uk-UA" sz="2300" b="1" dirty="0">
              <a:solidFill>
                <a:schemeClr val="accent4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8D58E8F0-DF7D-494C-8BD1-26C01D37E283}"/>
              </a:ext>
            </a:extLst>
          </p:cNvPr>
          <p:cNvSpPr/>
          <p:nvPr/>
        </p:nvSpPr>
        <p:spPr bwMode="auto">
          <a:xfrm>
            <a:off x="4510312" y="1615032"/>
            <a:ext cx="4419599" cy="91040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координує зйомки, аналіз даних</a:t>
            </a:r>
          </a:p>
        </p:txBody>
      </p:sp>
      <p:sp>
        <p:nvSpPr>
          <p:cNvPr id="3" name="Округлений прямокутник 16">
            <a:extLst>
              <a:ext uri="{FF2B5EF4-FFF2-40B4-BE49-F238E27FC236}">
                <a16:creationId xmlns:a16="http://schemas.microsoft.com/office/drawing/2014/main" id="{B74EFA95-F153-4776-841F-074F3AAD729F}"/>
              </a:ext>
            </a:extLst>
          </p:cNvPr>
          <p:cNvSpPr/>
          <p:nvPr/>
        </p:nvSpPr>
        <p:spPr>
          <a:xfrm>
            <a:off x="179181" y="2697824"/>
            <a:ext cx="3917281" cy="1262955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300" b="1" dirty="0">
                <a:solidFill>
                  <a:schemeClr val="accent4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Державне агентство водних ресурсів України</a:t>
            </a:r>
            <a:endParaRPr lang="uk-UA" sz="2300" b="1" dirty="0">
              <a:solidFill>
                <a:schemeClr val="accent4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" name="Стрілка вправо 6">
            <a:extLst>
              <a:ext uri="{FF2B5EF4-FFF2-40B4-BE49-F238E27FC236}">
                <a16:creationId xmlns:a16="http://schemas.microsoft.com/office/drawing/2014/main" id="{93851174-7507-42C0-81B0-A6D0DF5E79A2}"/>
              </a:ext>
            </a:extLst>
          </p:cNvPr>
          <p:cNvSpPr/>
          <p:nvPr/>
        </p:nvSpPr>
        <p:spPr bwMode="auto">
          <a:xfrm>
            <a:off x="4117821" y="3002611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24341D4A-D97E-445D-A677-43A2B5AEA4C2}"/>
              </a:ext>
            </a:extLst>
          </p:cNvPr>
          <p:cNvSpPr/>
          <p:nvPr/>
        </p:nvSpPr>
        <p:spPr bwMode="auto">
          <a:xfrm>
            <a:off x="4499992" y="2888827"/>
            <a:ext cx="4419599" cy="91040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здійснює гідрологічні спостереження</a:t>
            </a:r>
          </a:p>
        </p:txBody>
      </p:sp>
      <p:sp>
        <p:nvSpPr>
          <p:cNvPr id="6" name="Округлений прямокутник 16">
            <a:extLst>
              <a:ext uri="{FF2B5EF4-FFF2-40B4-BE49-F238E27FC236}">
                <a16:creationId xmlns:a16="http://schemas.microsoft.com/office/drawing/2014/main" id="{426C9DCE-4550-433F-9106-F7BDA7F101ED}"/>
              </a:ext>
            </a:extLst>
          </p:cNvPr>
          <p:cNvSpPr/>
          <p:nvPr/>
        </p:nvSpPr>
        <p:spPr>
          <a:xfrm>
            <a:off x="176355" y="4213157"/>
            <a:ext cx="3917282" cy="1012638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300" b="1" dirty="0">
                <a:solidFill>
                  <a:schemeClr val="accent4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Державна екологічна інспекція</a:t>
            </a:r>
            <a:r>
              <a:rPr lang="uk-UA" sz="2300" dirty="0">
                <a:solidFill>
                  <a:schemeClr val="accent4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300" b="1" dirty="0">
              <a:solidFill>
                <a:schemeClr val="accent4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Стрілка вправо 6">
            <a:extLst>
              <a:ext uri="{FF2B5EF4-FFF2-40B4-BE49-F238E27FC236}">
                <a16:creationId xmlns:a16="http://schemas.microsoft.com/office/drawing/2014/main" id="{2DA6D5DA-FBD7-495C-8BAF-BBCD20BD9055}"/>
              </a:ext>
            </a:extLst>
          </p:cNvPr>
          <p:cNvSpPr/>
          <p:nvPr/>
        </p:nvSpPr>
        <p:spPr bwMode="auto">
          <a:xfrm>
            <a:off x="4096725" y="4388869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D6E39B73-6C38-4711-96FD-3CC026D96941}"/>
              </a:ext>
            </a:extLst>
          </p:cNvPr>
          <p:cNvSpPr/>
          <p:nvPr/>
        </p:nvSpPr>
        <p:spPr bwMode="auto">
          <a:xfrm>
            <a:off x="4499991" y="4247901"/>
            <a:ext cx="4419600" cy="965353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проводить перевірки на предмет забруднення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Округлений прямокутник 16">
            <a:extLst>
              <a:ext uri="{FF2B5EF4-FFF2-40B4-BE49-F238E27FC236}">
                <a16:creationId xmlns:a16="http://schemas.microsoft.com/office/drawing/2014/main" id="{8ED6BA87-6157-44EF-ABB4-5CD043A0007B}"/>
              </a:ext>
            </a:extLst>
          </p:cNvPr>
          <p:cNvSpPr/>
          <p:nvPr/>
        </p:nvSpPr>
        <p:spPr>
          <a:xfrm>
            <a:off x="176355" y="5472133"/>
            <a:ext cx="3919297" cy="1118008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300" b="1" dirty="0">
                <a:solidFill>
                  <a:schemeClr val="accent4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Український гідрометеорологічний центр </a:t>
            </a:r>
            <a:endParaRPr lang="uk-UA" sz="2300" b="1" dirty="0">
              <a:solidFill>
                <a:schemeClr val="accent4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Стрілка вправо 6">
            <a:extLst>
              <a:ext uri="{FF2B5EF4-FFF2-40B4-BE49-F238E27FC236}">
                <a16:creationId xmlns:a16="http://schemas.microsoft.com/office/drawing/2014/main" id="{A0F5AE31-B9E0-4CA0-B8C3-38F41E5F3978}"/>
              </a:ext>
            </a:extLst>
          </p:cNvPr>
          <p:cNvSpPr/>
          <p:nvPr/>
        </p:nvSpPr>
        <p:spPr bwMode="auto">
          <a:xfrm>
            <a:off x="4096726" y="5715296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D9C1EFD4-6ACA-4849-AD18-1BC9A87C09AB}"/>
              </a:ext>
            </a:extLst>
          </p:cNvPr>
          <p:cNvSpPr/>
          <p:nvPr/>
        </p:nvSpPr>
        <p:spPr bwMode="auto">
          <a:xfrm>
            <a:off x="4499991" y="5526131"/>
            <a:ext cx="4429920" cy="100589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аналізує гідрологічні процеси</a:t>
            </a:r>
          </a:p>
        </p:txBody>
      </p:sp>
    </p:spTree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9C2933EA-D5EC-4432-A3F2-B4D008B1A7D0}"/>
              </a:ext>
            </a:extLst>
          </p:cNvPr>
          <p:cNvSpPr/>
          <p:nvPr/>
        </p:nvSpPr>
        <p:spPr>
          <a:xfrm>
            <a:off x="3419872" y="1726606"/>
            <a:ext cx="5544616" cy="88109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підземних</a:t>
            </a:r>
            <a:r>
              <a:rPr lang="ru-RU" alt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вод</a:t>
            </a:r>
            <a:endParaRPr lang="ru-RU" altLang="uk-UA" sz="22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885E55D4-F9F6-4ADD-BCB0-906DEE1DAE7E}"/>
              </a:ext>
            </a:extLst>
          </p:cNvPr>
          <p:cNvSpPr/>
          <p:nvPr/>
        </p:nvSpPr>
        <p:spPr>
          <a:xfrm>
            <a:off x="3419872" y="2767741"/>
            <a:ext cx="5519832" cy="116531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ендогенних</a:t>
            </a:r>
            <a:r>
              <a:rPr lang="ru-RU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та   </a:t>
            </a:r>
            <a:r>
              <a:rPr lang="ru-RU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екзогенних</a:t>
            </a:r>
            <a:r>
              <a:rPr lang="ru-RU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процесів</a:t>
            </a:r>
            <a:r>
              <a:rPr lang="ru-RU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" name="Округлений прямокутник 27">
            <a:extLst>
              <a:ext uri="{FF2B5EF4-FFF2-40B4-BE49-F238E27FC236}">
                <a16:creationId xmlns:a16="http://schemas.microsoft.com/office/drawing/2014/main" id="{250F9307-796C-4E16-A0E5-E29F1E4A2615}"/>
              </a:ext>
            </a:extLst>
          </p:cNvPr>
          <p:cNvSpPr/>
          <p:nvPr/>
        </p:nvSpPr>
        <p:spPr>
          <a:xfrm>
            <a:off x="3395086" y="4079990"/>
            <a:ext cx="5544616" cy="77896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геофізичних</a:t>
            </a:r>
            <a:r>
              <a:rPr lang="ru-RU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полів</a:t>
            </a:r>
            <a:r>
              <a:rPr lang="ru-RU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882D5281-A6BF-4E95-909B-7193D1E1EF92}"/>
              </a:ext>
            </a:extLst>
          </p:cNvPr>
          <p:cNvSpPr/>
          <p:nvPr/>
        </p:nvSpPr>
        <p:spPr>
          <a:xfrm>
            <a:off x="539553" y="76220"/>
            <a:ext cx="7560840" cy="1465464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600" b="1" dirty="0">
                <a:latin typeface="Georgia" panose="02040502050405020303" pitchFamily="18" charset="0"/>
              </a:rPr>
              <a:t>КОМПЕТЕНЦІЇ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2800" b="1" dirty="0">
                <a:solidFill>
                  <a:srgbClr val="FFC000"/>
                </a:solidFill>
                <a:latin typeface="Georgia" panose="02040502050405020303" pitchFamily="18" charset="0"/>
              </a:rPr>
              <a:t>Державного </a:t>
            </a:r>
            <a:r>
              <a:rPr lang="uk-UA" sz="2800" b="1" dirty="0" err="1">
                <a:solidFill>
                  <a:srgbClr val="FFC000"/>
                </a:solidFill>
                <a:latin typeface="Georgia" panose="02040502050405020303" pitchFamily="18" charset="0"/>
              </a:rPr>
              <a:t>агенства</a:t>
            </a:r>
            <a:r>
              <a:rPr lang="uk-UA" sz="2800" b="1" dirty="0">
                <a:solidFill>
                  <a:srgbClr val="FFC000"/>
                </a:solidFill>
                <a:latin typeface="Georgia" panose="02040502050405020303" pitchFamily="18" charset="0"/>
              </a:rPr>
              <a:t> України по геології і використанню надр</a:t>
            </a:r>
          </a:p>
        </p:txBody>
      </p:sp>
      <p:sp>
        <p:nvSpPr>
          <p:cNvPr id="18" name="Округлений прямокутник 30">
            <a:extLst>
              <a:ext uri="{FF2B5EF4-FFF2-40B4-BE49-F238E27FC236}">
                <a16:creationId xmlns:a16="http://schemas.microsoft.com/office/drawing/2014/main" id="{80970D8A-CA16-4114-8945-59F0492DDB1F}"/>
              </a:ext>
            </a:extLst>
          </p:cNvPr>
          <p:cNvSpPr/>
          <p:nvPr/>
        </p:nvSpPr>
        <p:spPr>
          <a:xfrm>
            <a:off x="3419872" y="5048178"/>
            <a:ext cx="5519830" cy="103636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геохімічного</a:t>
            </a:r>
            <a:r>
              <a:rPr lang="ru-RU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стану  </a:t>
            </a:r>
            <a:r>
              <a:rPr lang="ru-RU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ландшафтів</a:t>
            </a:r>
            <a:r>
              <a:rPr lang="ru-RU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" name="Стрілка вправо 6">
            <a:extLst>
              <a:ext uri="{FF2B5EF4-FFF2-40B4-BE49-F238E27FC236}">
                <a16:creationId xmlns:a16="http://schemas.microsoft.com/office/drawing/2014/main" id="{E3799984-5F4A-4E46-BF45-03E578FF86FE}"/>
              </a:ext>
            </a:extLst>
          </p:cNvPr>
          <p:cNvSpPr/>
          <p:nvPr/>
        </p:nvSpPr>
        <p:spPr bwMode="auto">
          <a:xfrm>
            <a:off x="3059832" y="3052218"/>
            <a:ext cx="360040" cy="1872208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769D823C-EC9E-4AAC-986A-31E5385606E6}"/>
              </a:ext>
            </a:extLst>
          </p:cNvPr>
          <p:cNvSpPr/>
          <p:nvPr/>
        </p:nvSpPr>
        <p:spPr>
          <a:xfrm>
            <a:off x="0" y="2750512"/>
            <a:ext cx="3059831" cy="2294919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>
                <a:latin typeface="Georgia" panose="02040502050405020303" pitchFamily="18" charset="0"/>
              </a:rPr>
              <a:t>Здійснює</a:t>
            </a:r>
          </a:p>
          <a:p>
            <a:pPr algn="ctr">
              <a:defRPr/>
            </a:pPr>
            <a:r>
              <a:rPr lang="uk-UA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моніторинг:</a:t>
            </a:r>
          </a:p>
        </p:txBody>
      </p:sp>
    </p:spTree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40CC679B-617B-4815-887C-BCC5BA67AC08}"/>
              </a:ext>
            </a:extLst>
          </p:cNvPr>
          <p:cNvSpPr/>
          <p:nvPr/>
        </p:nvSpPr>
        <p:spPr>
          <a:xfrm>
            <a:off x="467544" y="114398"/>
            <a:ext cx="7920880" cy="100977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Суб'єкти моніторингу </a:t>
            </a:r>
          </a:p>
          <a:p>
            <a:pPr algn="ctr">
              <a:defRPr/>
            </a:pPr>
            <a:r>
              <a:rPr lang="uk-UA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підземних вод</a:t>
            </a:r>
            <a:endParaRPr lang="uk-UA" sz="3200" b="1" dirty="0">
              <a:solidFill>
                <a:schemeClr val="accent1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6" name="Стрілка вправо 6">
            <a:extLst>
              <a:ext uri="{FF2B5EF4-FFF2-40B4-BE49-F238E27FC236}">
                <a16:creationId xmlns:a16="http://schemas.microsoft.com/office/drawing/2014/main" id="{58492D78-DC94-46CE-98D9-42B4080B9F61}"/>
              </a:ext>
            </a:extLst>
          </p:cNvPr>
          <p:cNvSpPr/>
          <p:nvPr/>
        </p:nvSpPr>
        <p:spPr bwMode="auto">
          <a:xfrm>
            <a:off x="3884014" y="1306138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B8522835-A04D-4902-82FB-8B94EA178E4F}"/>
              </a:ext>
            </a:extLst>
          </p:cNvPr>
          <p:cNvSpPr/>
          <p:nvPr/>
        </p:nvSpPr>
        <p:spPr>
          <a:xfrm>
            <a:off x="173493" y="1257754"/>
            <a:ext cx="3678426" cy="875261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err="1">
                <a:solidFill>
                  <a:schemeClr val="accent4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Держгеонадра</a:t>
            </a:r>
            <a:endParaRPr lang="uk-UA" sz="2400" b="1" dirty="0">
              <a:solidFill>
                <a:schemeClr val="accent4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0C3F785E-A1F8-4F17-BE8E-B1001923AF5F}"/>
              </a:ext>
            </a:extLst>
          </p:cNvPr>
          <p:cNvSpPr/>
          <p:nvPr/>
        </p:nvSpPr>
        <p:spPr bwMode="auto">
          <a:xfrm>
            <a:off x="4319375" y="1288723"/>
            <a:ext cx="4660846" cy="107766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3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 відповідні геологічні підприємства та наукові установи</a:t>
            </a:r>
            <a:endParaRPr lang="uk-UA" sz="23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трілка вправо 6">
            <a:extLst>
              <a:ext uri="{FF2B5EF4-FFF2-40B4-BE49-F238E27FC236}">
                <a16:creationId xmlns:a16="http://schemas.microsoft.com/office/drawing/2014/main" id="{D61FAD15-5936-470A-A64F-43BECC2DA3B8}"/>
              </a:ext>
            </a:extLst>
          </p:cNvPr>
          <p:cNvSpPr/>
          <p:nvPr/>
        </p:nvSpPr>
        <p:spPr bwMode="auto">
          <a:xfrm>
            <a:off x="3884014" y="2607071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71DB8A1D-5CD9-4F91-BDB0-1D82CF51A718}"/>
              </a:ext>
            </a:extLst>
          </p:cNvPr>
          <p:cNvSpPr/>
          <p:nvPr/>
        </p:nvSpPr>
        <p:spPr bwMode="auto">
          <a:xfrm>
            <a:off x="4300445" y="2528833"/>
            <a:ext cx="4660846" cy="99400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частині контролю за використанням підземних вод</a:t>
            </a: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Округлений прямокутник 16">
            <a:extLst>
              <a:ext uri="{FF2B5EF4-FFF2-40B4-BE49-F238E27FC236}">
                <a16:creationId xmlns:a16="http://schemas.microsoft.com/office/drawing/2014/main" id="{CAC35FF4-8F8E-49B6-BE74-D7DFB88A8BA5}"/>
              </a:ext>
            </a:extLst>
          </p:cNvPr>
          <p:cNvSpPr/>
          <p:nvPr/>
        </p:nvSpPr>
        <p:spPr>
          <a:xfrm>
            <a:off x="151594" y="2372177"/>
            <a:ext cx="3700325" cy="1192832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2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Національна комісія з питань регулювання природних монополій</a:t>
            </a:r>
            <a:endParaRPr lang="uk-UA" sz="22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Стрілка вправо 6">
            <a:extLst>
              <a:ext uri="{FF2B5EF4-FFF2-40B4-BE49-F238E27FC236}">
                <a16:creationId xmlns:a16="http://schemas.microsoft.com/office/drawing/2014/main" id="{EE88F271-9C89-4CEF-932C-D57141F3B100}"/>
              </a:ext>
            </a:extLst>
          </p:cNvPr>
          <p:cNvSpPr/>
          <p:nvPr/>
        </p:nvSpPr>
        <p:spPr bwMode="auto">
          <a:xfrm>
            <a:off x="3897180" y="3919646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9" name="Округлений прямокутник 16">
            <a:extLst>
              <a:ext uri="{FF2B5EF4-FFF2-40B4-BE49-F238E27FC236}">
                <a16:creationId xmlns:a16="http://schemas.microsoft.com/office/drawing/2014/main" id="{D11E9D9B-BD79-4BE2-8C0D-955CB3D5D464}"/>
              </a:ext>
            </a:extLst>
          </p:cNvPr>
          <p:cNvSpPr/>
          <p:nvPr/>
        </p:nvSpPr>
        <p:spPr>
          <a:xfrm>
            <a:off x="173493" y="5232690"/>
            <a:ext cx="2958347" cy="137038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2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Обласні підрозділи з охорони довкілля</a:t>
            </a:r>
            <a:endParaRPr lang="uk-UA" sz="22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4" name="Стрілка вправо 6">
            <a:extLst>
              <a:ext uri="{FF2B5EF4-FFF2-40B4-BE49-F238E27FC236}">
                <a16:creationId xmlns:a16="http://schemas.microsoft.com/office/drawing/2014/main" id="{B0B679DF-309B-436E-92C5-8952579C4CEF}"/>
              </a:ext>
            </a:extLst>
          </p:cNvPr>
          <p:cNvSpPr/>
          <p:nvPr/>
        </p:nvSpPr>
        <p:spPr bwMode="auto">
          <a:xfrm>
            <a:off x="3131840" y="5556360"/>
            <a:ext cx="403265" cy="723045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C9FD4156-DD02-46BA-BFA7-77CC2CF7C022}"/>
              </a:ext>
            </a:extLst>
          </p:cNvPr>
          <p:cNvSpPr/>
          <p:nvPr/>
        </p:nvSpPr>
        <p:spPr bwMode="auto">
          <a:xfrm>
            <a:off x="3535105" y="5085239"/>
            <a:ext cx="5457301" cy="1648950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ru-RU" sz="2300" dirty="0">
                <a:latin typeface="Georgia" panose="02040502050405020303" pitchFamily="18" charset="0"/>
              </a:rPr>
              <a:t>контроль за </a:t>
            </a:r>
            <a:r>
              <a:rPr lang="ru-RU" sz="2300" dirty="0" err="1">
                <a:latin typeface="Georgia" panose="02040502050405020303" pitchFamily="18" charset="0"/>
              </a:rPr>
              <a:t>дотриманням</a:t>
            </a:r>
            <a:r>
              <a:rPr lang="ru-RU" sz="2300" dirty="0">
                <a:latin typeface="Georgia" panose="02040502050405020303" pitchFamily="18" charset="0"/>
              </a:rPr>
              <a:t> </a:t>
            </a:r>
            <a:r>
              <a:rPr lang="ru-RU" sz="2300" dirty="0" err="1">
                <a:latin typeface="Georgia" panose="02040502050405020303" pitchFamily="18" charset="0"/>
              </a:rPr>
              <a:t>природоохоронного</a:t>
            </a:r>
            <a:r>
              <a:rPr lang="ru-RU" sz="2300" dirty="0">
                <a:latin typeface="Georgia" panose="02040502050405020303" pitchFamily="18" charset="0"/>
              </a:rPr>
              <a:t> </a:t>
            </a:r>
            <a:r>
              <a:rPr lang="ru-RU" sz="2300" dirty="0" err="1">
                <a:latin typeface="Georgia" panose="02040502050405020303" pitchFamily="18" charset="0"/>
              </a:rPr>
              <a:t>законодавства</a:t>
            </a:r>
            <a:r>
              <a:rPr lang="ru-RU" sz="2300" dirty="0">
                <a:latin typeface="Georgia" panose="02040502050405020303" pitchFamily="18" charset="0"/>
              </a:rPr>
              <a:t>;</a:t>
            </a:r>
          </a:p>
          <a:p>
            <a:pPr marL="34290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ru-RU" sz="2300" dirty="0" err="1">
                <a:latin typeface="Georgia" panose="02040502050405020303" pitchFamily="18" charset="0"/>
              </a:rPr>
              <a:t>здійснення</a:t>
            </a:r>
            <a:r>
              <a:rPr lang="ru-RU" sz="2300" dirty="0">
                <a:latin typeface="Georgia" panose="02040502050405020303" pitchFamily="18" charset="0"/>
              </a:rPr>
              <a:t> </a:t>
            </a:r>
            <a:r>
              <a:rPr lang="ru-RU" sz="2300" dirty="0" err="1">
                <a:latin typeface="Georgia" panose="02040502050405020303" pitchFamily="18" charset="0"/>
              </a:rPr>
              <a:t>екологічного</a:t>
            </a:r>
            <a:r>
              <a:rPr lang="ru-RU" sz="2300" dirty="0">
                <a:latin typeface="Georgia" panose="02040502050405020303" pitchFamily="18" charset="0"/>
              </a:rPr>
              <a:t> </a:t>
            </a:r>
            <a:r>
              <a:rPr lang="ru-RU" sz="2300" dirty="0" err="1">
                <a:latin typeface="Georgia" panose="02040502050405020303" pitchFamily="18" charset="0"/>
              </a:rPr>
              <a:t>нагляду</a:t>
            </a:r>
            <a:r>
              <a:rPr lang="ru-RU" sz="2300" dirty="0">
                <a:latin typeface="Georgia" panose="02040502050405020303" pitchFamily="18" charset="0"/>
              </a:rPr>
              <a:t> та </a:t>
            </a:r>
            <a:r>
              <a:rPr lang="ru-RU" sz="2300" dirty="0" err="1">
                <a:latin typeface="Georgia" panose="02040502050405020303" pitchFamily="18" charset="0"/>
              </a:rPr>
              <a:t>оцінки</a:t>
            </a:r>
            <a:r>
              <a:rPr lang="ru-RU" sz="2300" dirty="0">
                <a:latin typeface="Georgia" panose="02040502050405020303" pitchFamily="18" charset="0"/>
              </a:rPr>
              <a:t> </a:t>
            </a:r>
            <a:r>
              <a:rPr lang="ru-RU" sz="2300" dirty="0" err="1">
                <a:latin typeface="Georgia" panose="02040502050405020303" pitchFamily="18" charset="0"/>
              </a:rPr>
              <a:t>впливу</a:t>
            </a:r>
            <a:r>
              <a:rPr lang="ru-RU" sz="2300" dirty="0">
                <a:latin typeface="Georgia" panose="02040502050405020303" pitchFamily="18" charset="0"/>
              </a:rPr>
              <a:t> на </a:t>
            </a:r>
            <a:r>
              <a:rPr lang="ru-RU" sz="2300" dirty="0" err="1">
                <a:latin typeface="Georgia" panose="02040502050405020303" pitchFamily="18" charset="0"/>
              </a:rPr>
              <a:t>довкілля</a:t>
            </a:r>
            <a:r>
              <a:rPr lang="ru-RU" sz="2300" dirty="0">
                <a:latin typeface="Georgia" panose="02040502050405020303" pitchFamily="18" charset="0"/>
              </a:rPr>
              <a:t> (ОВД)</a:t>
            </a:r>
            <a:endParaRPr lang="uk-UA" sz="23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Округлений прямокутник 16">
            <a:extLst>
              <a:ext uri="{FF2B5EF4-FFF2-40B4-BE49-F238E27FC236}">
                <a16:creationId xmlns:a16="http://schemas.microsoft.com/office/drawing/2014/main" id="{937D0B64-F8FE-42B2-BED2-59D58A7CC12A}"/>
              </a:ext>
            </a:extLst>
          </p:cNvPr>
          <p:cNvSpPr/>
          <p:nvPr/>
        </p:nvSpPr>
        <p:spPr>
          <a:xfrm>
            <a:off x="173493" y="3748885"/>
            <a:ext cx="3678426" cy="1213692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1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Підприємства, що здійснюють видобуток підземних вод</a:t>
            </a:r>
            <a:endParaRPr lang="uk-UA" sz="21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A69FB6B2-9B17-4B9B-9C57-CE22F94FF3C5}"/>
              </a:ext>
            </a:extLst>
          </p:cNvPr>
          <p:cNvSpPr/>
          <p:nvPr/>
        </p:nvSpPr>
        <p:spPr bwMode="auto">
          <a:xfrm>
            <a:off x="4306837" y="3878004"/>
            <a:ext cx="4660846" cy="99400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0"/>
              </a:spcAft>
              <a:buSzPts val="1000"/>
              <a:tabLst>
                <a:tab pos="457200" algn="l"/>
              </a:tabLst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 до ліцензійних умов</a:t>
            </a: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із двома округленими протилежними кутами 6">
            <a:extLst>
              <a:ext uri="{FF2B5EF4-FFF2-40B4-BE49-F238E27FC236}">
                <a16:creationId xmlns:a16="http://schemas.microsoft.com/office/drawing/2014/main" id="{1F66A4B4-CFEB-46CA-B6C8-FAF131D6CB9C}"/>
              </a:ext>
            </a:extLst>
          </p:cNvPr>
          <p:cNvSpPr/>
          <p:nvPr/>
        </p:nvSpPr>
        <p:spPr bwMode="auto">
          <a:xfrm>
            <a:off x="2288635" y="1389124"/>
            <a:ext cx="4515613" cy="1679835"/>
          </a:xfrm>
          <a:prstGeom prst="round2Diag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Міністерство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захисту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довкілля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природних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endParaRPr lang="uk-UA" sz="24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кутник із двома округленими протилежними кутами 14">
            <a:extLst>
              <a:ext uri="{FF2B5EF4-FFF2-40B4-BE49-F238E27FC236}">
                <a16:creationId xmlns:a16="http://schemas.microsoft.com/office/drawing/2014/main" id="{8981DE61-8FED-492C-98DF-07A912D5B610}"/>
              </a:ext>
            </a:extLst>
          </p:cNvPr>
          <p:cNvSpPr/>
          <p:nvPr/>
        </p:nvSpPr>
        <p:spPr bwMode="auto">
          <a:xfrm>
            <a:off x="2288635" y="3403436"/>
            <a:ext cx="4515613" cy="1537732"/>
          </a:xfrm>
          <a:prstGeom prst="round2Diag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Міністерство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аграрної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політики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 та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продовольства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України</a:t>
            </a:r>
            <a:endParaRPr lang="uk-UA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Прямокутник із двома округленими протилежними кутами 18">
            <a:extLst>
              <a:ext uri="{FF2B5EF4-FFF2-40B4-BE49-F238E27FC236}">
                <a16:creationId xmlns:a16="http://schemas.microsoft.com/office/drawing/2014/main" id="{0042907E-BECF-475D-B3C5-725EBBCFD304}"/>
              </a:ext>
            </a:extLst>
          </p:cNvPr>
          <p:cNvSpPr/>
          <p:nvPr/>
        </p:nvSpPr>
        <p:spPr bwMode="auto">
          <a:xfrm>
            <a:off x="2288635" y="5275645"/>
            <a:ext cx="4515613" cy="1321707"/>
          </a:xfrm>
          <a:prstGeom prst="round2Diag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Міністерство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громад,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територій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інфраструктури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endParaRPr lang="uk-UA" sz="2400" u="sng" dirty="0">
              <a:solidFill>
                <a:schemeClr val="tx1"/>
              </a:solidFill>
            </a:endParaRPr>
          </a:p>
        </p:txBody>
      </p:sp>
      <p:sp>
        <p:nvSpPr>
          <p:cNvPr id="20" name="Округлений прямокутник 16">
            <a:extLst>
              <a:ext uri="{FF2B5EF4-FFF2-40B4-BE49-F238E27FC236}">
                <a16:creationId xmlns:a16="http://schemas.microsoft.com/office/drawing/2014/main" id="{B84C96B3-2C82-46F4-B3CA-27E0B00EAC43}"/>
              </a:ext>
            </a:extLst>
          </p:cNvPr>
          <p:cNvSpPr/>
          <p:nvPr/>
        </p:nvSpPr>
        <p:spPr>
          <a:xfrm>
            <a:off x="971601" y="188640"/>
            <a:ext cx="6840760" cy="9837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СУБ’ЄКТИ</a:t>
            </a:r>
            <a:r>
              <a:rPr lang="uk-UA" sz="2400" b="1" dirty="0">
                <a:latin typeface="Georgia" panose="02040502050405020303" pitchFamily="18" charset="0"/>
              </a:rPr>
              <a:t> ДЕРЖАВНОЇ СИСТЕМИ  </a:t>
            </a:r>
          </a:p>
          <a:p>
            <a:pPr algn="ctr">
              <a:defRPr/>
            </a:pPr>
            <a:r>
              <a:rPr lang="uk-UA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МОНІТОРИНГУ  ДОВКІЛЛЯ (ДСМД)</a:t>
            </a:r>
            <a:endParaRPr lang="uk-UA" sz="24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68AD49C3-3D9B-41C7-80FC-BBA34BCB23C2}"/>
              </a:ext>
            </a:extLst>
          </p:cNvPr>
          <p:cNvSpPr/>
          <p:nvPr/>
        </p:nvSpPr>
        <p:spPr>
          <a:xfrm>
            <a:off x="467544" y="114398"/>
            <a:ext cx="8280920" cy="100977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3000" b="1" dirty="0">
                <a:solidFill>
                  <a:schemeClr val="tx1"/>
                </a:solidFill>
                <a:latin typeface="Georgia" panose="02040502050405020303" pitchFamily="18" charset="0"/>
              </a:rPr>
              <a:t>Суб'єкти моніторингу </a:t>
            </a:r>
          </a:p>
          <a:p>
            <a:pPr algn="ctr">
              <a:defRPr/>
            </a:pPr>
            <a:r>
              <a:rPr lang="uk-UA" sz="3000" b="1" dirty="0">
                <a:solidFill>
                  <a:srgbClr val="FFC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ендогенних та екзогенних процесів</a:t>
            </a:r>
            <a:endParaRPr lang="uk-UA" sz="3000" b="1" dirty="0">
              <a:solidFill>
                <a:schemeClr val="accent1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BA86CE23-93AE-4107-A3BE-845118EC0F3B}"/>
              </a:ext>
            </a:extLst>
          </p:cNvPr>
          <p:cNvSpPr/>
          <p:nvPr/>
        </p:nvSpPr>
        <p:spPr bwMode="auto">
          <a:xfrm>
            <a:off x="1691680" y="1290651"/>
            <a:ext cx="6912768" cy="90948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defRPr/>
            </a:pPr>
            <a:r>
              <a:rPr 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Держгеонадра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через підвідомчі науково-дослідні установи;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8B3EF6BD-3CAA-4435-B6E8-2614C2E472A3}"/>
              </a:ext>
            </a:extLst>
          </p:cNvPr>
          <p:cNvSpPr/>
          <p:nvPr/>
        </p:nvSpPr>
        <p:spPr bwMode="auto">
          <a:xfrm>
            <a:off x="1691680" y="2308290"/>
            <a:ext cx="6912768" cy="997258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Державна служба України з надзвичайних ситуацій (ДСНС);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7E67DABB-BB1C-49B1-B6C5-D84848EAA7B8}"/>
              </a:ext>
            </a:extLst>
          </p:cNvPr>
          <p:cNvSpPr/>
          <p:nvPr/>
        </p:nvSpPr>
        <p:spPr bwMode="auto">
          <a:xfrm>
            <a:off x="1691680" y="3434832"/>
            <a:ext cx="6912768" cy="740644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Державна екологічна інспекція;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27B11178-E1D6-4DBB-9611-9ADC2CF0F074}"/>
              </a:ext>
            </a:extLst>
          </p:cNvPr>
          <p:cNvSpPr/>
          <p:nvPr/>
        </p:nvSpPr>
        <p:spPr bwMode="auto">
          <a:xfrm>
            <a:off x="1691680" y="4283633"/>
            <a:ext cx="6912768" cy="104044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Установи НАН України (Інститут геофізики, Інститут геологічних наук);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7D956BE5-4E43-40C7-B621-1AE3F8971BBA}"/>
              </a:ext>
            </a:extLst>
          </p:cNvPr>
          <p:cNvSpPr/>
          <p:nvPr/>
        </p:nvSpPr>
        <p:spPr bwMode="auto">
          <a:xfrm>
            <a:off x="1677628" y="5432232"/>
            <a:ext cx="6912768" cy="1311370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Підприємства, що здійснюють гірничі розробки, та інші суб’єкти, відповідальні за екологічний контроль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3812" name="Пряма сполучна лінія 12">
            <a:extLst>
              <a:ext uri="{FF2B5EF4-FFF2-40B4-BE49-F238E27FC236}">
                <a16:creationId xmlns:a16="http://schemas.microsoft.com/office/drawing/2014/main" id="{99F315B9-9F26-4177-87E4-AA840165B85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1123950"/>
            <a:ext cx="0" cy="50419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3" name="Пряма сполучна лінія 19">
            <a:extLst>
              <a:ext uri="{FF2B5EF4-FFF2-40B4-BE49-F238E27FC236}">
                <a16:creationId xmlns:a16="http://schemas.microsoft.com/office/drawing/2014/main" id="{AD8170BE-C837-4DFF-81A8-5BB84D2A05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1744663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4" name="Пряма сполучна лінія 20">
            <a:extLst>
              <a:ext uri="{FF2B5EF4-FFF2-40B4-BE49-F238E27FC236}">
                <a16:creationId xmlns:a16="http://schemas.microsoft.com/office/drawing/2014/main" id="{7A928C60-B07A-4288-BBB2-FB668C68D52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2806700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5" name="Пряма сполучна лінія 21">
            <a:extLst>
              <a:ext uri="{FF2B5EF4-FFF2-40B4-BE49-F238E27FC236}">
                <a16:creationId xmlns:a16="http://schemas.microsoft.com/office/drawing/2014/main" id="{237237AB-F7C3-4776-AFF0-EC7BB2C871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23938" y="3800475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6" name="Пряма сполучна лінія 22">
            <a:extLst>
              <a:ext uri="{FF2B5EF4-FFF2-40B4-BE49-F238E27FC236}">
                <a16:creationId xmlns:a16="http://schemas.microsoft.com/office/drawing/2014/main" id="{3C5AF057-81A9-4D75-93FB-2CCC9FEBF57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23938" y="4803775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7" name="Пряма сполучна лінія 23">
            <a:extLst>
              <a:ext uri="{FF2B5EF4-FFF2-40B4-BE49-F238E27FC236}">
                <a16:creationId xmlns:a16="http://schemas.microsoft.com/office/drawing/2014/main" id="{7A2B73B0-A391-4E6A-9A4C-E662311A8B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23938" y="6156325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D4B299DE-295B-4700-AAD8-DD044B342536}"/>
              </a:ext>
            </a:extLst>
          </p:cNvPr>
          <p:cNvSpPr/>
          <p:nvPr/>
        </p:nvSpPr>
        <p:spPr>
          <a:xfrm>
            <a:off x="467544" y="114398"/>
            <a:ext cx="8280920" cy="100977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Суб'єкти моніторингу </a:t>
            </a:r>
          </a:p>
          <a:p>
            <a:pPr algn="ctr">
              <a:defRPr/>
            </a:pPr>
            <a:r>
              <a:rPr lang="uk-UA" sz="3200" b="1" dirty="0">
                <a:solidFill>
                  <a:srgbClr val="FFC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геофізичних полів</a:t>
            </a:r>
            <a:endParaRPr lang="uk-UA" sz="3200" b="1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C4AE75B7-D56C-4D8D-A4EA-4F1BFD79A2C9}"/>
              </a:ext>
            </a:extLst>
          </p:cNvPr>
          <p:cNvSpPr/>
          <p:nvPr/>
        </p:nvSpPr>
        <p:spPr bwMode="auto">
          <a:xfrm>
            <a:off x="1691680" y="1290651"/>
            <a:ext cx="6912768" cy="90948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Геофізична служба України;</a:t>
            </a:r>
            <a:endParaRPr lang="uk-UA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C679A25C-FA6B-4C39-B0BF-2C3BA086E174}"/>
              </a:ext>
            </a:extLst>
          </p:cNvPr>
          <p:cNvSpPr/>
          <p:nvPr/>
        </p:nvSpPr>
        <p:spPr bwMode="auto">
          <a:xfrm>
            <a:off x="1691680" y="2354415"/>
            <a:ext cx="6912768" cy="126472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Державна служба України з надзвичайних ситуацій (ДСНС);</a:t>
            </a:r>
            <a:endParaRPr lang="uk-UA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BD4C9BE3-1442-4599-B221-4289881A22DB}"/>
              </a:ext>
            </a:extLst>
          </p:cNvPr>
          <p:cNvSpPr/>
          <p:nvPr/>
        </p:nvSpPr>
        <p:spPr bwMode="auto">
          <a:xfrm>
            <a:off x="1691680" y="3806112"/>
            <a:ext cx="6912768" cy="126472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Держгеонадра</a:t>
            </a: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через геофізичні дослідницькі підрозділи;</a:t>
            </a:r>
            <a:endParaRPr lang="uk-UA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291AC44B-65B2-4D71-A74C-0D8099F396E3}"/>
              </a:ext>
            </a:extLst>
          </p:cNvPr>
          <p:cNvSpPr/>
          <p:nvPr/>
        </p:nvSpPr>
        <p:spPr bwMode="auto">
          <a:xfrm>
            <a:off x="1691680" y="5225119"/>
            <a:ext cx="6912768" cy="104044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Академічні установи (Інститут геофізики НАН України)</a:t>
            </a:r>
            <a:endParaRPr lang="uk-UA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4833" name="Пряма сполучна лінія 12">
            <a:extLst>
              <a:ext uri="{FF2B5EF4-FFF2-40B4-BE49-F238E27FC236}">
                <a16:creationId xmlns:a16="http://schemas.microsoft.com/office/drawing/2014/main" id="{BA552F3B-DA6C-43B8-BD0B-28EA7AE3D6F6}"/>
              </a:ext>
            </a:extLst>
          </p:cNvPr>
          <p:cNvCxnSpPr>
            <a:cxnSpLocks/>
          </p:cNvCxnSpPr>
          <p:nvPr/>
        </p:nvCxnSpPr>
        <p:spPr bwMode="auto">
          <a:xfrm>
            <a:off x="1042988" y="1123950"/>
            <a:ext cx="0" cy="4621213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4" name="Пряма сполучна лінія 19">
            <a:extLst>
              <a:ext uri="{FF2B5EF4-FFF2-40B4-BE49-F238E27FC236}">
                <a16:creationId xmlns:a16="http://schemas.microsoft.com/office/drawing/2014/main" id="{B356890C-372F-4348-93DB-346E180BDB6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1744663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5" name="Пряма сполучна лінія 20">
            <a:extLst>
              <a:ext uri="{FF2B5EF4-FFF2-40B4-BE49-F238E27FC236}">
                <a16:creationId xmlns:a16="http://schemas.microsoft.com/office/drawing/2014/main" id="{DF4AAD23-6D35-4EE8-BE4A-42567854D12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2986088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6" name="Пряма сполучна лінія 22">
            <a:extLst>
              <a:ext uri="{FF2B5EF4-FFF2-40B4-BE49-F238E27FC236}">
                <a16:creationId xmlns:a16="http://schemas.microsoft.com/office/drawing/2014/main" id="{47815EB4-10C1-4F39-BD03-D70F4B367DF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4438650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7" name="Пряма сполучна лінія 23">
            <a:extLst>
              <a:ext uri="{FF2B5EF4-FFF2-40B4-BE49-F238E27FC236}">
                <a16:creationId xmlns:a16="http://schemas.microsoft.com/office/drawing/2014/main" id="{ABA076A8-0C62-4DEA-BDB3-2D8C635B0E7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5745163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C13C7A4F-DCEB-4017-B609-FD864B6EED53}"/>
              </a:ext>
            </a:extLst>
          </p:cNvPr>
          <p:cNvSpPr/>
          <p:nvPr/>
        </p:nvSpPr>
        <p:spPr>
          <a:xfrm>
            <a:off x="467544" y="114398"/>
            <a:ext cx="8280920" cy="100977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Суб'єкти моніторингу </a:t>
            </a:r>
          </a:p>
          <a:p>
            <a:pPr algn="ctr">
              <a:defRPr/>
            </a:pPr>
            <a:r>
              <a:rPr lang="uk-UA" sz="3200" b="1" dirty="0">
                <a:solidFill>
                  <a:srgbClr val="FFC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геохімічного стану ландшафтів</a:t>
            </a:r>
            <a:endParaRPr lang="uk-UA" sz="3200" b="1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99FFDADC-C92E-4774-AB38-CF4CC9FCAC4B}"/>
              </a:ext>
            </a:extLst>
          </p:cNvPr>
          <p:cNvSpPr/>
          <p:nvPr/>
        </p:nvSpPr>
        <p:spPr bwMode="auto">
          <a:xfrm>
            <a:off x="1691680" y="1290650"/>
            <a:ext cx="6912768" cy="1009777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6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Держгеонадра</a:t>
            </a:r>
            <a:r>
              <a:rPr lang="uk-UA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через спеціалізовані геохімічні лабораторії;</a:t>
            </a:r>
            <a:endParaRPr lang="uk-UA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D69B4F1F-024F-43B1-BEB7-E5AD111737CA}"/>
              </a:ext>
            </a:extLst>
          </p:cNvPr>
          <p:cNvSpPr/>
          <p:nvPr/>
        </p:nvSpPr>
        <p:spPr bwMode="auto">
          <a:xfrm>
            <a:off x="1691680" y="2398647"/>
            <a:ext cx="6912768" cy="77789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7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Державна екологічна інспекція;</a:t>
            </a:r>
            <a:endParaRPr lang="uk-UA" sz="27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48F0AC50-E1F6-45B3-BC9D-803E28C36A4F}"/>
              </a:ext>
            </a:extLst>
          </p:cNvPr>
          <p:cNvSpPr/>
          <p:nvPr/>
        </p:nvSpPr>
        <p:spPr bwMode="auto">
          <a:xfrm>
            <a:off x="1698981" y="3292511"/>
            <a:ext cx="6912768" cy="77789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7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Академічні наукові установи;</a:t>
            </a:r>
            <a:endParaRPr lang="uk-UA" sz="27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D6EC8180-8C1F-44F5-9A2C-8F339FCF2159}"/>
              </a:ext>
            </a:extLst>
          </p:cNvPr>
          <p:cNvSpPr/>
          <p:nvPr/>
        </p:nvSpPr>
        <p:spPr bwMode="auto">
          <a:xfrm>
            <a:off x="1703960" y="4186375"/>
            <a:ext cx="6912768" cy="104044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7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Державні лабораторії моніторингу довкілля;</a:t>
            </a:r>
            <a:endParaRPr lang="uk-UA" sz="27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5857" name="Пряма сполучна лінія 12">
            <a:extLst>
              <a:ext uri="{FF2B5EF4-FFF2-40B4-BE49-F238E27FC236}">
                <a16:creationId xmlns:a16="http://schemas.microsoft.com/office/drawing/2014/main" id="{34C684B7-54BF-4743-8267-808B9BC278E7}"/>
              </a:ext>
            </a:extLst>
          </p:cNvPr>
          <p:cNvCxnSpPr>
            <a:cxnSpLocks/>
          </p:cNvCxnSpPr>
          <p:nvPr/>
        </p:nvCxnSpPr>
        <p:spPr bwMode="auto">
          <a:xfrm>
            <a:off x="1042988" y="1123950"/>
            <a:ext cx="0" cy="48260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8" name="Пряма сполучна лінія 20">
            <a:extLst>
              <a:ext uri="{FF2B5EF4-FFF2-40B4-BE49-F238E27FC236}">
                <a16:creationId xmlns:a16="http://schemas.microsoft.com/office/drawing/2014/main" id="{030A1CF2-FF84-410D-850F-A114D5788A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2781300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9" name="Пряма сполучна лінія 22">
            <a:extLst>
              <a:ext uri="{FF2B5EF4-FFF2-40B4-BE49-F238E27FC236}">
                <a16:creationId xmlns:a16="http://schemas.microsoft.com/office/drawing/2014/main" id="{ED674F3A-B7F0-4A3D-ADF4-2C5B65250F8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4724400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0" name="Пряма сполучна лінія 23">
            <a:extLst>
              <a:ext uri="{FF2B5EF4-FFF2-40B4-BE49-F238E27FC236}">
                <a16:creationId xmlns:a16="http://schemas.microsoft.com/office/drawing/2014/main" id="{91AC115B-813F-46DD-A534-78CB20A5076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5949950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F754F21B-D6AA-4356-9452-8789C7F5E5A9}"/>
              </a:ext>
            </a:extLst>
          </p:cNvPr>
          <p:cNvSpPr/>
          <p:nvPr/>
        </p:nvSpPr>
        <p:spPr bwMode="auto">
          <a:xfrm>
            <a:off x="1698981" y="5332337"/>
            <a:ext cx="6912768" cy="1337023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Промислові підприємства (відповідно до нормативних вимог екологічного моніторингу)</a:t>
            </a:r>
            <a:endParaRPr lang="uk-UA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5864" name="Пряма сполучна лінія 4">
            <a:extLst>
              <a:ext uri="{FF2B5EF4-FFF2-40B4-BE49-F238E27FC236}">
                <a16:creationId xmlns:a16="http://schemas.microsoft.com/office/drawing/2014/main" id="{B232F223-8B27-4477-915F-0338FD3B7E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3644900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5" name="Пряма сполучна лінія 5">
            <a:extLst>
              <a:ext uri="{FF2B5EF4-FFF2-40B4-BE49-F238E27FC236}">
                <a16:creationId xmlns:a16="http://schemas.microsoft.com/office/drawing/2014/main" id="{6FCB3DC2-A304-4638-BEE1-C47EBDA6CFE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1773238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2F57B800-1956-4502-B4FB-B25364B715EB}"/>
              </a:ext>
            </a:extLst>
          </p:cNvPr>
          <p:cNvSpPr/>
          <p:nvPr/>
        </p:nvSpPr>
        <p:spPr>
          <a:xfrm>
            <a:off x="107504" y="1633049"/>
            <a:ext cx="9036496" cy="923402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якості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вод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водогосподарських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міжгалузевого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сільськогосподарського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водопостачання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вміст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ЗР)</a:t>
            </a:r>
            <a:endParaRPr lang="uk-UA" altLang="uk-UA" sz="2200" i="1" dirty="0">
              <a:solidFill>
                <a:schemeClr val="accent1">
                  <a:lumMod val="20000"/>
                  <a:lumOff val="8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E453D62E-EDB1-4545-A668-7E7EF7C35A60}"/>
              </a:ext>
            </a:extLst>
          </p:cNvPr>
          <p:cNvSpPr/>
          <p:nvPr/>
        </p:nvSpPr>
        <p:spPr>
          <a:xfrm>
            <a:off x="107503" y="2567079"/>
            <a:ext cx="9036495" cy="85723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водних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за 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радіологічними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показниками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територіях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зазнали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забруднення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вміст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РН)</a:t>
            </a:r>
            <a:endParaRPr lang="uk-UA" altLang="uk-UA" sz="2200" b="1" i="1" dirty="0">
              <a:solidFill>
                <a:schemeClr val="accent1">
                  <a:lumMod val="20000"/>
                  <a:lumOff val="8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5608E5B1-7DF8-4EE8-A19A-9E93C3CD6058}"/>
              </a:ext>
            </a:extLst>
          </p:cNvPr>
          <p:cNvSpPr/>
          <p:nvPr/>
        </p:nvSpPr>
        <p:spPr>
          <a:xfrm>
            <a:off x="107496" y="54948"/>
            <a:ext cx="5112576" cy="156600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500" b="1" dirty="0">
                <a:latin typeface="Georgia" panose="02040502050405020303" pitchFamily="18" charset="0"/>
              </a:rPr>
              <a:t>КОМПЕТЕНЦІЇ</a:t>
            </a:r>
            <a:r>
              <a:rPr lang="uk-UA" sz="2600" b="1" dirty="0">
                <a:latin typeface="Georgia" panose="02040502050405020303" pitchFamily="18" charset="0"/>
              </a:rPr>
              <a:t>  </a:t>
            </a:r>
            <a:r>
              <a:rPr lang="uk-UA" sz="2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Державного </a:t>
            </a:r>
            <a:r>
              <a:rPr lang="uk-UA" sz="26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агенства</a:t>
            </a:r>
            <a:r>
              <a:rPr lang="uk-UA" sz="2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 України по водному господарству</a:t>
            </a:r>
          </a:p>
        </p:txBody>
      </p:sp>
      <p:sp>
        <p:nvSpPr>
          <p:cNvPr id="18" name="Округлений прямокутник 30">
            <a:extLst>
              <a:ext uri="{FF2B5EF4-FFF2-40B4-BE49-F238E27FC236}">
                <a16:creationId xmlns:a16="http://schemas.microsoft.com/office/drawing/2014/main" id="{1487F096-807F-4986-9D2A-CA75914CA13E}"/>
              </a:ext>
            </a:extLst>
          </p:cNvPr>
          <p:cNvSpPr/>
          <p:nvPr/>
        </p:nvSpPr>
        <p:spPr>
          <a:xfrm>
            <a:off x="107504" y="3448501"/>
            <a:ext cx="9036496" cy="1167854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транскордонних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ділянках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водотоків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визначених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міждержавних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угод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співробітництво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транскордонних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водних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об’єктах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вміст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ЗР та РН)</a:t>
            </a:r>
            <a:endParaRPr lang="uk-UA" altLang="uk-UA" sz="2200" b="1" i="1" dirty="0">
              <a:solidFill>
                <a:schemeClr val="accent1">
                  <a:lumMod val="20000"/>
                  <a:lumOff val="8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039E61D1-97AB-4036-AD62-5C0887717EEB}"/>
              </a:ext>
            </a:extLst>
          </p:cNvPr>
          <p:cNvSpPr/>
          <p:nvPr/>
        </p:nvSpPr>
        <p:spPr>
          <a:xfrm>
            <a:off x="5436096" y="1208236"/>
            <a:ext cx="3707904" cy="42481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300" b="1" dirty="0">
                <a:solidFill>
                  <a:srgbClr val="002060"/>
                </a:solidFill>
                <a:highlight>
                  <a:srgbClr val="00FFFF"/>
                </a:highlight>
                <a:latin typeface="Georgia" panose="02040502050405020303" pitchFamily="18" charset="0"/>
              </a:rPr>
              <a:t>Здійснює моніторинг</a:t>
            </a:r>
          </a:p>
        </p:txBody>
      </p:sp>
      <p:sp>
        <p:nvSpPr>
          <p:cNvPr id="8" name="Округлений прямокутник 16">
            <a:extLst>
              <a:ext uri="{FF2B5EF4-FFF2-40B4-BE49-F238E27FC236}">
                <a16:creationId xmlns:a16="http://schemas.microsoft.com/office/drawing/2014/main" id="{2819CB2D-4997-4CB4-9583-579023CD74D4}"/>
              </a:ext>
            </a:extLst>
          </p:cNvPr>
          <p:cNvSpPr/>
          <p:nvPr/>
        </p:nvSpPr>
        <p:spPr>
          <a:xfrm>
            <a:off x="107496" y="4640541"/>
            <a:ext cx="9036496" cy="1048524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зрошуваних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осушуваних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земель 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глибина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залягання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мінералізація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ґрунтових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вод,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ступінь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засоленості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солонцюватості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ґрунтів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uk-UA" altLang="uk-UA" sz="2200" i="1" dirty="0">
              <a:solidFill>
                <a:schemeClr val="accent1">
                  <a:lumMod val="20000"/>
                  <a:lumOff val="8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Округлений прямокутник 16">
            <a:extLst>
              <a:ext uri="{FF2B5EF4-FFF2-40B4-BE49-F238E27FC236}">
                <a16:creationId xmlns:a16="http://schemas.microsoft.com/office/drawing/2014/main" id="{1D42CD21-60ED-4E0E-8503-43FF19A1A0FD}"/>
              </a:ext>
            </a:extLst>
          </p:cNvPr>
          <p:cNvSpPr/>
          <p:nvPr/>
        </p:nvSpPr>
        <p:spPr>
          <a:xfrm>
            <a:off x="107500" y="5781735"/>
            <a:ext cx="9036492" cy="1048524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підтоплення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сільських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населених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пунктів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прибережних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зон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водосховищ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переформування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берегів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підтоплення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територій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altLang="uk-UA" sz="2200" b="1" i="1" dirty="0">
              <a:solidFill>
                <a:schemeClr val="accent1">
                  <a:lumMod val="20000"/>
                  <a:lumOff val="8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6885" name="Picture 6" descr="21757141_lipetsk10">
            <a:extLst>
              <a:ext uri="{FF2B5EF4-FFF2-40B4-BE49-F238E27FC236}">
                <a16:creationId xmlns:a16="http://schemas.microsoft.com/office/drawing/2014/main" id="{313FB990-A92A-4405-A5A1-544258B9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-7938"/>
            <a:ext cx="3851275" cy="121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B8920168-A1AA-49F2-BEEC-9212F4FAE4C6}"/>
              </a:ext>
            </a:extLst>
          </p:cNvPr>
          <p:cNvSpPr/>
          <p:nvPr/>
        </p:nvSpPr>
        <p:spPr>
          <a:xfrm>
            <a:off x="467544" y="114398"/>
            <a:ext cx="8280920" cy="100977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Суб'єкти моніторингу </a:t>
            </a:r>
          </a:p>
          <a:p>
            <a:pPr algn="ctr">
              <a:defRPr/>
            </a:pPr>
            <a:r>
              <a:rPr lang="uk-UA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якості вод у межах водогосподарських систем</a:t>
            </a:r>
            <a:endParaRPr lang="uk-UA" sz="2400" b="1" dirty="0">
              <a:solidFill>
                <a:schemeClr val="accent1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3D7799D9-56B2-457A-A1F7-26A424EF579A}"/>
              </a:ext>
            </a:extLst>
          </p:cNvPr>
          <p:cNvSpPr/>
          <p:nvPr/>
        </p:nvSpPr>
        <p:spPr bwMode="auto">
          <a:xfrm>
            <a:off x="1691680" y="1290650"/>
            <a:ext cx="6912768" cy="1288149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Держводагентство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його регіональні басейнові управління водних ресурсів (БУВР)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764AD899-C1CB-4435-828E-FC5965061F5B}"/>
              </a:ext>
            </a:extLst>
          </p:cNvPr>
          <p:cNvSpPr/>
          <p:nvPr/>
        </p:nvSpPr>
        <p:spPr bwMode="auto">
          <a:xfrm>
            <a:off x="1698981" y="2867129"/>
            <a:ext cx="6912768" cy="77789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7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Державна екологічна інспекція;</a:t>
            </a:r>
            <a:endParaRPr lang="uk-UA" sz="27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7B8626F9-5304-496C-8771-62D1339984E0}"/>
              </a:ext>
            </a:extLst>
          </p:cNvPr>
          <p:cNvSpPr/>
          <p:nvPr/>
        </p:nvSpPr>
        <p:spPr bwMode="auto">
          <a:xfrm>
            <a:off x="1698981" y="4016109"/>
            <a:ext cx="6912768" cy="1040441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Державна установа «Центр моніторингу вод та ґрунтів»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987E3D10-3255-4BB0-B35F-E8117FE35804}"/>
              </a:ext>
            </a:extLst>
          </p:cNvPr>
          <p:cNvSpPr/>
          <p:nvPr/>
        </p:nvSpPr>
        <p:spPr bwMode="auto">
          <a:xfrm>
            <a:off x="1698981" y="5344879"/>
            <a:ext cx="6912768" cy="104044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Водогосподарські організації, підприємства та лабораторії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7905" name="Пряма сполучна лінія 12">
            <a:extLst>
              <a:ext uri="{FF2B5EF4-FFF2-40B4-BE49-F238E27FC236}">
                <a16:creationId xmlns:a16="http://schemas.microsoft.com/office/drawing/2014/main" id="{F49A29E7-5C6D-4B50-AEDE-BE551430264A}"/>
              </a:ext>
            </a:extLst>
          </p:cNvPr>
          <p:cNvCxnSpPr>
            <a:cxnSpLocks/>
          </p:cNvCxnSpPr>
          <p:nvPr/>
        </p:nvCxnSpPr>
        <p:spPr bwMode="auto">
          <a:xfrm>
            <a:off x="1042988" y="1123950"/>
            <a:ext cx="0" cy="48260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6" name="Пряма сполучна лінія 22">
            <a:extLst>
              <a:ext uri="{FF2B5EF4-FFF2-40B4-BE49-F238E27FC236}">
                <a16:creationId xmlns:a16="http://schemas.microsoft.com/office/drawing/2014/main" id="{ADE6E540-6287-42E3-921B-91135C5BE6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4581525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7" name="Пряма сполучна лінія 23">
            <a:extLst>
              <a:ext uri="{FF2B5EF4-FFF2-40B4-BE49-F238E27FC236}">
                <a16:creationId xmlns:a16="http://schemas.microsoft.com/office/drawing/2014/main" id="{4A61C773-A6F7-47E0-BEF7-C462B3B22E6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5949950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8" name="Пряма сполучна лінія 4">
            <a:extLst>
              <a:ext uri="{FF2B5EF4-FFF2-40B4-BE49-F238E27FC236}">
                <a16:creationId xmlns:a16="http://schemas.microsoft.com/office/drawing/2014/main" id="{FB5D7FDB-911E-403A-AC8D-C36019DF2B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3213100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9" name="Пряма сполучна лінія 5">
            <a:extLst>
              <a:ext uri="{FF2B5EF4-FFF2-40B4-BE49-F238E27FC236}">
                <a16:creationId xmlns:a16="http://schemas.microsoft.com/office/drawing/2014/main" id="{8D6B634E-C150-46E4-8284-8E76D4EB2FD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1844675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621FF232-C5CB-41FC-8F01-BCCB536C8186}"/>
              </a:ext>
            </a:extLst>
          </p:cNvPr>
          <p:cNvSpPr/>
          <p:nvPr/>
        </p:nvSpPr>
        <p:spPr>
          <a:xfrm>
            <a:off x="467544" y="114398"/>
            <a:ext cx="8280920" cy="100977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Суб'єкти моніторингу </a:t>
            </a:r>
          </a:p>
          <a:p>
            <a:pPr algn="ctr">
              <a:defRPr/>
            </a:pPr>
            <a:r>
              <a:rPr lang="uk-UA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якості вод у межах водогосподарських систем</a:t>
            </a:r>
            <a:endParaRPr lang="uk-UA" sz="2400" b="1" dirty="0">
              <a:solidFill>
                <a:schemeClr val="accent1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3DF9D3BC-F1B5-417C-A854-3FFD35BB2DFF}"/>
              </a:ext>
            </a:extLst>
          </p:cNvPr>
          <p:cNvSpPr/>
          <p:nvPr/>
        </p:nvSpPr>
        <p:spPr bwMode="auto">
          <a:xfrm>
            <a:off x="1691680" y="1290651"/>
            <a:ext cx="6912768" cy="777894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Держводагентство</a:t>
            </a:r>
            <a:endParaRPr lang="uk-UA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BC3530C0-032C-4E5A-BA31-E1B2FCB86ABA}"/>
              </a:ext>
            </a:extLst>
          </p:cNvPr>
          <p:cNvSpPr/>
          <p:nvPr/>
        </p:nvSpPr>
        <p:spPr bwMode="auto">
          <a:xfrm>
            <a:off x="1698981" y="2190617"/>
            <a:ext cx="6912768" cy="1040441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Державний науковий центр радіоекології</a:t>
            </a:r>
            <a:endParaRPr lang="uk-UA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C583F2D7-FA9D-4997-9015-3685BDC6405B}"/>
              </a:ext>
            </a:extLst>
          </p:cNvPr>
          <p:cNvSpPr/>
          <p:nvPr/>
        </p:nvSpPr>
        <p:spPr bwMode="auto">
          <a:xfrm>
            <a:off x="1698981" y="3353130"/>
            <a:ext cx="6912768" cy="777894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Державний центр водних ресурсів</a:t>
            </a:r>
            <a:endParaRPr lang="uk-UA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7BC834EE-F2B1-4BFB-B6D9-4426684AA0FB}"/>
              </a:ext>
            </a:extLst>
          </p:cNvPr>
          <p:cNvSpPr/>
          <p:nvPr/>
        </p:nvSpPr>
        <p:spPr bwMode="auto">
          <a:xfrm>
            <a:off x="1700195" y="4241743"/>
            <a:ext cx="6912768" cy="104044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Екологічні лабораторії науково-дослідних інститутів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8929" name="Пряма сполучна лінія 12">
            <a:extLst>
              <a:ext uri="{FF2B5EF4-FFF2-40B4-BE49-F238E27FC236}">
                <a16:creationId xmlns:a16="http://schemas.microsoft.com/office/drawing/2014/main" id="{4715506F-8C99-481E-B285-A166F5AB76AF}"/>
              </a:ext>
            </a:extLst>
          </p:cNvPr>
          <p:cNvCxnSpPr>
            <a:cxnSpLocks/>
          </p:cNvCxnSpPr>
          <p:nvPr/>
        </p:nvCxnSpPr>
        <p:spPr bwMode="auto">
          <a:xfrm>
            <a:off x="1042988" y="1123950"/>
            <a:ext cx="0" cy="48260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0" name="Пряма сполучна лінія 22">
            <a:extLst>
              <a:ext uri="{FF2B5EF4-FFF2-40B4-BE49-F238E27FC236}">
                <a16:creationId xmlns:a16="http://schemas.microsoft.com/office/drawing/2014/main" id="{68318EF6-62DF-45B8-A032-3FC42D8BF9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4770438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1" name="Пряма сполучна лінія 23">
            <a:extLst>
              <a:ext uri="{FF2B5EF4-FFF2-40B4-BE49-F238E27FC236}">
                <a16:creationId xmlns:a16="http://schemas.microsoft.com/office/drawing/2014/main" id="{01022059-6117-44A4-B656-3ED05525EC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5913438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2" name="Пряма сполучна лінія 4">
            <a:extLst>
              <a:ext uri="{FF2B5EF4-FFF2-40B4-BE49-F238E27FC236}">
                <a16:creationId xmlns:a16="http://schemas.microsoft.com/office/drawing/2014/main" id="{A34A7BE9-66EB-40EE-AAFE-5786054075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3741738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3" name="Пряма сполучна лінія 5">
            <a:extLst>
              <a:ext uri="{FF2B5EF4-FFF2-40B4-BE49-F238E27FC236}">
                <a16:creationId xmlns:a16="http://schemas.microsoft.com/office/drawing/2014/main" id="{B262C7A1-6C24-4C80-8CF8-A2B34620516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1679575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5EE31984-F60B-47B1-98F0-1E10FDA77A62}"/>
              </a:ext>
            </a:extLst>
          </p:cNvPr>
          <p:cNvSpPr/>
          <p:nvPr/>
        </p:nvSpPr>
        <p:spPr bwMode="auto">
          <a:xfrm>
            <a:off x="1698981" y="5392904"/>
            <a:ext cx="6912768" cy="104044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Басейнові управління водних ресурсів (БУВР)</a:t>
            </a:r>
            <a:endParaRPr lang="uk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937" name="Rectangle 1">
            <a:extLst>
              <a:ext uri="{FF2B5EF4-FFF2-40B4-BE49-F238E27FC236}">
                <a16:creationId xmlns:a16="http://schemas.microsoft.com/office/drawing/2014/main" id="{5DF19F01-D567-47D0-949F-295CF91EF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12696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uk-UA" altLang="uk-UA" sz="1400" b="1">
                <a:solidFill>
                  <a:srgbClr val="333333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Басейнові управління водних ресурсів (БУВР).</a:t>
            </a:r>
            <a:endParaRPr lang="uk-UA" altLang="uk-UA" sz="6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38938" name="Rectangle 2">
            <a:extLst>
              <a:ext uri="{FF2B5EF4-FFF2-40B4-BE49-F238E27FC236}">
                <a16:creationId xmlns:a16="http://schemas.microsoft.com/office/drawing/2014/main" id="{B62C7942-C008-4B43-B7C5-9D3BE2FFC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27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cxnSp>
        <p:nvCxnSpPr>
          <p:cNvPr id="38939" name="Пряма сполучна лінія 8">
            <a:extLst>
              <a:ext uri="{FF2B5EF4-FFF2-40B4-BE49-F238E27FC236}">
                <a16:creationId xmlns:a16="http://schemas.microsoft.com/office/drawing/2014/main" id="{74EF0F1D-07EE-4BB2-B247-F36264AF4D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50925" y="2690813"/>
            <a:ext cx="647700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BCA6DF2C-2C18-45F1-A20D-CEC2CA1BC26F}"/>
              </a:ext>
            </a:extLst>
          </p:cNvPr>
          <p:cNvSpPr/>
          <p:nvPr/>
        </p:nvSpPr>
        <p:spPr>
          <a:xfrm>
            <a:off x="467544" y="114398"/>
            <a:ext cx="8280920" cy="100977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Суб'єкти моніторингу </a:t>
            </a:r>
          </a:p>
          <a:p>
            <a:pPr algn="ctr">
              <a:defRPr/>
            </a:pPr>
            <a:r>
              <a:rPr lang="uk-UA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Зрошуваних та осушуваних земель</a:t>
            </a:r>
            <a:endParaRPr lang="uk-UA" sz="2400" b="1" dirty="0">
              <a:solidFill>
                <a:schemeClr val="accent1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13EA38A2-8043-425D-A083-46325D4F9C55}"/>
              </a:ext>
            </a:extLst>
          </p:cNvPr>
          <p:cNvSpPr/>
          <p:nvPr/>
        </p:nvSpPr>
        <p:spPr bwMode="auto">
          <a:xfrm>
            <a:off x="1698981" y="1412503"/>
            <a:ext cx="6912768" cy="997340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6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Держводагентство</a:t>
            </a:r>
            <a:r>
              <a:rPr lang="uk-UA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95CB7017-7A33-4C3C-9EED-39D86654C299}"/>
              </a:ext>
            </a:extLst>
          </p:cNvPr>
          <p:cNvSpPr/>
          <p:nvPr/>
        </p:nvSpPr>
        <p:spPr bwMode="auto">
          <a:xfrm>
            <a:off x="1698981" y="2604583"/>
            <a:ext cx="6912768" cy="1040441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Інститут водних проблем і меліорації НААН України;</a:t>
            </a:r>
            <a:endParaRPr lang="uk-UA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AC066C10-50AF-47EA-923C-B72689AB49B4}"/>
              </a:ext>
            </a:extLst>
          </p:cNvPr>
          <p:cNvSpPr/>
          <p:nvPr/>
        </p:nvSpPr>
        <p:spPr bwMode="auto">
          <a:xfrm>
            <a:off x="1698981" y="4016109"/>
            <a:ext cx="6912768" cy="1040441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Басейнові управління водних ресурсів (БУВР);</a:t>
            </a:r>
            <a:endParaRPr lang="uk-UA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0A25D4F5-7961-465F-B8A5-AB57704EAE60}"/>
              </a:ext>
            </a:extLst>
          </p:cNvPr>
          <p:cNvSpPr/>
          <p:nvPr/>
        </p:nvSpPr>
        <p:spPr bwMode="auto">
          <a:xfrm>
            <a:off x="1698981" y="5344878"/>
            <a:ext cx="6912768" cy="118046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6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Держгеонадра</a:t>
            </a:r>
            <a:r>
              <a:rPr lang="uk-UA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(у частині аналізу підземних вод)</a:t>
            </a:r>
            <a:endParaRPr lang="uk-UA" sz="2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9953" name="Пряма сполучна лінія 12">
            <a:extLst>
              <a:ext uri="{FF2B5EF4-FFF2-40B4-BE49-F238E27FC236}">
                <a16:creationId xmlns:a16="http://schemas.microsoft.com/office/drawing/2014/main" id="{89932FA5-AFEE-43F0-B1CA-FEE239A5E79B}"/>
              </a:ext>
            </a:extLst>
          </p:cNvPr>
          <p:cNvCxnSpPr>
            <a:cxnSpLocks/>
          </p:cNvCxnSpPr>
          <p:nvPr/>
        </p:nvCxnSpPr>
        <p:spPr bwMode="auto">
          <a:xfrm>
            <a:off x="1042988" y="1123950"/>
            <a:ext cx="0" cy="48260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4" name="Пряма сполучна лінія 22">
            <a:extLst>
              <a:ext uri="{FF2B5EF4-FFF2-40B4-BE49-F238E27FC236}">
                <a16:creationId xmlns:a16="http://schemas.microsoft.com/office/drawing/2014/main" id="{D38881CF-8685-4082-8DAB-DF0D8331C6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4581525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5" name="Пряма сполучна лінія 23">
            <a:extLst>
              <a:ext uri="{FF2B5EF4-FFF2-40B4-BE49-F238E27FC236}">
                <a16:creationId xmlns:a16="http://schemas.microsoft.com/office/drawing/2014/main" id="{9593F781-47CC-44D2-B18B-133F534B632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5949950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6" name="Пряма сполучна лінія 4">
            <a:extLst>
              <a:ext uri="{FF2B5EF4-FFF2-40B4-BE49-F238E27FC236}">
                <a16:creationId xmlns:a16="http://schemas.microsoft.com/office/drawing/2014/main" id="{BA11B92C-8075-4381-B2A4-903334920E8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3213100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7" name="Пряма сполучна лінія 5">
            <a:extLst>
              <a:ext uri="{FF2B5EF4-FFF2-40B4-BE49-F238E27FC236}">
                <a16:creationId xmlns:a16="http://schemas.microsoft.com/office/drawing/2014/main" id="{3EC5FB42-5F2F-46F8-9852-6523C8C153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1844675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EBCFFAE3-45EC-47B2-894A-2B2E4CB3015F}"/>
              </a:ext>
            </a:extLst>
          </p:cNvPr>
          <p:cNvSpPr/>
          <p:nvPr/>
        </p:nvSpPr>
        <p:spPr>
          <a:xfrm>
            <a:off x="1043608" y="1648302"/>
            <a:ext cx="7776864" cy="144016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Суб'єкти моніторингу </a:t>
            </a:r>
          </a:p>
          <a:p>
            <a:pPr algn="ctr">
              <a:defRPr/>
            </a:pPr>
            <a:r>
              <a:rPr lang="uk-UA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підтоплення сільських населених пунктів та прибережних зон водосховищ</a:t>
            </a:r>
            <a:endParaRPr lang="uk-UA" sz="2400" b="1" dirty="0">
              <a:solidFill>
                <a:schemeClr val="accent1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6744B632-FF91-4EC9-939D-65D5D465A517}"/>
              </a:ext>
            </a:extLst>
          </p:cNvPr>
          <p:cNvSpPr/>
          <p:nvPr/>
        </p:nvSpPr>
        <p:spPr bwMode="auto">
          <a:xfrm>
            <a:off x="825913" y="3377585"/>
            <a:ext cx="8022716" cy="2458574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457200" indent="-457200" algn="just">
              <a:spcAft>
                <a:spcPts val="1000"/>
              </a:spcAft>
              <a:buSzPts val="1000"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Держводагентство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України.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000"/>
              </a:spcAft>
              <a:buSzPts val="1000"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Басейнові управління водних ресурсів.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000"/>
              </a:spcAft>
              <a:buSzPts val="1000"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Інститут гідробіології НАН України.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000"/>
              </a:spcAft>
              <a:buSzPts val="1000"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Державна служба з надзвичайних ситуацій</a:t>
            </a:r>
          </a:p>
          <a:p>
            <a:pPr marL="457200" indent="-457200" algn="just">
              <a:spcAft>
                <a:spcPts val="1000"/>
              </a:spcAft>
              <a:buSzPts val="1000"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 місцевого самоврядування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68" name="Rectangle 2">
            <a:extLst>
              <a:ext uri="{FF2B5EF4-FFF2-40B4-BE49-F238E27FC236}">
                <a16:creationId xmlns:a16="http://schemas.microsoft.com/office/drawing/2014/main" id="{DFDF50F0-984B-4964-A0CC-028E7AFBB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27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/>
          </a:p>
        </p:txBody>
      </p:sp>
      <p:sp>
        <p:nvSpPr>
          <p:cNvPr id="3" name="Округлений прямокутник 16">
            <a:extLst>
              <a:ext uri="{FF2B5EF4-FFF2-40B4-BE49-F238E27FC236}">
                <a16:creationId xmlns:a16="http://schemas.microsoft.com/office/drawing/2014/main" id="{37AD27FC-70A0-4D5B-9140-2ED0273C616F}"/>
              </a:ext>
            </a:extLst>
          </p:cNvPr>
          <p:cNvSpPr/>
          <p:nvPr/>
        </p:nvSpPr>
        <p:spPr>
          <a:xfrm>
            <a:off x="2195736" y="270234"/>
            <a:ext cx="4724791" cy="112053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36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Держводагенство</a:t>
            </a:r>
            <a:endParaRPr lang="uk-UA" sz="3600" b="1" dirty="0">
              <a:solidFill>
                <a:schemeClr val="accent1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A10BDF29-CF51-496B-BF6D-56F6AC3B07FF}"/>
              </a:ext>
            </a:extLst>
          </p:cNvPr>
          <p:cNvSpPr/>
          <p:nvPr/>
        </p:nvSpPr>
        <p:spPr>
          <a:xfrm>
            <a:off x="3491881" y="1433991"/>
            <a:ext cx="5201726" cy="1554094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вмісту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радіонуклідів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в  атмосферному 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повітрі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транскордонного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перенесення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забруднювальних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речовин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</a:t>
            </a:r>
            <a:endParaRPr lang="uk-UA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69DFEF25-C29C-4C82-95A5-033AB613F212}"/>
              </a:ext>
            </a:extLst>
          </p:cNvPr>
          <p:cNvSpPr/>
          <p:nvPr/>
        </p:nvSpPr>
        <p:spPr>
          <a:xfrm>
            <a:off x="3491880" y="3089284"/>
            <a:ext cx="5184575" cy="656939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снігового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покриву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3AB1102F-BE76-4364-886A-1D566188DF1A}"/>
              </a:ext>
            </a:extLst>
          </p:cNvPr>
          <p:cNvSpPr/>
          <p:nvPr/>
        </p:nvSpPr>
        <p:spPr>
          <a:xfrm>
            <a:off x="395534" y="0"/>
            <a:ext cx="8208913" cy="127897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600" b="1" dirty="0">
                <a:latin typeface="Georgia" panose="02040502050405020303" pitchFamily="18" charset="0"/>
              </a:rPr>
              <a:t>КОМПЕТЕНЦІЇ </a:t>
            </a:r>
          </a:p>
          <a:p>
            <a:pPr algn="ctr">
              <a:defRPr/>
            </a:pPr>
            <a:r>
              <a:rPr lang="uk-UA" sz="2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Державної служби України з надзвичайних ситуацій (ДСНС)</a:t>
            </a:r>
            <a:endParaRPr lang="uk-UA" sz="2600" b="1" i="1" dirty="0">
              <a:solidFill>
                <a:schemeClr val="accent1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Округлений прямокутник 30">
            <a:extLst>
              <a:ext uri="{FF2B5EF4-FFF2-40B4-BE49-F238E27FC236}">
                <a16:creationId xmlns:a16="http://schemas.microsoft.com/office/drawing/2014/main" id="{FEA81E79-EC20-407B-A0F9-DFD31ADEDA88}"/>
              </a:ext>
            </a:extLst>
          </p:cNvPr>
          <p:cNvSpPr/>
          <p:nvPr/>
        </p:nvSpPr>
        <p:spPr>
          <a:xfrm>
            <a:off x="3474729" y="3847824"/>
            <a:ext cx="5201726" cy="1215269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ґрунтів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різного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призначення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вміст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залишкової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кількості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пестицидів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та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важких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металів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alt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B6300DDF-FC5C-4501-8DAE-048FD19D037E}"/>
              </a:ext>
            </a:extLst>
          </p:cNvPr>
          <p:cNvSpPr/>
          <p:nvPr/>
        </p:nvSpPr>
        <p:spPr>
          <a:xfrm>
            <a:off x="467545" y="1608572"/>
            <a:ext cx="2647144" cy="3260684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uk-UA" sz="22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 пунктах  </a:t>
            </a:r>
            <a:r>
              <a:rPr lang="ru-RU" altLang="uk-UA" sz="2200" b="1" dirty="0" err="1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державної</a:t>
            </a:r>
            <a:r>
              <a:rPr lang="ru-RU" altLang="uk-UA" sz="22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uk-UA" sz="2200" b="1" dirty="0" err="1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altLang="uk-UA" sz="22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altLang="uk-UA" sz="2200" b="1" dirty="0" err="1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гідрометео-рологічних</a:t>
            </a:r>
            <a:r>
              <a:rPr lang="ru-RU" altLang="uk-UA" sz="22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uk-UA" sz="2200" b="1" dirty="0" err="1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спостережень</a:t>
            </a:r>
            <a:r>
              <a:rPr lang="ru-RU" altLang="uk-UA" sz="22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</a:t>
            </a:r>
            <a:r>
              <a:rPr lang="uk-UA" altLang="uk-UA" sz="2200" b="1" dirty="0" err="1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дійснює</a:t>
            </a:r>
            <a:endParaRPr lang="uk-UA" altLang="uk-UA" sz="2200" b="1" dirty="0">
              <a:solidFill>
                <a:srgbClr val="00206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altLang="uk-UA" sz="2200" b="1" dirty="0">
                <a:solidFill>
                  <a:srgbClr val="00206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моніторинг:</a:t>
            </a:r>
          </a:p>
        </p:txBody>
      </p:sp>
      <p:sp>
        <p:nvSpPr>
          <p:cNvPr id="8" name="Округлений прямокутник 30">
            <a:extLst>
              <a:ext uri="{FF2B5EF4-FFF2-40B4-BE49-F238E27FC236}">
                <a16:creationId xmlns:a16="http://schemas.microsoft.com/office/drawing/2014/main" id="{9674BD41-120D-4223-A295-2A6FC099FEB8}"/>
              </a:ext>
            </a:extLst>
          </p:cNvPr>
          <p:cNvSpPr/>
          <p:nvPr/>
        </p:nvSpPr>
        <p:spPr>
          <a:xfrm>
            <a:off x="395537" y="5229200"/>
            <a:ext cx="8280918" cy="83416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радіаційної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обстановки для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експозиційної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дози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гамма-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випромінювання</a:t>
            </a:r>
            <a:endParaRPr lang="uk-UA" alt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Округлений прямокутник 30">
            <a:extLst>
              <a:ext uri="{FF2B5EF4-FFF2-40B4-BE49-F238E27FC236}">
                <a16:creationId xmlns:a16="http://schemas.microsoft.com/office/drawing/2014/main" id="{351A1723-0177-46FC-8069-332E875A16C4}"/>
              </a:ext>
            </a:extLst>
          </p:cNvPr>
          <p:cNvSpPr/>
          <p:nvPr/>
        </p:nvSpPr>
        <p:spPr>
          <a:xfrm>
            <a:off x="395535" y="6164566"/>
            <a:ext cx="8298071" cy="61721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uk-UA" altLang="uk-UA" sz="2400" dirty="0">
                <a:latin typeface="Georgia" panose="02040502050405020303" pitchFamily="18" charset="0"/>
                <a:cs typeface="Times New Roman" panose="02020603050405020304" pitchFamily="18" charset="0"/>
              </a:rPr>
              <a:t>повеней,  паводків, снігових  лавин,  селів;</a:t>
            </a:r>
            <a:endParaRPr lang="uk-UA" alt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ілка вправо 6">
            <a:extLst>
              <a:ext uri="{FF2B5EF4-FFF2-40B4-BE49-F238E27FC236}">
                <a16:creationId xmlns:a16="http://schemas.microsoft.com/office/drawing/2014/main" id="{496B0C41-C92C-4DCA-859C-1498797B16AF}"/>
              </a:ext>
            </a:extLst>
          </p:cNvPr>
          <p:cNvSpPr/>
          <p:nvPr/>
        </p:nvSpPr>
        <p:spPr bwMode="auto">
          <a:xfrm>
            <a:off x="3114689" y="2380451"/>
            <a:ext cx="360040" cy="1872207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3" name="Стрілка: униз 2">
            <a:extLst>
              <a:ext uri="{FF2B5EF4-FFF2-40B4-BE49-F238E27FC236}">
                <a16:creationId xmlns:a16="http://schemas.microsoft.com/office/drawing/2014/main" id="{0D454895-8CD1-455C-A404-0771A2B0B738}"/>
              </a:ext>
            </a:extLst>
          </p:cNvPr>
          <p:cNvSpPr/>
          <p:nvPr/>
        </p:nvSpPr>
        <p:spPr bwMode="auto">
          <a:xfrm>
            <a:off x="1215053" y="4871719"/>
            <a:ext cx="1152128" cy="357481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17D7EB8D-15D8-4257-98D0-169367415ACB}"/>
              </a:ext>
            </a:extLst>
          </p:cNvPr>
          <p:cNvSpPr/>
          <p:nvPr/>
        </p:nvSpPr>
        <p:spPr>
          <a:xfrm>
            <a:off x="0" y="2217306"/>
            <a:ext cx="2808312" cy="2008314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Суб'єкти залучені до моніторингу </a:t>
            </a: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27ACD1B9-6BBC-4E10-8541-46B3F8108653}"/>
              </a:ext>
            </a:extLst>
          </p:cNvPr>
          <p:cNvSpPr/>
          <p:nvPr/>
        </p:nvSpPr>
        <p:spPr>
          <a:xfrm>
            <a:off x="3085042" y="173097"/>
            <a:ext cx="5688632" cy="833303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Український гідрометеорологічний центр</a:t>
            </a:r>
            <a:endParaRPr lang="uk-UA" sz="24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круглений прямокутник 16">
            <a:extLst>
              <a:ext uri="{FF2B5EF4-FFF2-40B4-BE49-F238E27FC236}">
                <a16:creationId xmlns:a16="http://schemas.microsoft.com/office/drawing/2014/main" id="{E4156597-C3C0-45C2-BF84-1EB059A96C13}"/>
              </a:ext>
            </a:extLst>
          </p:cNvPr>
          <p:cNvSpPr/>
          <p:nvPr/>
        </p:nvSpPr>
        <p:spPr>
          <a:xfrm>
            <a:off x="3085042" y="1150750"/>
            <a:ext cx="5688632" cy="844763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400" b="1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Державне агентство України з управління зоною відчуження</a:t>
            </a:r>
            <a:r>
              <a:rPr lang="uk-UA" altLang="uk-UA" sz="2400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uk-UA" altLang="uk-UA" sz="2400" b="1">
              <a:solidFill>
                <a:srgbClr val="001D2E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круглений прямокутник 16">
            <a:extLst>
              <a:ext uri="{FF2B5EF4-FFF2-40B4-BE49-F238E27FC236}">
                <a16:creationId xmlns:a16="http://schemas.microsoft.com/office/drawing/2014/main" id="{58F6B53C-1ED2-4CD8-92A5-2A86BA74FB78}"/>
              </a:ext>
            </a:extLst>
          </p:cNvPr>
          <p:cNvSpPr/>
          <p:nvPr/>
        </p:nvSpPr>
        <p:spPr>
          <a:xfrm>
            <a:off x="3094375" y="2086149"/>
            <a:ext cx="5688632" cy="92220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400" b="1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Державна інспекція ядерного регулювання України</a:t>
            </a:r>
            <a:r>
              <a:rPr lang="uk-UA" altLang="uk-UA" sz="2400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uk-UA" altLang="uk-UA" sz="2400" b="1">
              <a:solidFill>
                <a:srgbClr val="001D2E"/>
              </a:solidFill>
              <a:latin typeface="Georgia" panose="02040502050405020303" pitchFamily="18" charset="0"/>
            </a:endParaRPr>
          </a:p>
        </p:txBody>
      </p:sp>
      <p:sp>
        <p:nvSpPr>
          <p:cNvPr id="9" name="Округлений прямокутник 16">
            <a:extLst>
              <a:ext uri="{FF2B5EF4-FFF2-40B4-BE49-F238E27FC236}">
                <a16:creationId xmlns:a16="http://schemas.microsoft.com/office/drawing/2014/main" id="{3924F3C5-BE23-48DE-A5D2-F68A9C54E3B5}"/>
              </a:ext>
            </a:extLst>
          </p:cNvPr>
          <p:cNvSpPr/>
          <p:nvPr/>
        </p:nvSpPr>
        <p:spPr>
          <a:xfrm>
            <a:off x="3094375" y="3139512"/>
            <a:ext cx="5688632" cy="87474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400" b="1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Національна академія наук України</a:t>
            </a:r>
            <a:r>
              <a:rPr lang="uk-UA" altLang="uk-UA" sz="2400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uk-UA" altLang="uk-UA" sz="2400" b="1">
              <a:solidFill>
                <a:srgbClr val="001D2E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Округлений прямокутник 16">
            <a:extLst>
              <a:ext uri="{FF2B5EF4-FFF2-40B4-BE49-F238E27FC236}">
                <a16:creationId xmlns:a16="http://schemas.microsoft.com/office/drawing/2014/main" id="{9EC55E81-53B1-4ED5-B907-938ABEEAF304}"/>
              </a:ext>
            </a:extLst>
          </p:cNvPr>
          <p:cNvSpPr/>
          <p:nvPr/>
        </p:nvSpPr>
        <p:spPr>
          <a:xfrm>
            <a:off x="3094375" y="4128624"/>
            <a:ext cx="5688632" cy="87474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400" b="1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Міністерство захисту довкілля та природних ресурсів України</a:t>
            </a:r>
            <a:endParaRPr lang="uk-UA" altLang="uk-UA" sz="2400" b="1">
              <a:solidFill>
                <a:srgbClr val="001D2E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Округлений прямокутник 16">
            <a:extLst>
              <a:ext uri="{FF2B5EF4-FFF2-40B4-BE49-F238E27FC236}">
                <a16:creationId xmlns:a16="http://schemas.microsoft.com/office/drawing/2014/main" id="{6EEB1925-1D00-48F4-8BA4-87B3B3E89228}"/>
              </a:ext>
            </a:extLst>
          </p:cNvPr>
          <p:cNvSpPr/>
          <p:nvPr/>
        </p:nvSpPr>
        <p:spPr>
          <a:xfrm>
            <a:off x="3085042" y="5110805"/>
            <a:ext cx="5688632" cy="881677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400" b="1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Державна екологічна інспекція України</a:t>
            </a:r>
            <a:r>
              <a:rPr lang="uk-UA" altLang="uk-UA" sz="2400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uk-UA" altLang="uk-UA" sz="2400" b="1">
              <a:solidFill>
                <a:srgbClr val="001D2E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Округлений прямокутник 16">
            <a:extLst>
              <a:ext uri="{FF2B5EF4-FFF2-40B4-BE49-F238E27FC236}">
                <a16:creationId xmlns:a16="http://schemas.microsoft.com/office/drawing/2014/main" id="{861B5E94-FD12-4686-B22B-2432C7E8DE69}"/>
              </a:ext>
            </a:extLst>
          </p:cNvPr>
          <p:cNvSpPr/>
          <p:nvPr/>
        </p:nvSpPr>
        <p:spPr>
          <a:xfrm>
            <a:off x="3085042" y="6093812"/>
            <a:ext cx="5688632" cy="526081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400" b="1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Місцеві органи влади</a:t>
            </a:r>
            <a:endParaRPr lang="uk-UA" altLang="uk-UA" sz="2400" b="1">
              <a:solidFill>
                <a:srgbClr val="001D2E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Стрілка вправо 6">
            <a:extLst>
              <a:ext uri="{FF2B5EF4-FFF2-40B4-BE49-F238E27FC236}">
                <a16:creationId xmlns:a16="http://schemas.microsoft.com/office/drawing/2014/main" id="{13888C53-BA9E-4D2E-AD20-6C1F2E1DC01B}"/>
              </a:ext>
            </a:extLst>
          </p:cNvPr>
          <p:cNvSpPr/>
          <p:nvPr/>
        </p:nvSpPr>
        <p:spPr bwMode="auto">
          <a:xfrm>
            <a:off x="2745045" y="1916832"/>
            <a:ext cx="339997" cy="2326157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2" name="Округлений прямокутник 16">
            <a:extLst>
              <a:ext uri="{FF2B5EF4-FFF2-40B4-BE49-F238E27FC236}">
                <a16:creationId xmlns:a16="http://schemas.microsoft.com/office/drawing/2014/main" id="{4D0852BE-E1F2-4E95-A5AF-4E4E35D502CE}"/>
              </a:ext>
            </a:extLst>
          </p:cNvPr>
          <p:cNvSpPr/>
          <p:nvPr/>
        </p:nvSpPr>
        <p:spPr>
          <a:xfrm>
            <a:off x="433690" y="618589"/>
            <a:ext cx="1940932" cy="106432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3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ДСНС</a:t>
            </a: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кутник із двома округленими протилежними кутами 11">
            <a:extLst>
              <a:ext uri="{FF2B5EF4-FFF2-40B4-BE49-F238E27FC236}">
                <a16:creationId xmlns:a16="http://schemas.microsoft.com/office/drawing/2014/main" id="{A18313DA-2295-46F7-A7BF-603BADE3AC9A}"/>
              </a:ext>
            </a:extLst>
          </p:cNvPr>
          <p:cNvSpPr/>
          <p:nvPr/>
        </p:nvSpPr>
        <p:spPr bwMode="auto">
          <a:xfrm>
            <a:off x="237880" y="5426107"/>
            <a:ext cx="4197004" cy="1226033"/>
          </a:xfrm>
          <a:prstGeom prst="round2DiagRect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Державна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служба </a:t>
            </a:r>
            <a:r>
              <a:rPr lang="ru-RU" sz="2300" b="1" u="sng" dirty="0" err="1">
                <a:solidFill>
                  <a:schemeClr val="tx1"/>
                </a:solidFill>
                <a:latin typeface="Georgia" panose="02040502050405020303" pitchFamily="18" charset="0"/>
                <a:hlinkClick r:id="rId2" tooltip="Україна"/>
              </a:rPr>
              <a:t>України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 з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надзвичайних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ситуацій</a:t>
            </a:r>
            <a:endParaRPr lang="uk-UA" sz="23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Прямокутник із двома округленими протилежними кутами 12">
            <a:extLst>
              <a:ext uri="{FF2B5EF4-FFF2-40B4-BE49-F238E27FC236}">
                <a16:creationId xmlns:a16="http://schemas.microsoft.com/office/drawing/2014/main" id="{197C9063-03FD-4984-B7F1-B6CA4A61E04F}"/>
              </a:ext>
            </a:extLst>
          </p:cNvPr>
          <p:cNvSpPr/>
          <p:nvPr/>
        </p:nvSpPr>
        <p:spPr bwMode="auto">
          <a:xfrm>
            <a:off x="261504" y="2439944"/>
            <a:ext cx="4180057" cy="1548233"/>
          </a:xfrm>
          <a:prstGeom prst="round2DiagRect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Державне </a:t>
            </a:r>
            <a:r>
              <a:rPr lang="uk-UA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агенство</a:t>
            </a:r>
            <a:r>
              <a:rPr lang="uk-UA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України з управління зоною відчуження (</a:t>
            </a:r>
            <a:r>
              <a:rPr lang="uk-UA" sz="2300" dirty="0">
                <a:solidFill>
                  <a:schemeClr val="tx1"/>
                </a:solidFill>
                <a:latin typeface="Georgia" panose="02040502050405020303" pitchFamily="18" charset="0"/>
              </a:rPr>
              <a:t>ДАЗВ)</a:t>
            </a:r>
            <a:endParaRPr lang="uk-UA" sz="23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Прямокутник із двома округленими протилежними кутами 15">
            <a:extLst>
              <a:ext uri="{FF2B5EF4-FFF2-40B4-BE49-F238E27FC236}">
                <a16:creationId xmlns:a16="http://schemas.microsoft.com/office/drawing/2014/main" id="{AABDD9E5-D799-40F7-8ACB-A41E8F35FA31}"/>
              </a:ext>
            </a:extLst>
          </p:cNvPr>
          <p:cNvSpPr/>
          <p:nvPr/>
        </p:nvSpPr>
        <p:spPr bwMode="auto">
          <a:xfrm>
            <a:off x="268182" y="1109739"/>
            <a:ext cx="4166702" cy="1239142"/>
          </a:xfrm>
          <a:prstGeom prst="round2DiagRect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Державне </a:t>
            </a:r>
            <a:r>
              <a:rPr lang="uk-UA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агенство</a:t>
            </a:r>
            <a:r>
              <a:rPr lang="uk-UA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України по лісовому господарству</a:t>
            </a:r>
          </a:p>
        </p:txBody>
      </p:sp>
      <p:sp>
        <p:nvSpPr>
          <p:cNvPr id="17" name="Прямокутник із двома округленими протилежними кутами 16">
            <a:extLst>
              <a:ext uri="{FF2B5EF4-FFF2-40B4-BE49-F238E27FC236}">
                <a16:creationId xmlns:a16="http://schemas.microsoft.com/office/drawing/2014/main" id="{959F21AC-0FB0-494B-B0F4-FED1DF57299F}"/>
              </a:ext>
            </a:extLst>
          </p:cNvPr>
          <p:cNvSpPr/>
          <p:nvPr/>
        </p:nvSpPr>
        <p:spPr bwMode="auto">
          <a:xfrm>
            <a:off x="4708194" y="1109738"/>
            <a:ext cx="4166702" cy="1239143"/>
          </a:xfrm>
          <a:prstGeom prst="round2DiagRect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Державне </a:t>
            </a:r>
            <a:r>
              <a:rPr lang="uk-UA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агенство</a:t>
            </a:r>
            <a:r>
              <a:rPr lang="uk-UA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України по водному господарству</a:t>
            </a:r>
          </a:p>
        </p:txBody>
      </p:sp>
      <p:sp>
        <p:nvSpPr>
          <p:cNvPr id="21" name="Прямокутник із двома округленими протилежними кутами 16">
            <a:extLst>
              <a:ext uri="{FF2B5EF4-FFF2-40B4-BE49-F238E27FC236}">
                <a16:creationId xmlns:a16="http://schemas.microsoft.com/office/drawing/2014/main" id="{5AB112F8-7108-4D22-8D3C-5EC791994468}"/>
              </a:ext>
            </a:extLst>
          </p:cNvPr>
          <p:cNvSpPr/>
          <p:nvPr/>
        </p:nvSpPr>
        <p:spPr bwMode="auto">
          <a:xfrm>
            <a:off x="4656171" y="4094649"/>
            <a:ext cx="4192404" cy="1226033"/>
          </a:xfrm>
          <a:prstGeom prst="round2DiagRect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Державне космічне </a:t>
            </a:r>
            <a:r>
              <a:rPr lang="uk-UA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агенство</a:t>
            </a:r>
            <a:r>
              <a:rPr lang="uk-UA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України</a:t>
            </a:r>
          </a:p>
        </p:txBody>
      </p:sp>
      <p:sp>
        <p:nvSpPr>
          <p:cNvPr id="27" name="Прямокутник із двома округленими протилежними кутами 15">
            <a:extLst>
              <a:ext uri="{FF2B5EF4-FFF2-40B4-BE49-F238E27FC236}">
                <a16:creationId xmlns:a16="http://schemas.microsoft.com/office/drawing/2014/main" id="{5198CF7E-DEF9-4EB9-92BE-5F096CCE3878}"/>
              </a:ext>
            </a:extLst>
          </p:cNvPr>
          <p:cNvSpPr/>
          <p:nvPr/>
        </p:nvSpPr>
        <p:spPr bwMode="auto">
          <a:xfrm>
            <a:off x="4695343" y="2458393"/>
            <a:ext cx="4176461" cy="1548233"/>
          </a:xfrm>
          <a:prstGeom prst="round2DiagRect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Державна служба України з питань геодезії,</a:t>
            </a:r>
            <a:r>
              <a:rPr lang="en-US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uk-UA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картографії та кадастру</a:t>
            </a:r>
          </a:p>
        </p:txBody>
      </p:sp>
      <p:sp>
        <p:nvSpPr>
          <p:cNvPr id="28" name="Прямокутник із двома округленими протилежними кутами 16">
            <a:extLst>
              <a:ext uri="{FF2B5EF4-FFF2-40B4-BE49-F238E27FC236}">
                <a16:creationId xmlns:a16="http://schemas.microsoft.com/office/drawing/2014/main" id="{73FBA2CD-AE7E-4428-8679-06E309B49F12}"/>
              </a:ext>
            </a:extLst>
          </p:cNvPr>
          <p:cNvSpPr/>
          <p:nvPr/>
        </p:nvSpPr>
        <p:spPr bwMode="auto">
          <a:xfrm>
            <a:off x="250002" y="4094648"/>
            <a:ext cx="4197004" cy="1226033"/>
          </a:xfrm>
          <a:prstGeom prst="round2DiagRect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Державне </a:t>
            </a:r>
            <a:r>
              <a:rPr lang="uk-UA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агенство</a:t>
            </a:r>
            <a:r>
              <a:rPr lang="uk-UA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України по геології і використанню надр</a:t>
            </a:r>
          </a:p>
        </p:txBody>
      </p:sp>
      <p:sp>
        <p:nvSpPr>
          <p:cNvPr id="32" name="Прямокутник із двома округленими протилежними кутами 15">
            <a:extLst>
              <a:ext uri="{FF2B5EF4-FFF2-40B4-BE49-F238E27FC236}">
                <a16:creationId xmlns:a16="http://schemas.microsoft.com/office/drawing/2014/main" id="{4592168B-31DF-48D3-BBEC-E7122FD613FE}"/>
              </a:ext>
            </a:extLst>
          </p:cNvPr>
          <p:cNvSpPr/>
          <p:nvPr/>
        </p:nvSpPr>
        <p:spPr bwMode="auto">
          <a:xfrm>
            <a:off x="4660761" y="5426107"/>
            <a:ext cx="4163610" cy="1226033"/>
          </a:xfrm>
          <a:prstGeom prst="round2DiagRect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ОВВ АР Крим з питань екології та природних ресурсів</a:t>
            </a: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1D11342D-E08B-42E6-A89B-73DE5095FCA8}"/>
              </a:ext>
            </a:extLst>
          </p:cNvPr>
          <p:cNvSpPr/>
          <p:nvPr/>
        </p:nvSpPr>
        <p:spPr>
          <a:xfrm>
            <a:off x="827584" y="63478"/>
            <a:ext cx="7560840" cy="98370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СУБ’ЄКТИ </a:t>
            </a:r>
            <a:r>
              <a:rPr lang="uk-UA" sz="2400" b="1" dirty="0">
                <a:latin typeface="Georgia" panose="02040502050405020303" pitchFamily="18" charset="0"/>
              </a:rPr>
              <a:t>ДЕРЖАВНОЇ СИСТЕМИ  </a:t>
            </a:r>
          </a:p>
          <a:p>
            <a:pPr algn="ctr">
              <a:defRPr/>
            </a:pPr>
            <a:r>
              <a:rPr lang="uk-UA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МОНІТОРИНГУ  ДОВКІЛЛЯ (ДСМД)</a:t>
            </a:r>
            <a:endParaRPr lang="uk-UA" sz="24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D9A8FED1-F3B1-4C05-9F34-40FCBAD7226A}"/>
              </a:ext>
            </a:extLst>
          </p:cNvPr>
          <p:cNvSpPr/>
          <p:nvPr/>
        </p:nvSpPr>
        <p:spPr>
          <a:xfrm>
            <a:off x="3161325" y="1481099"/>
            <a:ext cx="5853908" cy="92000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вмісту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радіонуклідів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атмосферному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повітрі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81F6A3A5-7E27-44B1-A620-F7871FFFF1A3}"/>
              </a:ext>
            </a:extLst>
          </p:cNvPr>
          <p:cNvSpPr/>
          <p:nvPr/>
        </p:nvSpPr>
        <p:spPr>
          <a:xfrm>
            <a:off x="3182587" y="2452424"/>
            <a:ext cx="5853907" cy="92000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наземних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екосистем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біоіндикаторні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altLang="uk-UA" sz="2200" b="1" i="1" dirty="0">
              <a:solidFill>
                <a:schemeClr val="accent1">
                  <a:lumMod val="20000"/>
                  <a:lumOff val="8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Округлений прямокутник 27">
            <a:extLst>
              <a:ext uri="{FF2B5EF4-FFF2-40B4-BE49-F238E27FC236}">
                <a16:creationId xmlns:a16="http://schemas.microsoft.com/office/drawing/2014/main" id="{B857610F-06AD-407F-9871-553CDB5B7553}"/>
              </a:ext>
            </a:extLst>
          </p:cNvPr>
          <p:cNvSpPr/>
          <p:nvPr/>
        </p:nvSpPr>
        <p:spPr>
          <a:xfrm>
            <a:off x="3182587" y="3423749"/>
            <a:ext cx="5853907" cy="95054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ru-RU" sz="26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ґрунтів</a:t>
            </a:r>
            <a:r>
              <a:rPr lang="ru-RU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6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ландшафтів</a:t>
            </a:r>
            <a:r>
              <a:rPr lang="ru-RU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вміст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ЗР,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радіонуклідів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просторове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поширення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altLang="uk-UA" sz="2200" b="1" i="1" dirty="0">
              <a:solidFill>
                <a:schemeClr val="accent1">
                  <a:lumMod val="20000"/>
                  <a:lumOff val="8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9AD53AF9-9C2C-4BD5-B870-36466E7733B0}"/>
              </a:ext>
            </a:extLst>
          </p:cNvPr>
          <p:cNvSpPr/>
          <p:nvPr/>
        </p:nvSpPr>
        <p:spPr>
          <a:xfrm>
            <a:off x="1304991" y="104029"/>
            <a:ext cx="7710241" cy="127897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600" b="1" dirty="0">
                <a:latin typeface="Georgia" panose="02040502050405020303" pitchFamily="18" charset="0"/>
              </a:rPr>
              <a:t>КОМПЕТЕНЦІЇ </a:t>
            </a:r>
          </a:p>
          <a:p>
            <a:pPr algn="ctr">
              <a:defRPr/>
            </a:pPr>
            <a:r>
              <a:rPr lang="ru-RU" sz="2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Державного </a:t>
            </a:r>
            <a:r>
              <a:rPr lang="ru-RU" sz="26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агенства</a:t>
            </a:r>
            <a:r>
              <a:rPr lang="ru-RU" sz="2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України</a:t>
            </a:r>
            <a:r>
              <a:rPr lang="ru-RU" sz="2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з </a:t>
            </a:r>
            <a:r>
              <a:rPr lang="ru-RU" sz="26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управління</a:t>
            </a:r>
            <a:r>
              <a:rPr lang="ru-RU" sz="2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зоною </a:t>
            </a:r>
            <a:r>
              <a:rPr lang="ru-RU" sz="26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відчуження</a:t>
            </a:r>
            <a:r>
              <a:rPr lang="ru-RU" sz="2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(ДАЗВ)</a:t>
            </a:r>
            <a:endParaRPr lang="uk-UA" sz="2600" b="1" i="1" dirty="0">
              <a:solidFill>
                <a:schemeClr val="accent1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Округлений прямокутник 30">
            <a:extLst>
              <a:ext uri="{FF2B5EF4-FFF2-40B4-BE49-F238E27FC236}">
                <a16:creationId xmlns:a16="http://schemas.microsoft.com/office/drawing/2014/main" id="{29EE6A61-EC0B-4203-85A3-A22FB334EFE7}"/>
              </a:ext>
            </a:extLst>
          </p:cNvPr>
          <p:cNvSpPr/>
          <p:nvPr/>
        </p:nvSpPr>
        <p:spPr>
          <a:xfrm>
            <a:off x="3182588" y="4456899"/>
            <a:ext cx="5832644" cy="92000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ru-RU" sz="26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</a:t>
            </a:r>
            <a:r>
              <a:rPr lang="ru-RU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викидів</a:t>
            </a:r>
            <a:r>
              <a:rPr lang="ru-RU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атмосферу 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вміст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ЗР,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обсяги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викидів</a:t>
            </a:r>
            <a:r>
              <a:rPr lang="ru-RU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altLang="uk-UA" sz="2200" b="1" dirty="0">
              <a:solidFill>
                <a:schemeClr val="accent1">
                  <a:lumMod val="20000"/>
                  <a:lumOff val="8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Стрілка вправо 6">
            <a:extLst>
              <a:ext uri="{FF2B5EF4-FFF2-40B4-BE49-F238E27FC236}">
                <a16:creationId xmlns:a16="http://schemas.microsoft.com/office/drawing/2014/main" id="{0C0BCA59-C703-4DD0-9E80-B46947D8CE55}"/>
              </a:ext>
            </a:extLst>
          </p:cNvPr>
          <p:cNvSpPr/>
          <p:nvPr/>
        </p:nvSpPr>
        <p:spPr bwMode="auto">
          <a:xfrm>
            <a:off x="2824152" y="2962916"/>
            <a:ext cx="338778" cy="1872208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50DF7AAC-9D9F-410A-89B9-E64A2C7B9A9C}"/>
              </a:ext>
            </a:extLst>
          </p:cNvPr>
          <p:cNvSpPr/>
          <p:nvPr/>
        </p:nvSpPr>
        <p:spPr>
          <a:xfrm>
            <a:off x="107504" y="2636912"/>
            <a:ext cx="2696989" cy="237626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latin typeface="Georgia" panose="02040502050405020303" pitchFamily="18" charset="0"/>
              </a:rPr>
              <a:t>Здійснює</a:t>
            </a:r>
          </a:p>
          <a:p>
            <a:pPr algn="ctr">
              <a:defRPr/>
            </a:pPr>
            <a:r>
              <a:rPr lang="uk-UA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моніторинг:</a:t>
            </a:r>
            <a:endParaRPr lang="uk-UA" sz="2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Округлений прямокутник 30">
            <a:extLst>
              <a:ext uri="{FF2B5EF4-FFF2-40B4-BE49-F238E27FC236}">
                <a16:creationId xmlns:a16="http://schemas.microsoft.com/office/drawing/2014/main" id="{8F7189F4-E507-4DD7-8422-789AFBDAF170}"/>
              </a:ext>
            </a:extLst>
          </p:cNvPr>
          <p:cNvSpPr/>
          <p:nvPr/>
        </p:nvSpPr>
        <p:spPr>
          <a:xfrm>
            <a:off x="3203848" y="5459510"/>
            <a:ext cx="5832644" cy="132227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об’єктів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зберігання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та/</a:t>
            </a:r>
            <a:r>
              <a:rPr lang="ru-RU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захоронення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радіоактивних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відходів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вміст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радіонуклідів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радіаційна</a:t>
            </a:r>
            <a:r>
              <a:rPr lang="ru-RU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обстановка)</a:t>
            </a:r>
            <a:endParaRPr lang="uk-UA" altLang="uk-UA" sz="2200" b="1" i="1" dirty="0">
              <a:solidFill>
                <a:schemeClr val="accent1">
                  <a:lumMod val="20000"/>
                  <a:lumOff val="8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D1812350-FF97-48EE-B060-EC991254B6A7}"/>
              </a:ext>
            </a:extLst>
          </p:cNvPr>
          <p:cNvSpPr/>
          <p:nvPr/>
        </p:nvSpPr>
        <p:spPr>
          <a:xfrm>
            <a:off x="179513" y="114397"/>
            <a:ext cx="8784971" cy="125293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3200" b="1" dirty="0">
                <a:solidFill>
                  <a:schemeClr val="tx1"/>
                </a:solidFill>
                <a:latin typeface="Georgia" panose="02040502050405020303" pitchFamily="18" charset="0"/>
              </a:rPr>
              <a:t>Суб'єкти моніторингу </a:t>
            </a:r>
          </a:p>
          <a:p>
            <a:pPr algn="ctr">
              <a:defRPr/>
            </a:pPr>
            <a:r>
              <a:rPr lang="ru-RU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радіаційного</a:t>
            </a:r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стану, </a:t>
            </a:r>
            <a:r>
              <a:rPr lang="ru-RU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динаміки</a:t>
            </a:r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забруднення</a:t>
            </a:r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радіаційної</a:t>
            </a:r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безпеки</a:t>
            </a:r>
            <a:endParaRPr lang="uk-UA" sz="2400" b="1" dirty="0">
              <a:solidFill>
                <a:schemeClr val="accent1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85B04928-2D5E-4C8C-90D2-8CB6172B75E2}"/>
              </a:ext>
            </a:extLst>
          </p:cNvPr>
          <p:cNvSpPr/>
          <p:nvPr/>
        </p:nvSpPr>
        <p:spPr bwMode="auto">
          <a:xfrm>
            <a:off x="1187617" y="1457001"/>
            <a:ext cx="7560826" cy="777894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uk-UA" sz="22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Державне агентство України з управління зоною відчуження (ДАЗВ)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C51DD66C-65C5-4D22-A3D3-CA35259974BA}"/>
              </a:ext>
            </a:extLst>
          </p:cNvPr>
          <p:cNvSpPr/>
          <p:nvPr/>
        </p:nvSpPr>
        <p:spPr bwMode="auto">
          <a:xfrm>
            <a:off x="1187616" y="2305079"/>
            <a:ext cx="7560827" cy="77789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uk-UA" sz="22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Державне спеціалізоване підприємство (ДСП) "</a:t>
            </a:r>
            <a:r>
              <a:rPr lang="uk-UA" sz="2200" b="1" dirty="0" err="1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Екоцентр</a:t>
            </a:r>
            <a:r>
              <a:rPr lang="uk-UA" sz="22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EFD71772-9C05-438D-9982-B68F8C9754C9}"/>
              </a:ext>
            </a:extLst>
          </p:cNvPr>
          <p:cNvSpPr/>
          <p:nvPr/>
        </p:nvSpPr>
        <p:spPr bwMode="auto">
          <a:xfrm>
            <a:off x="1187617" y="3161522"/>
            <a:ext cx="7560826" cy="77789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uk-UA" sz="22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Державна інспекція ядерного регулювання України (ДІЯРУ)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0872C40A-06BD-4443-9E68-18A708E2BA23}"/>
              </a:ext>
            </a:extLst>
          </p:cNvPr>
          <p:cNvSpPr/>
          <p:nvPr/>
        </p:nvSpPr>
        <p:spPr bwMode="auto">
          <a:xfrm>
            <a:off x="1187616" y="4020721"/>
            <a:ext cx="7560827" cy="54740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uk-UA" sz="22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Український гідрометеорологічний центр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5073" name="Пряма сполучна лінія 12">
            <a:extLst>
              <a:ext uri="{FF2B5EF4-FFF2-40B4-BE49-F238E27FC236}">
                <a16:creationId xmlns:a16="http://schemas.microsoft.com/office/drawing/2014/main" id="{5329FF65-47DD-4234-8CD7-D38A60C62A19}"/>
              </a:ext>
            </a:extLst>
          </p:cNvPr>
          <p:cNvCxnSpPr>
            <a:cxnSpLocks/>
          </p:cNvCxnSpPr>
          <p:nvPr/>
        </p:nvCxnSpPr>
        <p:spPr bwMode="auto">
          <a:xfrm>
            <a:off x="544513" y="1366838"/>
            <a:ext cx="0" cy="4678362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4" name="Пряма сполучна лінія 23">
            <a:extLst>
              <a:ext uri="{FF2B5EF4-FFF2-40B4-BE49-F238E27FC236}">
                <a16:creationId xmlns:a16="http://schemas.microsoft.com/office/drawing/2014/main" id="{7A0B7B25-6AAC-4672-B895-C6F8C70E6E9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8163" y="6045200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5" name="Пряма сполучна лінія 4">
            <a:extLst>
              <a:ext uri="{FF2B5EF4-FFF2-40B4-BE49-F238E27FC236}">
                <a16:creationId xmlns:a16="http://schemas.microsoft.com/office/drawing/2014/main" id="{9B89C83F-05D1-4335-B8F1-A7422A0BC3C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8163" y="5157788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6" name="Пряма сполучна лінія 5">
            <a:extLst>
              <a:ext uri="{FF2B5EF4-FFF2-40B4-BE49-F238E27FC236}">
                <a16:creationId xmlns:a16="http://schemas.microsoft.com/office/drawing/2014/main" id="{80B5E81F-0C28-45D3-8B14-BD8D8A97143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8163" y="4221163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272BEF5B-691A-489E-B763-B78AC62913B8}"/>
              </a:ext>
            </a:extLst>
          </p:cNvPr>
          <p:cNvSpPr/>
          <p:nvPr/>
        </p:nvSpPr>
        <p:spPr bwMode="auto">
          <a:xfrm>
            <a:off x="1187610" y="4638310"/>
            <a:ext cx="7560833" cy="1132061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uk-UA" sz="22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Наукові установи (Інститут проблем безпеки АЕС НАН України, Інститут геохімії навколишнього середовища НАН України</a:t>
            </a:r>
            <a:r>
              <a:rPr lang="en-US" sz="22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3CAEE4B7-6496-403F-A3CA-D9169202A94F}"/>
              </a:ext>
            </a:extLst>
          </p:cNvPr>
          <p:cNvSpPr/>
          <p:nvPr/>
        </p:nvSpPr>
        <p:spPr bwMode="auto">
          <a:xfrm>
            <a:off x="1189221" y="5859133"/>
            <a:ext cx="7560833" cy="79197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uk-UA" sz="22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Міністерство захисту довкілля та природних ресурсів України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5083" name="Пряма сполучна лінія 4">
            <a:extLst>
              <a:ext uri="{FF2B5EF4-FFF2-40B4-BE49-F238E27FC236}">
                <a16:creationId xmlns:a16="http://schemas.microsoft.com/office/drawing/2014/main" id="{86793BC6-1313-4FE1-9CC4-8DFEE33CD6C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9113" y="1844675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4" name="Пряма сполучна лінія 4">
            <a:extLst>
              <a:ext uri="{FF2B5EF4-FFF2-40B4-BE49-F238E27FC236}">
                <a16:creationId xmlns:a16="http://schemas.microsoft.com/office/drawing/2014/main" id="{41A384A4-6BF8-4A2D-A78D-460CBFDFBA9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9113" y="2708275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5" name="Пряма сполучна лінія 4">
            <a:extLst>
              <a:ext uri="{FF2B5EF4-FFF2-40B4-BE49-F238E27FC236}">
                <a16:creationId xmlns:a16="http://schemas.microsoft.com/office/drawing/2014/main" id="{43B61BEE-7718-4237-A671-2BB559E973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9113" y="3573463"/>
            <a:ext cx="6492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push dir="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946F2692-FCB5-468F-9922-C54347EFAB54}"/>
              </a:ext>
            </a:extLst>
          </p:cNvPr>
          <p:cNvSpPr/>
          <p:nvPr/>
        </p:nvSpPr>
        <p:spPr>
          <a:xfrm>
            <a:off x="2987824" y="1500700"/>
            <a:ext cx="5688632" cy="112774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2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стану  </a:t>
            </a:r>
            <a:r>
              <a:rPr lang="ru-RU" sz="22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територій</a:t>
            </a:r>
            <a:r>
              <a:rPr lang="ru-RU" sz="22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за  </a:t>
            </a:r>
            <a:r>
              <a:rPr lang="ru-RU" sz="22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даними</a:t>
            </a:r>
            <a:r>
              <a:rPr lang="ru-RU" sz="22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дистанційного</a:t>
            </a:r>
            <a:r>
              <a:rPr lang="ru-RU" sz="22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зондування</a:t>
            </a:r>
            <a:r>
              <a:rPr lang="ru-RU" sz="22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Землі</a:t>
            </a:r>
            <a:r>
              <a:rPr lang="ru-RU" sz="22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2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31A1AB4D-B961-44FF-844B-82BA3F355475}"/>
              </a:ext>
            </a:extLst>
          </p:cNvPr>
          <p:cNvSpPr/>
          <p:nvPr/>
        </p:nvSpPr>
        <p:spPr>
          <a:xfrm>
            <a:off x="2987824" y="2713896"/>
            <a:ext cx="5688632" cy="143020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сейсмічної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обстановки та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геофізичних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на 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території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та 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всієї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Земної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кулі</a:t>
            </a:r>
            <a:endParaRPr lang="uk-UA" altLang="uk-UA" sz="22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FF5B9285-47DA-4F54-865D-824592F8FEAF}"/>
              </a:ext>
            </a:extLst>
          </p:cNvPr>
          <p:cNvSpPr/>
          <p:nvPr/>
        </p:nvSpPr>
        <p:spPr>
          <a:xfrm>
            <a:off x="179512" y="76220"/>
            <a:ext cx="8352927" cy="127897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600" b="1" dirty="0">
                <a:latin typeface="Georgia" panose="02040502050405020303" pitchFamily="18" charset="0"/>
              </a:rPr>
              <a:t>КОМПЕТЕНЦІЇ 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Державного </a:t>
            </a:r>
            <a:r>
              <a:rPr lang="ru-RU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космічного</a:t>
            </a: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агенства</a:t>
            </a: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України</a:t>
            </a:r>
            <a:r>
              <a:rPr lang="ru-RU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b="1" i="1" dirty="0">
              <a:solidFill>
                <a:schemeClr val="accent1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8" name="Округлений прямокутник 30">
            <a:extLst>
              <a:ext uri="{FF2B5EF4-FFF2-40B4-BE49-F238E27FC236}">
                <a16:creationId xmlns:a16="http://schemas.microsoft.com/office/drawing/2014/main" id="{8A801E8E-94CA-432D-95E2-CFFBA91CA16E}"/>
              </a:ext>
            </a:extLst>
          </p:cNvPr>
          <p:cNvSpPr/>
          <p:nvPr/>
        </p:nvSpPr>
        <p:spPr>
          <a:xfrm>
            <a:off x="2987824" y="4229552"/>
            <a:ext cx="5688632" cy="143020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радіаційної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обстановки   в   пунктах  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дислокації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підрозділів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спеціального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контролю</a:t>
            </a:r>
            <a:endParaRPr lang="uk-UA" altLang="uk-UA" sz="22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Стрілка вправо 6">
            <a:extLst>
              <a:ext uri="{FF2B5EF4-FFF2-40B4-BE49-F238E27FC236}">
                <a16:creationId xmlns:a16="http://schemas.microsoft.com/office/drawing/2014/main" id="{C19D55C7-E0D1-4CA5-B057-3B7115A68E64}"/>
              </a:ext>
            </a:extLst>
          </p:cNvPr>
          <p:cNvSpPr/>
          <p:nvPr/>
        </p:nvSpPr>
        <p:spPr bwMode="auto">
          <a:xfrm>
            <a:off x="2614985" y="2996610"/>
            <a:ext cx="358657" cy="1872208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E0ABE9A8-400B-4495-B185-FA66BA38705E}"/>
              </a:ext>
            </a:extLst>
          </p:cNvPr>
          <p:cNvSpPr/>
          <p:nvPr/>
        </p:nvSpPr>
        <p:spPr>
          <a:xfrm>
            <a:off x="179512" y="2852936"/>
            <a:ext cx="2421291" cy="2088231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latin typeface="Georgia" panose="02040502050405020303" pitchFamily="18" charset="0"/>
              </a:rPr>
              <a:t>Здійснює</a:t>
            </a:r>
          </a:p>
          <a:p>
            <a:pPr algn="ctr">
              <a:defRPr/>
            </a:pPr>
            <a:r>
              <a:rPr lang="uk-UA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моніторинг:</a:t>
            </a:r>
            <a:endParaRPr lang="uk-UA" sz="2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Округлений прямокутник 30">
            <a:extLst>
              <a:ext uri="{FF2B5EF4-FFF2-40B4-BE49-F238E27FC236}">
                <a16:creationId xmlns:a16="http://schemas.microsoft.com/office/drawing/2014/main" id="{612277DD-1B1A-42E1-8BF5-5FFC10B88887}"/>
              </a:ext>
            </a:extLst>
          </p:cNvPr>
          <p:cNvSpPr/>
          <p:nvPr/>
        </p:nvSpPr>
        <p:spPr>
          <a:xfrm>
            <a:off x="2973642" y="5745207"/>
            <a:ext cx="5702814" cy="982959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космічної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обстановки  в 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навколоземному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просторі</a:t>
            </a:r>
            <a:r>
              <a:rPr lang="ru-RU" sz="22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altLang="uk-UA" sz="22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AEA3A2EB-E718-449A-95C3-B47E4FBAFD89}"/>
              </a:ext>
            </a:extLst>
          </p:cNvPr>
          <p:cNvSpPr/>
          <p:nvPr/>
        </p:nvSpPr>
        <p:spPr>
          <a:xfrm>
            <a:off x="-35001" y="1935472"/>
            <a:ext cx="2919733" cy="264565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3200" b="1" u="sng" dirty="0">
                <a:solidFill>
                  <a:schemeClr val="tx1"/>
                </a:solidFill>
                <a:latin typeface="Georgia" panose="02040502050405020303" pitchFamily="18" charset="0"/>
              </a:rPr>
              <a:t>Суб'єкти</a:t>
            </a:r>
            <a:r>
              <a:rPr lang="uk-UA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 залучені до моніторингу </a:t>
            </a: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8CC64154-DA17-438C-8A4E-90B29A21C183}"/>
              </a:ext>
            </a:extLst>
          </p:cNvPr>
          <p:cNvSpPr/>
          <p:nvPr/>
        </p:nvSpPr>
        <p:spPr>
          <a:xfrm>
            <a:off x="3388854" y="172346"/>
            <a:ext cx="5688632" cy="766221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300" b="1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Державне космічне агентство України (ДКАУ)</a:t>
            </a:r>
            <a:r>
              <a:rPr lang="uk-UA" altLang="uk-UA" sz="2300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uk-UA" altLang="uk-UA" sz="2300" b="1">
              <a:solidFill>
                <a:srgbClr val="001D2E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круглений прямокутник 16">
            <a:extLst>
              <a:ext uri="{FF2B5EF4-FFF2-40B4-BE49-F238E27FC236}">
                <a16:creationId xmlns:a16="http://schemas.microsoft.com/office/drawing/2014/main" id="{F510620F-F8DA-48ED-A7A2-B67C6E669976}"/>
              </a:ext>
            </a:extLst>
          </p:cNvPr>
          <p:cNvSpPr/>
          <p:nvPr/>
        </p:nvSpPr>
        <p:spPr>
          <a:xfrm>
            <a:off x="3392422" y="1077497"/>
            <a:ext cx="5688632" cy="719045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300" b="1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Головний центр спеціального контролю</a:t>
            </a:r>
            <a:r>
              <a:rPr lang="uk-UA" altLang="uk-UA" sz="2300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uk-UA" altLang="uk-UA" sz="2300" b="1">
              <a:solidFill>
                <a:srgbClr val="001D2E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круглений прямокутник 16">
            <a:extLst>
              <a:ext uri="{FF2B5EF4-FFF2-40B4-BE49-F238E27FC236}">
                <a16:creationId xmlns:a16="http://schemas.microsoft.com/office/drawing/2014/main" id="{26081C18-E3CC-4E8D-BF45-CCF79F9B9C69}"/>
              </a:ext>
            </a:extLst>
          </p:cNvPr>
          <p:cNvSpPr/>
          <p:nvPr/>
        </p:nvSpPr>
        <p:spPr>
          <a:xfrm>
            <a:off x="3388854" y="1919335"/>
            <a:ext cx="5688632" cy="92220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300" b="1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Національний центр управління та випробувань космічних засобів</a:t>
            </a:r>
            <a:r>
              <a:rPr lang="uk-UA" altLang="uk-UA" sz="2300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uk-UA" altLang="uk-UA" sz="2300" b="1">
              <a:solidFill>
                <a:srgbClr val="001D2E"/>
              </a:solidFill>
              <a:latin typeface="Georgia" panose="02040502050405020303" pitchFamily="18" charset="0"/>
            </a:endParaRPr>
          </a:p>
        </p:txBody>
      </p:sp>
      <p:sp>
        <p:nvSpPr>
          <p:cNvPr id="9" name="Округлений прямокутник 16">
            <a:extLst>
              <a:ext uri="{FF2B5EF4-FFF2-40B4-BE49-F238E27FC236}">
                <a16:creationId xmlns:a16="http://schemas.microsoft.com/office/drawing/2014/main" id="{6D15AEDF-9DF2-4271-8363-7910769680FD}"/>
              </a:ext>
            </a:extLst>
          </p:cNvPr>
          <p:cNvSpPr/>
          <p:nvPr/>
        </p:nvSpPr>
        <p:spPr>
          <a:xfrm>
            <a:off x="3404298" y="2980471"/>
            <a:ext cx="5688632" cy="860811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300" b="1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Інститут космічних досліджень НАН України та ДКАУ</a:t>
            </a:r>
            <a:r>
              <a:rPr lang="uk-UA" altLang="uk-UA" sz="2300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uk-UA" altLang="uk-UA" sz="2300" b="1">
              <a:solidFill>
                <a:srgbClr val="001D2E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Округлений прямокутник 16">
            <a:extLst>
              <a:ext uri="{FF2B5EF4-FFF2-40B4-BE49-F238E27FC236}">
                <a16:creationId xmlns:a16="http://schemas.microsoft.com/office/drawing/2014/main" id="{7C30DB9E-0EE4-45F0-A102-5978E9A39E60}"/>
              </a:ext>
            </a:extLst>
          </p:cNvPr>
          <p:cNvSpPr/>
          <p:nvPr/>
        </p:nvSpPr>
        <p:spPr>
          <a:xfrm>
            <a:off x="3380200" y="3964095"/>
            <a:ext cx="5688632" cy="826513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300" b="1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Державна служба України з надзвичайних ситуацій (ДСНС)</a:t>
            </a:r>
            <a:r>
              <a:rPr lang="uk-UA" altLang="uk-UA" sz="2300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uk-UA" altLang="uk-UA" sz="2300" b="1">
              <a:solidFill>
                <a:srgbClr val="001D2E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Округлений прямокутник 16">
            <a:extLst>
              <a:ext uri="{FF2B5EF4-FFF2-40B4-BE49-F238E27FC236}">
                <a16:creationId xmlns:a16="http://schemas.microsoft.com/office/drawing/2014/main" id="{0A94A62F-6FF9-4CC7-B15F-EEFF9CD59598}"/>
              </a:ext>
            </a:extLst>
          </p:cNvPr>
          <p:cNvSpPr/>
          <p:nvPr/>
        </p:nvSpPr>
        <p:spPr>
          <a:xfrm>
            <a:off x="3375794" y="4919945"/>
            <a:ext cx="5688632" cy="847703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300" b="1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Міністерство захисту довкілля та природних ресурсів України</a:t>
            </a:r>
            <a:endParaRPr lang="uk-UA" altLang="uk-UA" sz="2300" b="1">
              <a:solidFill>
                <a:srgbClr val="001D2E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Округлений прямокутник 16">
            <a:extLst>
              <a:ext uri="{FF2B5EF4-FFF2-40B4-BE49-F238E27FC236}">
                <a16:creationId xmlns:a16="http://schemas.microsoft.com/office/drawing/2014/main" id="{4FAA4EA5-6159-4C79-B111-F549EF124263}"/>
              </a:ext>
            </a:extLst>
          </p:cNvPr>
          <p:cNvSpPr/>
          <p:nvPr/>
        </p:nvSpPr>
        <p:spPr>
          <a:xfrm>
            <a:off x="3367140" y="5896985"/>
            <a:ext cx="5688632" cy="764188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300" b="1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Збройні сили України та Національна гвардія</a:t>
            </a:r>
            <a:r>
              <a:rPr lang="uk-UA" altLang="uk-UA" sz="2300">
                <a:solidFill>
                  <a:srgbClr val="212529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uk-UA" altLang="uk-UA" sz="2300" b="1">
              <a:solidFill>
                <a:srgbClr val="001D2E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Стрілка вправо 6">
            <a:extLst>
              <a:ext uri="{FF2B5EF4-FFF2-40B4-BE49-F238E27FC236}">
                <a16:creationId xmlns:a16="http://schemas.microsoft.com/office/drawing/2014/main" id="{FCCAB03E-6E90-4C48-95E9-91748541EBDC}"/>
              </a:ext>
            </a:extLst>
          </p:cNvPr>
          <p:cNvSpPr/>
          <p:nvPr/>
        </p:nvSpPr>
        <p:spPr bwMode="auto">
          <a:xfrm>
            <a:off x="2912915" y="1399130"/>
            <a:ext cx="463199" cy="3888432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5B0E30F1-4D5C-43B1-BC81-18576D068B32}"/>
              </a:ext>
            </a:extLst>
          </p:cNvPr>
          <p:cNvSpPr/>
          <p:nvPr/>
        </p:nvSpPr>
        <p:spPr>
          <a:xfrm>
            <a:off x="1619672" y="3892637"/>
            <a:ext cx="6186763" cy="112774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ґрунтів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різного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призначення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зокрема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природоохоронних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територіях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D32D6BDB-36D8-495C-B089-51159BD582F2}"/>
              </a:ext>
            </a:extLst>
          </p:cNvPr>
          <p:cNvSpPr/>
          <p:nvPr/>
        </p:nvSpPr>
        <p:spPr>
          <a:xfrm>
            <a:off x="462690" y="2324724"/>
            <a:ext cx="3816424" cy="143020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промислових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викидів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атмосферу </a:t>
            </a:r>
            <a:endParaRPr lang="uk-UA" alt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E1480B51-1A31-4955-B0BF-B6720659D1CC}"/>
              </a:ext>
            </a:extLst>
          </p:cNvPr>
          <p:cNvSpPr/>
          <p:nvPr/>
        </p:nvSpPr>
        <p:spPr>
          <a:xfrm>
            <a:off x="462690" y="89438"/>
            <a:ext cx="8352927" cy="127897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600" b="1" dirty="0">
                <a:latin typeface="Georgia" panose="02040502050405020303" pitchFamily="18" charset="0"/>
              </a:rPr>
              <a:t>КОМПЕТЕНЦІЇ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Органу  </a:t>
            </a:r>
            <a:r>
              <a:rPr lang="ru-RU" sz="2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виконавчої</a:t>
            </a: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АР </a:t>
            </a:r>
            <a:r>
              <a:rPr lang="ru-RU" sz="2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</a:t>
            </a: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питань</a:t>
            </a: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екології</a:t>
            </a: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природних</a:t>
            </a: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b="1" i="1" dirty="0">
              <a:solidFill>
                <a:schemeClr val="accent1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68852776-E57D-4D07-A06B-D55AB7EC466E}"/>
              </a:ext>
            </a:extLst>
          </p:cNvPr>
          <p:cNvSpPr/>
          <p:nvPr/>
        </p:nvSpPr>
        <p:spPr>
          <a:xfrm>
            <a:off x="1763688" y="1424409"/>
            <a:ext cx="5328592" cy="729668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latin typeface="Georgia" panose="02040502050405020303" pitchFamily="18" charset="0"/>
              </a:rPr>
              <a:t>Здійснює </a:t>
            </a:r>
            <a:r>
              <a:rPr lang="uk-UA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моніторинг:</a:t>
            </a:r>
            <a:endParaRPr lang="uk-UA" sz="2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Округлений прямокутник 30">
            <a:extLst>
              <a:ext uri="{FF2B5EF4-FFF2-40B4-BE49-F238E27FC236}">
                <a16:creationId xmlns:a16="http://schemas.microsoft.com/office/drawing/2014/main" id="{A94FAEA1-DFB9-4219-A648-B1BA44A293CA}"/>
              </a:ext>
            </a:extLst>
          </p:cNvPr>
          <p:cNvSpPr/>
          <p:nvPr/>
        </p:nvSpPr>
        <p:spPr>
          <a:xfrm>
            <a:off x="472403" y="5157885"/>
            <a:ext cx="3844328" cy="143020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геохімічного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стану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ландшафтів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alt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Стрілка: униз 8">
            <a:extLst>
              <a:ext uri="{FF2B5EF4-FFF2-40B4-BE49-F238E27FC236}">
                <a16:creationId xmlns:a16="http://schemas.microsoft.com/office/drawing/2014/main" id="{043DB767-553D-45B2-B04F-FB3F01FA82D1}"/>
              </a:ext>
            </a:extLst>
          </p:cNvPr>
          <p:cNvSpPr/>
          <p:nvPr/>
        </p:nvSpPr>
        <p:spPr bwMode="auto">
          <a:xfrm>
            <a:off x="3561461" y="2154077"/>
            <a:ext cx="1584176" cy="206843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sp>
        <p:nvSpPr>
          <p:cNvPr id="10" name="Округлений прямокутник 19">
            <a:extLst>
              <a:ext uri="{FF2B5EF4-FFF2-40B4-BE49-F238E27FC236}">
                <a16:creationId xmlns:a16="http://schemas.microsoft.com/office/drawing/2014/main" id="{FE057115-B263-451B-98A0-65AC72621566}"/>
              </a:ext>
            </a:extLst>
          </p:cNvPr>
          <p:cNvSpPr/>
          <p:nvPr/>
        </p:nvSpPr>
        <p:spPr>
          <a:xfrm>
            <a:off x="4427984" y="2339438"/>
            <a:ext cx="4104456" cy="143020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скидання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стічних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вод </a:t>
            </a:r>
            <a:endParaRPr lang="uk-UA" alt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Округлений прямокутник 30">
            <a:extLst>
              <a:ext uri="{FF2B5EF4-FFF2-40B4-BE49-F238E27FC236}">
                <a16:creationId xmlns:a16="http://schemas.microsoft.com/office/drawing/2014/main" id="{AD9256F8-D948-4679-9997-97F823C8C2D3}"/>
              </a:ext>
            </a:extLst>
          </p:cNvPr>
          <p:cNvSpPr/>
          <p:nvPr/>
        </p:nvSpPr>
        <p:spPr>
          <a:xfrm>
            <a:off x="4459641" y="5154097"/>
            <a:ext cx="4132360" cy="143020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радіаційної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обстановки  (в  пунктах 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стаціонарної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мережі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uk-UA" alt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0B050F40-5C8E-4F96-A04A-79FFB8EA778F}"/>
              </a:ext>
            </a:extLst>
          </p:cNvPr>
          <p:cNvSpPr/>
          <p:nvPr/>
        </p:nvSpPr>
        <p:spPr>
          <a:xfrm>
            <a:off x="4139952" y="2079220"/>
            <a:ext cx="4819681" cy="149379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стихійних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і 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небезпечних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природних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ендогенних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екзогенних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геологічних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процесів</a:t>
            </a:r>
            <a:endParaRPr lang="uk-UA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B9EF3C7A-CE56-482A-8C95-8DDD11BD15B5}"/>
              </a:ext>
            </a:extLst>
          </p:cNvPr>
          <p:cNvSpPr/>
          <p:nvPr/>
        </p:nvSpPr>
        <p:spPr>
          <a:xfrm>
            <a:off x="184367" y="2069066"/>
            <a:ext cx="3955585" cy="1503949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геофізичних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полів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фонові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аномальні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alt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DAEAEFF2-9565-4521-AF69-D01EAB26EDCF}"/>
              </a:ext>
            </a:extLst>
          </p:cNvPr>
          <p:cNvSpPr/>
          <p:nvPr/>
        </p:nvSpPr>
        <p:spPr>
          <a:xfrm>
            <a:off x="462690" y="89438"/>
            <a:ext cx="8352927" cy="119726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600" b="1" dirty="0">
                <a:latin typeface="Georgia" panose="02040502050405020303" pitchFamily="18" charset="0"/>
              </a:rPr>
              <a:t>КОМПЕТЕНЦІЇ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Органу  </a:t>
            </a:r>
            <a:r>
              <a:rPr lang="ru-RU" sz="2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виконавчої</a:t>
            </a: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влади</a:t>
            </a: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АР </a:t>
            </a:r>
            <a:r>
              <a:rPr lang="ru-RU" sz="2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</a:t>
            </a: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питань</a:t>
            </a: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екології</a:t>
            </a: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природних</a:t>
            </a: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b="1" i="1" dirty="0">
              <a:solidFill>
                <a:schemeClr val="accent1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D6B506DE-F3CC-4968-8EC0-2FF03514443A}"/>
              </a:ext>
            </a:extLst>
          </p:cNvPr>
          <p:cNvSpPr/>
          <p:nvPr/>
        </p:nvSpPr>
        <p:spPr>
          <a:xfrm>
            <a:off x="1795345" y="1385040"/>
            <a:ext cx="5328592" cy="492423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Здійснює моніторинг:</a:t>
            </a:r>
            <a:endParaRPr lang="uk-UA" sz="26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Округлений прямокутник 30">
            <a:extLst>
              <a:ext uri="{FF2B5EF4-FFF2-40B4-BE49-F238E27FC236}">
                <a16:creationId xmlns:a16="http://schemas.microsoft.com/office/drawing/2014/main" id="{A3748088-2EA5-494F-B132-DF0889B7CDAA}"/>
              </a:ext>
            </a:extLst>
          </p:cNvPr>
          <p:cNvSpPr/>
          <p:nvPr/>
        </p:nvSpPr>
        <p:spPr>
          <a:xfrm>
            <a:off x="107504" y="4643954"/>
            <a:ext cx="4680520" cy="212460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400" u="sng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території</a:t>
            </a:r>
            <a:r>
              <a:rPr lang="ru-RU" sz="2400" u="sng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АР </a:t>
            </a:r>
            <a:r>
              <a:rPr lang="ru-RU" sz="2400" u="sng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Крим</a:t>
            </a:r>
            <a:r>
              <a:rPr lang="ru-RU" sz="2400" u="sng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оцінки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стану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геологічного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впливом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господарської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alt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Стрілка: униз 8">
            <a:extLst>
              <a:ext uri="{FF2B5EF4-FFF2-40B4-BE49-F238E27FC236}">
                <a16:creationId xmlns:a16="http://schemas.microsoft.com/office/drawing/2014/main" id="{2A2329E0-D9B9-492F-AF0C-DCFF5B8C0643}"/>
              </a:ext>
            </a:extLst>
          </p:cNvPr>
          <p:cNvSpPr/>
          <p:nvPr/>
        </p:nvSpPr>
        <p:spPr bwMode="auto">
          <a:xfrm>
            <a:off x="3563888" y="1872377"/>
            <a:ext cx="1584176" cy="206843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sp>
        <p:nvSpPr>
          <p:cNvPr id="12" name="Округлений прямокутник 30">
            <a:extLst>
              <a:ext uri="{FF2B5EF4-FFF2-40B4-BE49-F238E27FC236}">
                <a16:creationId xmlns:a16="http://schemas.microsoft.com/office/drawing/2014/main" id="{4638DCCA-DD13-4F82-A68F-0FBBF7F57604}"/>
              </a:ext>
            </a:extLst>
          </p:cNvPr>
          <p:cNvSpPr/>
          <p:nvPr/>
        </p:nvSpPr>
        <p:spPr>
          <a:xfrm>
            <a:off x="4788024" y="4643954"/>
            <a:ext cx="4171609" cy="212460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ru-RU" sz="2600" u="sng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наземних</a:t>
            </a:r>
            <a:r>
              <a:rPr lang="ru-RU" sz="2600" u="sng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u="sng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екосистем</a:t>
            </a:r>
            <a:r>
              <a:rPr lang="ru-RU" sz="2600" u="sng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фонова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ЗР, у  тому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числі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радіонуклідів</a:t>
            </a:r>
            <a:r>
              <a:rPr lang="ru-RU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alt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Округлений прямокутник 16">
            <a:extLst>
              <a:ext uri="{FF2B5EF4-FFF2-40B4-BE49-F238E27FC236}">
                <a16:creationId xmlns:a16="http://schemas.microsoft.com/office/drawing/2014/main" id="{DB217F00-D250-4574-B8DE-94AA6B4E8447}"/>
              </a:ext>
            </a:extLst>
          </p:cNvPr>
          <p:cNvSpPr/>
          <p:nvPr/>
        </p:nvSpPr>
        <p:spPr>
          <a:xfrm>
            <a:off x="1691679" y="3764618"/>
            <a:ext cx="6048673" cy="67249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Проводить </a:t>
            </a:r>
            <a:r>
              <a:rPr lang="ru-RU" sz="2400" b="1" dirty="0" err="1">
                <a:solidFill>
                  <a:srgbClr val="212529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державне</a:t>
            </a:r>
            <a:r>
              <a:rPr lang="ru-RU" sz="2400" b="1" dirty="0">
                <a:solidFill>
                  <a:srgbClr val="212529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212529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еколого-геологічне</a:t>
            </a:r>
            <a:r>
              <a:rPr lang="ru-RU" sz="2400" b="1" dirty="0">
                <a:solidFill>
                  <a:srgbClr val="212529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212529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картування</a:t>
            </a:r>
            <a:r>
              <a:rPr lang="uk-UA" sz="2400" b="1" dirty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14" name="Стрілка: униз 13">
            <a:extLst>
              <a:ext uri="{FF2B5EF4-FFF2-40B4-BE49-F238E27FC236}">
                <a16:creationId xmlns:a16="http://schemas.microsoft.com/office/drawing/2014/main" id="{61C2AFF7-5525-45D7-A2BA-6EE1D2934EE6}"/>
              </a:ext>
            </a:extLst>
          </p:cNvPr>
          <p:cNvSpPr/>
          <p:nvPr/>
        </p:nvSpPr>
        <p:spPr bwMode="auto">
          <a:xfrm>
            <a:off x="3995936" y="4437112"/>
            <a:ext cx="1584176" cy="206843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круглений прямокутник 16">
            <a:extLst>
              <a:ext uri="{FF2B5EF4-FFF2-40B4-BE49-F238E27FC236}">
                <a16:creationId xmlns:a16="http://schemas.microsoft.com/office/drawing/2014/main" id="{D6C13DB0-790C-45A8-9DE3-587E73256FCE}"/>
              </a:ext>
            </a:extLst>
          </p:cNvPr>
          <p:cNvSpPr/>
          <p:nvPr/>
        </p:nvSpPr>
        <p:spPr>
          <a:xfrm>
            <a:off x="755576" y="123005"/>
            <a:ext cx="7560840" cy="92973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Взаємовідносини суб'єктів державної системи моніторингу довкілля</a:t>
            </a:r>
            <a:endParaRPr lang="uk-UA" sz="2800" b="1" i="1" dirty="0">
              <a:latin typeface="Georgia" panose="02040502050405020303" pitchFamily="18" charset="0"/>
            </a:endParaRPr>
          </a:p>
        </p:txBody>
      </p:sp>
      <p:sp>
        <p:nvSpPr>
          <p:cNvPr id="2" name="Виноска: зі стрілкою вниз 1">
            <a:extLst>
              <a:ext uri="{FF2B5EF4-FFF2-40B4-BE49-F238E27FC236}">
                <a16:creationId xmlns:a16="http://schemas.microsoft.com/office/drawing/2014/main" id="{6FA7FB27-05C0-409C-85C7-64C980B62C51}"/>
              </a:ext>
            </a:extLst>
          </p:cNvPr>
          <p:cNvSpPr/>
          <p:nvPr/>
        </p:nvSpPr>
        <p:spPr bwMode="auto">
          <a:xfrm>
            <a:off x="2863850" y="1154113"/>
            <a:ext cx="3344863" cy="682625"/>
          </a:xfrm>
          <a:prstGeom prst="downArrowCallou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uk-UA" sz="2400" b="1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ґрунтуються на:</a:t>
            </a:r>
            <a:endParaRPr lang="uk-UA" sz="2400" b="1" i="1" dirty="0">
              <a:latin typeface="Arial" charset="0"/>
            </a:endParaRPr>
          </a:p>
        </p:txBody>
      </p:sp>
      <p:sp>
        <p:nvSpPr>
          <p:cNvPr id="7" name="Прямокутник 11">
            <a:extLst>
              <a:ext uri="{FF2B5EF4-FFF2-40B4-BE49-F238E27FC236}">
                <a16:creationId xmlns:a16="http://schemas.microsoft.com/office/drawing/2014/main" id="{692B9449-1329-41FC-BE29-EAD03C1E4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1871835"/>
            <a:ext cx="7992888" cy="465857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marL="2857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uk-UA" sz="2000" b="1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взаємній інформаційній підтримці рішень у галузі охорони довкілля, раціонального використання ресурсів та екологічної безпеки;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координації дій для забезпечення функціонування системи екологічного моніторингу довкілля;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ефективному використанні наявних організаційних структур, засобів спостережень та комп'ютеризації процесів діяльності;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"/>
              <a:defRPr/>
            </a:pP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круглений прямокутник 16">
            <a:extLst>
              <a:ext uri="{FF2B5EF4-FFF2-40B4-BE49-F238E27FC236}">
                <a16:creationId xmlns:a16="http://schemas.microsoft.com/office/drawing/2014/main" id="{CFEC02E4-686D-44FF-96F0-31947868715D}"/>
              </a:ext>
            </a:extLst>
          </p:cNvPr>
          <p:cNvSpPr/>
          <p:nvPr/>
        </p:nvSpPr>
        <p:spPr>
          <a:xfrm>
            <a:off x="755576" y="123005"/>
            <a:ext cx="7560840" cy="92973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Взаємовідносини суб'єктів державної системи моніторингу довкілля</a:t>
            </a:r>
            <a:endParaRPr lang="uk-UA" sz="2800" b="1" i="1" dirty="0">
              <a:latin typeface="Georgia" panose="02040502050405020303" pitchFamily="18" charset="0"/>
            </a:endParaRPr>
          </a:p>
        </p:txBody>
      </p:sp>
      <p:sp>
        <p:nvSpPr>
          <p:cNvPr id="2" name="Виноска: зі стрілкою вниз 1">
            <a:extLst>
              <a:ext uri="{FF2B5EF4-FFF2-40B4-BE49-F238E27FC236}">
                <a16:creationId xmlns:a16="http://schemas.microsoft.com/office/drawing/2014/main" id="{D863034C-8991-41D5-9B9F-494E70FF7677}"/>
              </a:ext>
            </a:extLst>
          </p:cNvPr>
          <p:cNvSpPr/>
          <p:nvPr/>
        </p:nvSpPr>
        <p:spPr bwMode="auto">
          <a:xfrm>
            <a:off x="2863850" y="1154113"/>
            <a:ext cx="3344863" cy="682625"/>
          </a:xfrm>
          <a:prstGeom prst="downArrowCallou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uk-UA" sz="2400" b="1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ґрунтуються на:</a:t>
            </a:r>
            <a:endParaRPr lang="uk-UA" sz="2400" b="1" i="1" dirty="0">
              <a:latin typeface="Arial" charset="0"/>
            </a:endParaRPr>
          </a:p>
        </p:txBody>
      </p:sp>
      <p:sp>
        <p:nvSpPr>
          <p:cNvPr id="7" name="Прямокутник 11">
            <a:extLst>
              <a:ext uri="{FF2B5EF4-FFF2-40B4-BE49-F238E27FC236}">
                <a16:creationId xmlns:a16="http://schemas.microsoft.com/office/drawing/2014/main" id="{C0FEE55C-6873-4A94-AAA2-F25B4A57B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1871835"/>
            <a:ext cx="7776864" cy="465857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marL="2857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uk-UA" sz="2400" b="1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сприянні найбільш ефективному розв'язанню спільних завдань моніторингу довкілля та екологічної безпеки;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uk-UA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відповідальності за повноту, своєчасність і достовірність інформації;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колективному використанні інформаційних ресурсів та комунікаційних засобів; 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безкоштовному інформаційному обміні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"/>
              <a:defRPr/>
            </a:pPr>
            <a:endParaRPr lang="uk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0BD768C5-E5F8-42CE-AED9-568421BE1101}"/>
              </a:ext>
            </a:extLst>
          </p:cNvPr>
          <p:cNvSpPr/>
          <p:nvPr/>
        </p:nvSpPr>
        <p:spPr>
          <a:xfrm>
            <a:off x="395536" y="63477"/>
            <a:ext cx="7992888" cy="128437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400" b="1">
                <a:solidFill>
                  <a:srgbClr val="70FFFF"/>
                </a:solidFill>
                <a:latin typeface="Georgia" panose="02040502050405020303" pitchFamily="18" charset="0"/>
              </a:rPr>
              <a:t>КЛЮЧОВІ СУБ’ЄКТИ </a:t>
            </a:r>
          </a:p>
          <a:p>
            <a:pPr algn="ctr">
              <a:defRPr/>
            </a:pPr>
            <a:r>
              <a:rPr lang="uk-UA" altLang="uk-UA" sz="2400" b="1">
                <a:latin typeface="Times New Roman" panose="02020603050405020304" pitchFamily="18" charset="0"/>
                <a:cs typeface="Calibri" panose="020F0502020204030204" pitchFamily="34" charset="0"/>
              </a:rPr>
              <a:t>ЄВРОПЕЙСЬКОЇ СИСТЕМИ МОНІТОРИНГУ ЗЕМЛЕКОРИСТУВАННЯ</a:t>
            </a:r>
            <a:endParaRPr lang="uk-UA" altLang="uk-UA" sz="2400" b="1" i="1">
              <a:latin typeface="Georgia" panose="02040502050405020303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5CF32B01-F1ED-43EA-AAC9-EF97F0A2E04B}"/>
              </a:ext>
            </a:extLst>
          </p:cNvPr>
          <p:cNvSpPr/>
          <p:nvPr/>
        </p:nvSpPr>
        <p:spPr bwMode="auto">
          <a:xfrm>
            <a:off x="182944" y="1527868"/>
            <a:ext cx="4354618" cy="1223549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altLang="uk-UA" sz="2400" b="1">
                <a:latin typeface="Georgia" panose="02040502050405020303" pitchFamily="18" charset="0"/>
                <a:cs typeface="Calibri" panose="020F0502020204030204" pitchFamily="34" charset="0"/>
              </a:rPr>
              <a:t>Європейська комісія (European Commission)</a:t>
            </a:r>
            <a:endParaRPr lang="uk-UA" altLang="uk-UA" sz="2400" b="1">
              <a:latin typeface="Georgia" panose="02040502050405020303" pitchFamily="18" charset="0"/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B32C5FCD-5EA3-4898-B4E7-63E151A9C20C}"/>
              </a:ext>
            </a:extLst>
          </p:cNvPr>
          <p:cNvSpPr/>
          <p:nvPr/>
        </p:nvSpPr>
        <p:spPr bwMode="auto">
          <a:xfrm>
            <a:off x="171069" y="2902171"/>
            <a:ext cx="4354618" cy="114853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altLang="uk-UA" sz="2400" b="1">
                <a:latin typeface="Georgia" panose="02040502050405020303" pitchFamily="18" charset="0"/>
                <a:cs typeface="Calibri" panose="020F0502020204030204" pitchFamily="34" charset="0"/>
              </a:rPr>
              <a:t>Європейське космічне агентство (ESA)</a:t>
            </a:r>
            <a:endParaRPr lang="uk-UA" altLang="uk-UA" sz="2400" b="1">
              <a:latin typeface="Georgia" panose="02040502050405020303" pitchFamily="18" charset="0"/>
            </a:endParaRP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0A8244D0-2BFF-4E71-BC74-6E5509DB04B0}"/>
              </a:ext>
            </a:extLst>
          </p:cNvPr>
          <p:cNvSpPr/>
          <p:nvPr/>
        </p:nvSpPr>
        <p:spPr bwMode="auto">
          <a:xfrm>
            <a:off x="180537" y="4228225"/>
            <a:ext cx="4354618" cy="1397020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altLang="uk-UA" sz="2400" b="1">
                <a:latin typeface="Georgia" panose="02040502050405020303" pitchFamily="18" charset="0"/>
                <a:cs typeface="Calibri" panose="020F0502020204030204" pitchFamily="34" charset="0"/>
              </a:rPr>
              <a:t>Європейське агентство з навколишнього середовища (EEA)</a:t>
            </a:r>
            <a:endParaRPr lang="uk-UA" altLang="uk-UA" sz="2400" b="1">
              <a:latin typeface="Georgia" panose="02040502050405020303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797F41D6-37D2-471F-A2C6-A8AF200ADA71}"/>
              </a:ext>
            </a:extLst>
          </p:cNvPr>
          <p:cNvSpPr/>
          <p:nvPr/>
        </p:nvSpPr>
        <p:spPr bwMode="auto">
          <a:xfrm>
            <a:off x="4688644" y="1527868"/>
            <a:ext cx="4354618" cy="160560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altLang="uk-UA" sz="2400" b="1">
                <a:latin typeface="Georgia" panose="02040502050405020303" pitchFamily="18" charset="0"/>
                <a:cs typeface="Calibri" panose="020F0502020204030204" pitchFamily="34" charset="0"/>
              </a:rPr>
              <a:t>Європейська організація з експлуатації метеорологічних супутників (EUMETSAT)</a:t>
            </a:r>
            <a:endParaRPr lang="uk-UA" altLang="uk-UA" sz="2400" b="1">
              <a:latin typeface="Georgia" panose="02040502050405020303" pitchFamily="18" charset="0"/>
            </a:endParaRPr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F299CAE3-1292-4712-BBDD-D994479B3304}"/>
              </a:ext>
            </a:extLst>
          </p:cNvPr>
          <p:cNvSpPr/>
          <p:nvPr/>
        </p:nvSpPr>
        <p:spPr bwMode="auto">
          <a:xfrm>
            <a:off x="4688644" y="3256042"/>
            <a:ext cx="4354618" cy="1258857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altLang="uk-UA" sz="2400" b="1">
                <a:latin typeface="Georgia" panose="02040502050405020303" pitchFamily="18" charset="0"/>
                <a:cs typeface="Calibri" panose="020F0502020204030204" pitchFamily="34" charset="0"/>
              </a:rPr>
              <a:t>Національні космічні агентства та органи держав-членів ЄС</a:t>
            </a:r>
            <a:endParaRPr lang="uk-UA" altLang="uk-UA" sz="2400" b="1">
              <a:latin typeface="Georgia" panose="02040502050405020303" pitchFamily="18" charset="0"/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88946B6C-105B-4CC1-A677-5FD2F959AA88}"/>
              </a:ext>
            </a:extLst>
          </p:cNvPr>
          <p:cNvSpPr/>
          <p:nvPr/>
        </p:nvSpPr>
        <p:spPr bwMode="auto">
          <a:xfrm>
            <a:off x="4688644" y="4661813"/>
            <a:ext cx="4354618" cy="96343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altLang="uk-UA" sz="2400" b="1">
                <a:latin typeface="Georgia" panose="02040502050405020303" pitchFamily="18" charset="0"/>
                <a:cs typeface="Calibri" panose="020F0502020204030204" pitchFamily="34" charset="0"/>
              </a:rPr>
              <a:t>Академічні та науково-дослідні установи</a:t>
            </a:r>
            <a:endParaRPr lang="uk-UA" altLang="uk-UA" sz="2400" b="1">
              <a:latin typeface="Georgia" panose="02040502050405020303" pitchFamily="18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C487CC64-34B7-49D2-ADFB-545644C559D6}"/>
              </a:ext>
            </a:extLst>
          </p:cNvPr>
          <p:cNvSpPr/>
          <p:nvPr/>
        </p:nvSpPr>
        <p:spPr bwMode="auto">
          <a:xfrm>
            <a:off x="2461380" y="5805264"/>
            <a:ext cx="4354618" cy="78580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altLang="uk-UA" sz="2400" b="1">
                <a:latin typeface="Georgia" panose="02040502050405020303" pitchFamily="18" charset="0"/>
                <a:cs typeface="Calibri" panose="020F0502020204030204" pitchFamily="34" charset="0"/>
              </a:rPr>
              <a:t>Приватний сектор</a:t>
            </a:r>
            <a:endParaRPr lang="uk-UA" altLang="uk-UA" sz="2400" b="1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736B7446-7551-452B-A5BD-884ACA1CD0FC}"/>
              </a:ext>
            </a:extLst>
          </p:cNvPr>
          <p:cNvSpPr/>
          <p:nvPr/>
        </p:nvSpPr>
        <p:spPr>
          <a:xfrm>
            <a:off x="1003436" y="1648105"/>
            <a:ext cx="3329437" cy="138005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uk-UA" sz="26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загальна координація програми</a:t>
            </a:r>
            <a:endParaRPr lang="uk-UA" sz="26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7F461D8D-8768-45D0-8551-A91899577EA3}"/>
              </a:ext>
            </a:extLst>
          </p:cNvPr>
          <p:cNvSpPr/>
          <p:nvPr/>
        </p:nvSpPr>
        <p:spPr>
          <a:xfrm>
            <a:off x="1016073" y="3256314"/>
            <a:ext cx="3329437" cy="172542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1000"/>
              </a:spcAft>
              <a:defRPr/>
            </a:pPr>
            <a:r>
              <a:rPr lang="uk-UA" sz="2600" b="1" dirty="0">
                <a:latin typeface="Georgia" panose="02040502050405020303" pitchFamily="18" charset="0"/>
              </a:rPr>
              <a:t>визначення стратегічних напрямків програми</a:t>
            </a:r>
            <a:endParaRPr lang="uk-UA" sz="26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Округлений прямокутник 27">
            <a:extLst>
              <a:ext uri="{FF2B5EF4-FFF2-40B4-BE49-F238E27FC236}">
                <a16:creationId xmlns:a16="http://schemas.microsoft.com/office/drawing/2014/main" id="{CC9322CC-7001-4B77-9AC1-ED4323A747FF}"/>
              </a:ext>
            </a:extLst>
          </p:cNvPr>
          <p:cNvSpPr/>
          <p:nvPr/>
        </p:nvSpPr>
        <p:spPr>
          <a:xfrm>
            <a:off x="1016074" y="5209894"/>
            <a:ext cx="3316800" cy="138005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sz="2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 фінансування програми</a:t>
            </a:r>
            <a:endParaRPr lang="uk-UA" altLang="uk-UA" sz="26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BEA7B602-94B5-43DC-91B9-C85647A84103}"/>
              </a:ext>
            </a:extLst>
          </p:cNvPr>
          <p:cNvSpPr/>
          <p:nvPr/>
        </p:nvSpPr>
        <p:spPr>
          <a:xfrm>
            <a:off x="179514" y="76219"/>
            <a:ext cx="8331993" cy="146424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sz="2600" b="1" dirty="0">
                <a:solidFill>
                  <a:srgbClr val="FFFFFF"/>
                </a:solidFill>
                <a:latin typeface="Georgia" panose="02040502050405020303" pitchFamily="18" charset="0"/>
              </a:rPr>
              <a:t>ПОВНОВАЖЕННЯ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altLang="uk-UA" sz="2800" b="1" dirty="0">
                <a:latin typeface="Georgia" panose="02040502050405020303" pitchFamily="18" charset="0"/>
                <a:cs typeface="Calibri" panose="020F0502020204030204" pitchFamily="34" charset="0"/>
              </a:rPr>
              <a:t>Європейської комісії (</a:t>
            </a:r>
            <a:r>
              <a:rPr lang="uk-UA" altLang="uk-UA" sz="2800" b="1" dirty="0" err="1">
                <a:latin typeface="Georgia" panose="02040502050405020303" pitchFamily="18" charset="0"/>
                <a:cs typeface="Calibri" panose="020F0502020204030204" pitchFamily="34" charset="0"/>
              </a:rPr>
              <a:t>European</a:t>
            </a:r>
            <a:r>
              <a:rPr lang="uk-UA" altLang="uk-UA" sz="2800" b="1" dirty="0"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uk-UA" altLang="uk-UA" sz="2800" b="1" dirty="0" err="1">
                <a:latin typeface="Georgia" panose="02040502050405020303" pitchFamily="18" charset="0"/>
                <a:cs typeface="Calibri" panose="020F0502020204030204" pitchFamily="34" charset="0"/>
              </a:rPr>
              <a:t>Commission</a:t>
            </a:r>
            <a:r>
              <a:rPr lang="uk-UA" altLang="uk-UA" sz="2800" b="1" dirty="0">
                <a:latin typeface="Georgia" panose="02040502050405020303" pitchFamily="18" charset="0"/>
                <a:cs typeface="Calibri" panose="020F0502020204030204" pitchFamily="34" charset="0"/>
              </a:rPr>
              <a:t>) </a:t>
            </a:r>
            <a:r>
              <a:rPr lang="uk-UA" altLang="uk-UA" sz="2800" b="1" dirty="0">
                <a:solidFill>
                  <a:srgbClr val="FFFFFF"/>
                </a:solidFill>
                <a:latin typeface="Georgia" panose="02040502050405020303" pitchFamily="18" charset="0"/>
              </a:rPr>
              <a:t>у програмі </a:t>
            </a:r>
            <a:r>
              <a:rPr lang="en-GB" altLang="uk-UA" sz="2800" b="1" dirty="0">
                <a:solidFill>
                  <a:srgbClr val="FFFFFF"/>
                </a:solidFill>
                <a:latin typeface="Georgia" panose="02040502050405020303" pitchFamily="18" charset="0"/>
              </a:rPr>
              <a:t>Copernicus</a:t>
            </a:r>
            <a:endParaRPr lang="uk-UA" altLang="uk-UA" sz="2800" b="1" dirty="0">
              <a:latin typeface="Georgia" panose="02040502050405020303" pitchFamily="18" charset="0"/>
            </a:endParaRPr>
          </a:p>
        </p:txBody>
      </p:sp>
      <p:cxnSp>
        <p:nvCxnSpPr>
          <p:cNvPr id="53262" name="Пряма сполучна лінія 2">
            <a:extLst>
              <a:ext uri="{FF2B5EF4-FFF2-40B4-BE49-F238E27FC236}">
                <a16:creationId xmlns:a16="http://schemas.microsoft.com/office/drawing/2014/main" id="{37DA3266-8624-4DA9-A9D9-6D257FF5B78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68313" y="1539875"/>
            <a:ext cx="0" cy="43370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3" name="Пряма сполучна лінія 7">
            <a:extLst>
              <a:ext uri="{FF2B5EF4-FFF2-40B4-BE49-F238E27FC236}">
                <a16:creationId xmlns:a16="http://schemas.microsoft.com/office/drawing/2014/main" id="{8C003EBD-2505-41C1-B9EC-51C4222BE15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8313" y="1989138"/>
            <a:ext cx="534987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4" name="Пряма сполучна лінія 7">
            <a:extLst>
              <a:ext uri="{FF2B5EF4-FFF2-40B4-BE49-F238E27FC236}">
                <a16:creationId xmlns:a16="http://schemas.microsoft.com/office/drawing/2014/main" id="{443E6886-15EC-43A4-A880-C52BAE3BB8D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9425" y="4076700"/>
            <a:ext cx="5365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5" name="Пряма сполучна лінія 7">
            <a:extLst>
              <a:ext uri="{FF2B5EF4-FFF2-40B4-BE49-F238E27FC236}">
                <a16:creationId xmlns:a16="http://schemas.microsoft.com/office/drawing/2014/main" id="{7738484E-04F1-4031-ACC1-916F6AABE56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9425" y="5876925"/>
            <a:ext cx="5365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53266" name="Picture 27">
            <a:extLst>
              <a:ext uri="{FF2B5EF4-FFF2-40B4-BE49-F238E27FC236}">
                <a16:creationId xmlns:a16="http://schemas.microsoft.com/office/drawing/2014/main" id="{55BD9DC6-7293-4FFD-A0DE-0180DC136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89138"/>
            <a:ext cx="4116387" cy="398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BEFE3EF7-AD34-4BFA-8D44-DB5420964568}"/>
              </a:ext>
            </a:extLst>
          </p:cNvPr>
          <p:cNvSpPr/>
          <p:nvPr/>
        </p:nvSpPr>
        <p:spPr>
          <a:xfrm>
            <a:off x="117217" y="1470932"/>
            <a:ext cx="7263095" cy="76519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проведення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довгострокових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систематичних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спостережень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за станом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довкілля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; </a:t>
            </a:r>
            <a:endParaRPr lang="uk-UA" sz="23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A76C3718-677C-4057-B159-8BB48AEA74F7}"/>
              </a:ext>
            </a:extLst>
          </p:cNvPr>
          <p:cNvSpPr/>
          <p:nvPr/>
        </p:nvSpPr>
        <p:spPr>
          <a:xfrm>
            <a:off x="95794" y="2521887"/>
            <a:ext cx="7624371" cy="76519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аналіз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екологічного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стану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довкілля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та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прогнозування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його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змін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; </a:t>
            </a:r>
            <a:endParaRPr lang="uk-UA" sz="23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Округлений прямокутник 20">
            <a:extLst>
              <a:ext uri="{FF2B5EF4-FFF2-40B4-BE49-F238E27FC236}">
                <a16:creationId xmlns:a16="http://schemas.microsoft.com/office/drawing/2014/main" id="{5117830C-8D20-4D0E-91FE-F76BF1EDFAC4}"/>
              </a:ext>
            </a:extLst>
          </p:cNvPr>
          <p:cNvSpPr/>
          <p:nvPr/>
        </p:nvSpPr>
        <p:spPr>
          <a:xfrm>
            <a:off x="95794" y="3588783"/>
            <a:ext cx="8173632" cy="142439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інформаційно-аналітична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підтримка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прийняття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рішень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у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галузі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охорони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довкілля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,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раціонального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використання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природних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ресурсів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та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екологічної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3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безпеки</a:t>
            </a:r>
            <a:r>
              <a:rPr lang="ru-RU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; </a:t>
            </a:r>
            <a:endParaRPr lang="uk-UA" sz="23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A4B4E112-4FE8-4A62-8152-7C41CAED0F2B}"/>
              </a:ext>
            </a:extLst>
          </p:cNvPr>
          <p:cNvSpPr/>
          <p:nvPr/>
        </p:nvSpPr>
        <p:spPr>
          <a:xfrm>
            <a:off x="117217" y="178145"/>
            <a:ext cx="7272808" cy="103276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dirty="0">
                <a:latin typeface="Georgia" panose="02040502050405020303" pitchFamily="18" charset="0"/>
              </a:rPr>
              <a:t>ОСНОВНІ ЗАВДАННЯ </a:t>
            </a:r>
          </a:p>
          <a:p>
            <a:pPr algn="ctr">
              <a:defRPr/>
            </a:pPr>
            <a:r>
              <a:rPr lang="uk-UA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СУБ’ЄКТІВ </a:t>
            </a:r>
            <a:r>
              <a:rPr lang="uk-UA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МОНІТОРИНГУ</a:t>
            </a:r>
            <a:endParaRPr lang="uk-UA" sz="28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Стрілка: униз 23">
            <a:extLst>
              <a:ext uri="{FF2B5EF4-FFF2-40B4-BE49-F238E27FC236}">
                <a16:creationId xmlns:a16="http://schemas.microsoft.com/office/drawing/2014/main" id="{91C1A656-A553-4459-A088-9C0400B48D9E}"/>
              </a:ext>
            </a:extLst>
          </p:cNvPr>
          <p:cNvSpPr/>
          <p:nvPr/>
        </p:nvSpPr>
        <p:spPr bwMode="auto">
          <a:xfrm>
            <a:off x="3370403" y="3304938"/>
            <a:ext cx="693791" cy="26598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sp>
        <p:nvSpPr>
          <p:cNvPr id="26" name="Стрілка: униз 25">
            <a:extLst>
              <a:ext uri="{FF2B5EF4-FFF2-40B4-BE49-F238E27FC236}">
                <a16:creationId xmlns:a16="http://schemas.microsoft.com/office/drawing/2014/main" id="{55723367-70E6-4EA3-AEE5-E6A2338D634C}"/>
              </a:ext>
            </a:extLst>
          </p:cNvPr>
          <p:cNvSpPr/>
          <p:nvPr/>
        </p:nvSpPr>
        <p:spPr bwMode="auto">
          <a:xfrm>
            <a:off x="3410355" y="2242924"/>
            <a:ext cx="693791" cy="27442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sp>
        <p:nvSpPr>
          <p:cNvPr id="34" name="Стрілка: униз 33">
            <a:extLst>
              <a:ext uri="{FF2B5EF4-FFF2-40B4-BE49-F238E27FC236}">
                <a16:creationId xmlns:a16="http://schemas.microsoft.com/office/drawing/2014/main" id="{648A03EF-5BDD-4CE7-A3A0-F1F216FF930D}"/>
              </a:ext>
            </a:extLst>
          </p:cNvPr>
          <p:cNvSpPr/>
          <p:nvPr/>
        </p:nvSpPr>
        <p:spPr bwMode="auto">
          <a:xfrm>
            <a:off x="3419872" y="1196752"/>
            <a:ext cx="693791" cy="255719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pic>
        <p:nvPicPr>
          <p:cNvPr id="8215" name="Picture 26" descr="052">
            <a:extLst>
              <a:ext uri="{FF2B5EF4-FFF2-40B4-BE49-F238E27FC236}">
                <a16:creationId xmlns:a16="http://schemas.microsoft.com/office/drawing/2014/main" id="{AFE57EB2-452D-4D2E-B83A-7FD3BA5D7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450" y="177800"/>
            <a:ext cx="1501775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трілка: униз 9">
            <a:extLst>
              <a:ext uri="{FF2B5EF4-FFF2-40B4-BE49-F238E27FC236}">
                <a16:creationId xmlns:a16="http://schemas.microsoft.com/office/drawing/2014/main" id="{48657919-7C16-43EA-B5F9-5FEA231CB47C}"/>
              </a:ext>
            </a:extLst>
          </p:cNvPr>
          <p:cNvSpPr/>
          <p:nvPr/>
        </p:nvSpPr>
        <p:spPr bwMode="auto">
          <a:xfrm>
            <a:off x="3370403" y="5031036"/>
            <a:ext cx="693791" cy="255719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sp>
        <p:nvSpPr>
          <p:cNvPr id="11" name="Округлений прямокутник 20">
            <a:extLst>
              <a:ext uri="{FF2B5EF4-FFF2-40B4-BE49-F238E27FC236}">
                <a16:creationId xmlns:a16="http://schemas.microsoft.com/office/drawing/2014/main" id="{DB1177B5-BE42-4898-A5C2-122AD1D4A0EE}"/>
              </a:ext>
            </a:extLst>
          </p:cNvPr>
          <p:cNvSpPr/>
          <p:nvPr/>
        </p:nvSpPr>
        <p:spPr>
          <a:xfrm>
            <a:off x="95794" y="5314882"/>
            <a:ext cx="8724678" cy="145957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300" b="1" dirty="0">
                <a:solidFill>
                  <a:schemeClr val="tx1"/>
                </a:solidFill>
                <a:latin typeface="Georgia" panose="02040502050405020303" pitchFamily="18" charset="0"/>
              </a:rPr>
              <a:t>інформаційне обслуговування органів державної влади, ОМС та забезпечення екологічною інформацією про стан довкілля населення країни і міжнародних організацій; </a:t>
            </a:r>
          </a:p>
        </p:txBody>
      </p:sp>
    </p:spTree>
  </p:cSld>
  <p:clrMapOvr>
    <a:masterClrMapping/>
  </p:clrMapOvr>
  <p:transition spd="slow">
    <p:push dir="u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A19BF2AC-0825-4F59-982E-D9C896CEE9B6}"/>
              </a:ext>
            </a:extLst>
          </p:cNvPr>
          <p:cNvSpPr/>
          <p:nvPr/>
        </p:nvSpPr>
        <p:spPr>
          <a:xfrm>
            <a:off x="1003436" y="1648105"/>
            <a:ext cx="7961049" cy="117479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1000"/>
              </a:spcAft>
              <a:defRPr/>
            </a:pPr>
            <a:r>
              <a:rPr lang="uk-UA" altLang="uk-UA" sz="2800" b="1">
                <a:latin typeface="Georgia" panose="02040502050405020303" pitchFamily="18" charset="0"/>
                <a:cs typeface="Calibri" panose="020F0502020204030204" pitchFamily="34" charset="0"/>
              </a:rPr>
              <a:t>відповідає за розробку, запуск та експлуатацію супутників серії </a:t>
            </a:r>
            <a:r>
              <a:rPr lang="ru-RU" altLang="uk-UA" sz="3200" b="1" u="sng">
                <a:latin typeface="Georgia" panose="02040502050405020303" pitchFamily="18" charset="0"/>
                <a:cs typeface="Calibri" panose="020F0502020204030204" pitchFamily="34" charset="0"/>
              </a:rPr>
              <a:t>Sentinel</a:t>
            </a:r>
            <a:endParaRPr lang="uk-UA" altLang="uk-UA" sz="3200" b="1" u="sng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438EF90F-CA51-4DB6-B3A0-347B8BAE28A7}"/>
              </a:ext>
            </a:extLst>
          </p:cNvPr>
          <p:cNvSpPr/>
          <p:nvPr/>
        </p:nvSpPr>
        <p:spPr>
          <a:xfrm>
            <a:off x="399319" y="2990864"/>
            <a:ext cx="2896640" cy="11358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1000"/>
              </a:spcAft>
              <a:defRPr/>
            </a:pPr>
            <a:r>
              <a:rPr lang="uk-UA" sz="2400" b="1" dirty="0">
                <a:latin typeface="Georgia" panose="02040502050405020303" pitchFamily="18" charset="0"/>
              </a:rPr>
              <a:t>Супутники серії </a:t>
            </a:r>
            <a:r>
              <a:rPr lang="en-GB" sz="2400" b="1" dirty="0">
                <a:latin typeface="Georgia" panose="02040502050405020303" pitchFamily="18" charset="0"/>
              </a:rPr>
              <a:t>Sentinel</a:t>
            </a: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220AA3F1-2AAA-495E-A557-D6BB306A83FD}"/>
              </a:ext>
            </a:extLst>
          </p:cNvPr>
          <p:cNvSpPr/>
          <p:nvPr/>
        </p:nvSpPr>
        <p:spPr>
          <a:xfrm>
            <a:off x="179514" y="76219"/>
            <a:ext cx="8784971" cy="146424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uk-UA" sz="2600" b="1" dirty="0">
                <a:solidFill>
                  <a:srgbClr val="FFFFFF"/>
                </a:solidFill>
                <a:latin typeface="Georgia" panose="02040502050405020303" pitchFamily="18" charset="0"/>
              </a:rPr>
              <a:t>ПОВНОВАЖЕННЯ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altLang="uk-UA" sz="2800" b="1" dirty="0">
                <a:latin typeface="Georgia" panose="02040502050405020303" pitchFamily="18" charset="0"/>
                <a:cs typeface="Calibri" panose="020F0502020204030204" pitchFamily="34" charset="0"/>
              </a:rPr>
              <a:t>Європейського космічного </a:t>
            </a:r>
            <a:r>
              <a:rPr lang="uk-UA" altLang="uk-UA" sz="2800" b="1" dirty="0" err="1">
                <a:latin typeface="Georgia" panose="02040502050405020303" pitchFamily="18" charset="0"/>
                <a:cs typeface="Calibri" panose="020F0502020204030204" pitchFamily="34" charset="0"/>
              </a:rPr>
              <a:t>агенства</a:t>
            </a:r>
            <a:r>
              <a:rPr lang="uk-UA" altLang="uk-UA" sz="2800" b="1" dirty="0">
                <a:latin typeface="Georgia" panose="02040502050405020303" pitchFamily="18" charset="0"/>
                <a:cs typeface="Calibri" panose="020F0502020204030204" pitchFamily="34" charset="0"/>
              </a:rPr>
              <a:t> (ESA) </a:t>
            </a:r>
            <a:r>
              <a:rPr lang="uk-UA" altLang="uk-UA" sz="2800" b="1" dirty="0">
                <a:solidFill>
                  <a:srgbClr val="FFFFFF"/>
                </a:solidFill>
                <a:latin typeface="Georgia" panose="02040502050405020303" pitchFamily="18" charset="0"/>
              </a:rPr>
              <a:t>у програмі </a:t>
            </a:r>
            <a:r>
              <a:rPr lang="en-GB" altLang="uk-UA" sz="2800" b="1" dirty="0">
                <a:solidFill>
                  <a:srgbClr val="FFFFFF"/>
                </a:solidFill>
                <a:latin typeface="Georgia" panose="02040502050405020303" pitchFamily="18" charset="0"/>
              </a:rPr>
              <a:t>Copernicus</a:t>
            </a:r>
            <a:endParaRPr lang="uk-UA" altLang="uk-UA" sz="2800" b="1" dirty="0">
              <a:latin typeface="Georgia" panose="02040502050405020303" pitchFamily="18" charset="0"/>
            </a:endParaRPr>
          </a:p>
        </p:txBody>
      </p:sp>
      <p:cxnSp>
        <p:nvCxnSpPr>
          <p:cNvPr id="54283" name="Пряма сполучна лінія 7">
            <a:extLst>
              <a:ext uri="{FF2B5EF4-FFF2-40B4-BE49-F238E27FC236}">
                <a16:creationId xmlns:a16="http://schemas.microsoft.com/office/drawing/2014/main" id="{BDF5F020-2E3C-4AAC-8BE8-648DD63751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8313" y="2349500"/>
            <a:ext cx="534987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4" name="Пряма сполучна лінія 4">
            <a:extLst>
              <a:ext uri="{FF2B5EF4-FFF2-40B4-BE49-F238E27FC236}">
                <a16:creationId xmlns:a16="http://schemas.microsoft.com/office/drawing/2014/main" id="{6AAE0C30-60A2-40DD-8D5E-918234154B9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5300" y="1539875"/>
            <a:ext cx="0" cy="809625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5" name="Пряма зі стрілкою 6">
            <a:extLst>
              <a:ext uri="{FF2B5EF4-FFF2-40B4-BE49-F238E27FC236}">
                <a16:creationId xmlns:a16="http://schemas.microsoft.com/office/drawing/2014/main" id="{AA6AF276-2E24-4111-A6EE-7196801F4DDA}"/>
              </a:ext>
            </a:extLst>
          </p:cNvPr>
          <p:cNvCxnSpPr>
            <a:cxnSpLocks/>
          </p:cNvCxnSpPr>
          <p:nvPr/>
        </p:nvCxnSpPr>
        <p:spPr bwMode="auto">
          <a:xfrm>
            <a:off x="3295650" y="3559175"/>
            <a:ext cx="647700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D9855633-128E-474B-BD6E-65D3D1B9D39A}"/>
              </a:ext>
            </a:extLst>
          </p:cNvPr>
          <p:cNvSpPr/>
          <p:nvPr/>
        </p:nvSpPr>
        <p:spPr bwMode="auto">
          <a:xfrm>
            <a:off x="3995937" y="2990864"/>
            <a:ext cx="4968548" cy="1150939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en-GB" sz="2400" b="1" dirty="0">
                <a:latin typeface="Georgia" panose="02040502050405020303" pitchFamily="18" charset="0"/>
              </a:rPr>
              <a:t>Sentinel-1</a:t>
            </a:r>
            <a:r>
              <a:rPr lang="uk-UA" sz="2400" b="1" dirty="0">
                <a:latin typeface="Georgia" panose="02040502050405020303" pitchFamily="18" charset="0"/>
              </a:rPr>
              <a:t>; </a:t>
            </a:r>
            <a:r>
              <a:rPr lang="en-GB" sz="2400" b="1" dirty="0">
                <a:latin typeface="Georgia" panose="02040502050405020303" pitchFamily="18" charset="0"/>
              </a:rPr>
              <a:t>Sentinel-</a:t>
            </a:r>
            <a:r>
              <a:rPr lang="uk-UA" sz="2400" b="1" dirty="0">
                <a:latin typeface="Georgia" panose="02040502050405020303" pitchFamily="18" charset="0"/>
              </a:rPr>
              <a:t>2; </a:t>
            </a:r>
            <a:r>
              <a:rPr lang="en-GB" sz="2400" b="1" dirty="0">
                <a:latin typeface="Georgia" panose="02040502050405020303" pitchFamily="18" charset="0"/>
              </a:rPr>
              <a:t>Sentinel-</a:t>
            </a:r>
            <a:r>
              <a:rPr lang="uk-UA" sz="2400" b="1" dirty="0">
                <a:latin typeface="Georgia" panose="02040502050405020303" pitchFamily="18" charset="0"/>
              </a:rPr>
              <a:t>3; </a:t>
            </a:r>
            <a:r>
              <a:rPr lang="en-GB" sz="2400" b="1" dirty="0">
                <a:latin typeface="Georgia" panose="02040502050405020303" pitchFamily="18" charset="0"/>
              </a:rPr>
              <a:t>Sentinel-</a:t>
            </a:r>
            <a:r>
              <a:rPr lang="uk-UA" sz="2400" b="1" dirty="0">
                <a:latin typeface="Georgia" panose="02040502050405020303" pitchFamily="18" charset="0"/>
              </a:rPr>
              <a:t>4; </a:t>
            </a:r>
            <a:r>
              <a:rPr lang="en-GB" sz="2400" b="1" dirty="0">
                <a:latin typeface="Georgia" panose="02040502050405020303" pitchFamily="18" charset="0"/>
              </a:rPr>
              <a:t>Sentinel-</a:t>
            </a:r>
            <a:r>
              <a:rPr lang="uk-UA" sz="2400" b="1" dirty="0">
                <a:latin typeface="Georgia" panose="02040502050405020303" pitchFamily="18" charset="0"/>
              </a:rPr>
              <a:t>5; </a:t>
            </a:r>
            <a:r>
              <a:rPr lang="en-GB" sz="2400" b="1" dirty="0">
                <a:latin typeface="Georgia" panose="02040502050405020303" pitchFamily="18" charset="0"/>
              </a:rPr>
              <a:t>Sentinel-</a:t>
            </a:r>
            <a:r>
              <a:rPr lang="uk-UA" sz="2400" b="1" dirty="0">
                <a:latin typeface="Georgia" panose="02040502050405020303" pitchFamily="18" charset="0"/>
              </a:rPr>
              <a:t>6.</a:t>
            </a:r>
          </a:p>
        </p:txBody>
      </p:sp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F57C6929-8F23-4F57-8F18-A3FD6D497C8F}"/>
              </a:ext>
            </a:extLst>
          </p:cNvPr>
          <p:cNvSpPr/>
          <p:nvPr/>
        </p:nvSpPr>
        <p:spPr bwMode="auto">
          <a:xfrm>
            <a:off x="426134" y="4333989"/>
            <a:ext cx="1687962" cy="539110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400" b="1" dirty="0">
                <a:latin typeface="Georgia" panose="02040502050405020303" pitchFamily="18" charset="0"/>
              </a:rPr>
              <a:t>Мета</a:t>
            </a:r>
          </a:p>
        </p:txBody>
      </p:sp>
      <p:cxnSp>
        <p:nvCxnSpPr>
          <p:cNvPr id="54292" name="Пряма зі стрілкою 11">
            <a:extLst>
              <a:ext uri="{FF2B5EF4-FFF2-40B4-BE49-F238E27FC236}">
                <a16:creationId xmlns:a16="http://schemas.microsoft.com/office/drawing/2014/main" id="{F3A02D2C-3796-4D68-A4EB-D906DA72E1D1}"/>
              </a:ext>
            </a:extLst>
          </p:cNvPr>
          <p:cNvCxnSpPr>
            <a:cxnSpLocks/>
          </p:cNvCxnSpPr>
          <p:nvPr/>
        </p:nvCxnSpPr>
        <p:spPr bwMode="auto">
          <a:xfrm>
            <a:off x="2114550" y="4603750"/>
            <a:ext cx="369888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Прямокутник 13">
            <a:extLst>
              <a:ext uri="{FF2B5EF4-FFF2-40B4-BE49-F238E27FC236}">
                <a16:creationId xmlns:a16="http://schemas.microsoft.com/office/drawing/2014/main" id="{F8DF6118-77B1-49DF-A1A4-2ABEEA03645D}"/>
              </a:ext>
            </a:extLst>
          </p:cNvPr>
          <p:cNvSpPr/>
          <p:nvPr/>
        </p:nvSpPr>
        <p:spPr bwMode="auto">
          <a:xfrm>
            <a:off x="2483768" y="4287060"/>
            <a:ext cx="6480716" cy="196699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ru-RU" sz="2400" u="sng" dirty="0" err="1">
                <a:latin typeface="Georgia" panose="02040502050405020303" pitchFamily="18" charset="0"/>
              </a:rPr>
              <a:t>надання</a:t>
            </a:r>
            <a:r>
              <a:rPr lang="ru-RU" sz="2400" u="sng" dirty="0">
                <a:latin typeface="Georgia" panose="02040502050405020303" pitchFamily="18" charset="0"/>
              </a:rPr>
              <a:t> </a:t>
            </a:r>
            <a:r>
              <a:rPr lang="ru-RU" sz="2400" u="sng" dirty="0" err="1">
                <a:latin typeface="Georgia" panose="02040502050405020303" pitchFamily="18" charset="0"/>
              </a:rPr>
              <a:t>точних</a:t>
            </a:r>
            <a:r>
              <a:rPr lang="ru-RU" sz="2400" u="sng" dirty="0">
                <a:latin typeface="Georgia" panose="02040502050405020303" pitchFamily="18" charset="0"/>
              </a:rPr>
              <a:t> та </a:t>
            </a:r>
            <a:r>
              <a:rPr lang="ru-RU" sz="2400" u="sng" dirty="0" err="1">
                <a:latin typeface="Georgia" panose="02040502050405020303" pitchFamily="18" charset="0"/>
              </a:rPr>
              <a:t>своєчасних</a:t>
            </a:r>
            <a:r>
              <a:rPr lang="ru-RU" sz="2400" u="sng" dirty="0">
                <a:latin typeface="Georgia" panose="02040502050405020303" pitchFamily="18" charset="0"/>
              </a:rPr>
              <a:t> </a:t>
            </a:r>
            <a:r>
              <a:rPr lang="ru-RU" sz="2400" u="sng" dirty="0" err="1">
                <a:latin typeface="Georgia" panose="02040502050405020303" pitchFamily="18" charset="0"/>
              </a:rPr>
              <a:t>даних</a:t>
            </a:r>
            <a:r>
              <a:rPr lang="ru-RU" sz="2400" u="sng" dirty="0">
                <a:latin typeface="Georgia" panose="02040502050405020303" pitchFamily="18" charset="0"/>
              </a:rPr>
              <a:t> для: </a:t>
            </a:r>
            <a:r>
              <a:rPr lang="ru-RU" sz="2400" b="1" dirty="0" err="1">
                <a:latin typeface="Georgia" panose="02040502050405020303" pitchFamily="18" charset="0"/>
              </a:rPr>
              <a:t>моніторингу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землекористування</a:t>
            </a:r>
            <a:r>
              <a:rPr lang="ru-RU" sz="2400" b="1" dirty="0">
                <a:latin typeface="Georgia" panose="02040502050405020303" pitchFamily="18" charset="0"/>
              </a:rPr>
              <a:t>, </a:t>
            </a:r>
            <a:r>
              <a:rPr lang="ru-RU" sz="2400" b="1" dirty="0" err="1">
                <a:latin typeface="Georgia" panose="02040502050405020303" pitchFamily="18" charset="0"/>
              </a:rPr>
              <a:t>управління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природними</a:t>
            </a:r>
            <a:r>
              <a:rPr lang="ru-RU" sz="2400" b="1" dirty="0">
                <a:latin typeface="Georgia" panose="02040502050405020303" pitchFamily="18" charset="0"/>
              </a:rPr>
              <a:t> ресурсами, </a:t>
            </a:r>
            <a:r>
              <a:rPr lang="ru-RU" sz="2400" b="1" dirty="0" err="1">
                <a:latin typeface="Georgia" panose="02040502050405020303" pitchFamily="18" charset="0"/>
              </a:rPr>
              <a:t>реагування</a:t>
            </a:r>
            <a:r>
              <a:rPr lang="ru-RU" sz="2400" b="1" dirty="0">
                <a:latin typeface="Georgia" panose="02040502050405020303" pitchFamily="18" charset="0"/>
              </a:rPr>
              <a:t> на </a:t>
            </a:r>
            <a:r>
              <a:rPr lang="ru-RU" sz="2400" b="1" dirty="0" err="1">
                <a:latin typeface="Georgia" panose="02040502050405020303" pitchFamily="18" charset="0"/>
              </a:rPr>
              <a:t>надзвичайні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ситуації</a:t>
            </a:r>
            <a:r>
              <a:rPr lang="ru-RU" sz="2400" b="1" dirty="0">
                <a:latin typeface="Georgia" panose="02040502050405020303" pitchFamily="18" charset="0"/>
              </a:rPr>
              <a:t> та </a:t>
            </a:r>
            <a:r>
              <a:rPr lang="ru-RU" sz="2400" b="1" dirty="0" err="1">
                <a:latin typeface="Georgia" panose="02040502050405020303" pitchFamily="18" charset="0"/>
              </a:rPr>
              <a:t>дослідження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кліматичних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змін</a:t>
            </a:r>
            <a:endParaRPr lang="uk-UA" sz="240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37787F1D-FACC-4834-98B5-5029CED99444}"/>
              </a:ext>
            </a:extLst>
          </p:cNvPr>
          <p:cNvSpPr/>
          <p:nvPr/>
        </p:nvSpPr>
        <p:spPr>
          <a:xfrm>
            <a:off x="395536" y="63477"/>
            <a:ext cx="7992888" cy="128437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400" b="1" dirty="0">
                <a:solidFill>
                  <a:srgbClr val="70FFFF"/>
                </a:solidFill>
                <a:latin typeface="Georgia" panose="02040502050405020303" pitchFamily="18" charset="0"/>
              </a:rPr>
              <a:t>СПІВПРАЦЯ</a:t>
            </a:r>
          </a:p>
          <a:p>
            <a:pPr algn="ctr">
              <a:defRPr/>
            </a:pPr>
            <a:r>
              <a:rPr lang="uk-UA" altLang="uk-UA" sz="2400" b="1" dirty="0">
                <a:latin typeface="Georgia" panose="02040502050405020303" pitchFamily="18" charset="0"/>
                <a:cs typeface="Calibri" panose="020F0502020204030204" pitchFamily="34" charset="0"/>
              </a:rPr>
              <a:t>Європейського космічного </a:t>
            </a:r>
            <a:r>
              <a:rPr lang="uk-UA" altLang="uk-UA" sz="2400" b="1" dirty="0" err="1">
                <a:latin typeface="Georgia" panose="02040502050405020303" pitchFamily="18" charset="0"/>
                <a:cs typeface="Calibri" panose="020F0502020204030204" pitchFamily="34" charset="0"/>
              </a:rPr>
              <a:t>агенства</a:t>
            </a:r>
            <a:r>
              <a:rPr lang="uk-UA" altLang="uk-UA" sz="2400" b="1" dirty="0">
                <a:latin typeface="Georgia" panose="02040502050405020303" pitchFamily="18" charset="0"/>
                <a:cs typeface="Calibri" panose="020F0502020204030204" pitchFamily="34" charset="0"/>
              </a:rPr>
              <a:t> (ESA)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-  УКРАЇНА</a:t>
            </a: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uk-UA" altLang="uk-UA" sz="2400" b="1" i="1" dirty="0">
              <a:latin typeface="Georgia" panose="02040502050405020303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6F1122AB-9B9C-4EAE-864C-1460FA198B35}"/>
              </a:ext>
            </a:extLst>
          </p:cNvPr>
          <p:cNvSpPr/>
          <p:nvPr/>
        </p:nvSpPr>
        <p:spPr bwMode="auto">
          <a:xfrm>
            <a:off x="2915816" y="1481197"/>
            <a:ext cx="6134875" cy="152537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2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надає доступ до даних спостереження Землі, для ведення моніторингу довкілля, управління земельними ресурсами та реагування на надзвичайні ситуації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uk-UA" altLang="uk-UA" sz="2400" b="1" dirty="0">
              <a:latin typeface="Georgia" panose="02040502050405020303" pitchFamily="18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A2090A8E-C637-4BA1-8F2A-0337A6942FBD}"/>
              </a:ext>
            </a:extLst>
          </p:cNvPr>
          <p:cNvSpPr/>
          <p:nvPr/>
        </p:nvSpPr>
        <p:spPr bwMode="auto">
          <a:xfrm>
            <a:off x="3707904" y="4980043"/>
            <a:ext cx="5342786" cy="1525371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2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Україна прагне поглибити співпрацю з ESA шляхом приєднання до Європейської космічної програми та набуття членства в ESA</a:t>
            </a:r>
            <a:endParaRPr lang="uk-UA" altLang="uk-UA" sz="2200" b="1" dirty="0">
              <a:latin typeface="Georgia" panose="02040502050405020303" pitchFamily="18" charset="0"/>
            </a:endParaRPr>
          </a:p>
        </p:txBody>
      </p:sp>
      <p:sp>
        <p:nvSpPr>
          <p:cNvPr id="10" name="Округлений прямокутник 16">
            <a:extLst>
              <a:ext uri="{FF2B5EF4-FFF2-40B4-BE49-F238E27FC236}">
                <a16:creationId xmlns:a16="http://schemas.microsoft.com/office/drawing/2014/main" id="{B3F0A80F-2604-482A-97A0-6F961487DEA1}"/>
              </a:ext>
            </a:extLst>
          </p:cNvPr>
          <p:cNvSpPr/>
          <p:nvPr/>
        </p:nvSpPr>
        <p:spPr>
          <a:xfrm>
            <a:off x="93309" y="1601698"/>
            <a:ext cx="2459351" cy="128437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2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1.</a:t>
            </a:r>
            <a:r>
              <a:rPr lang="uk-UA" b="1" dirty="0">
                <a:solidFill>
                  <a:srgbClr val="20212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Програма </a:t>
            </a:r>
            <a:r>
              <a:rPr lang="uk-UA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Copernicus</a:t>
            </a:r>
            <a:endParaRPr lang="uk-UA" altLang="uk-UA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55310" name="Пряма зі стрілкою 6">
            <a:extLst>
              <a:ext uri="{FF2B5EF4-FFF2-40B4-BE49-F238E27FC236}">
                <a16:creationId xmlns:a16="http://schemas.microsoft.com/office/drawing/2014/main" id="{51FF9A91-B29E-4FE0-A671-E7EEB09C8F51}"/>
              </a:ext>
            </a:extLst>
          </p:cNvPr>
          <p:cNvCxnSpPr>
            <a:cxnSpLocks/>
          </p:cNvCxnSpPr>
          <p:nvPr/>
        </p:nvCxnSpPr>
        <p:spPr bwMode="auto">
          <a:xfrm>
            <a:off x="2555875" y="2276475"/>
            <a:ext cx="360363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Округлений прямокутник 16">
            <a:extLst>
              <a:ext uri="{FF2B5EF4-FFF2-40B4-BE49-F238E27FC236}">
                <a16:creationId xmlns:a16="http://schemas.microsoft.com/office/drawing/2014/main" id="{EB01523F-FBBC-4074-B08E-011A873375AE}"/>
              </a:ext>
            </a:extLst>
          </p:cNvPr>
          <p:cNvSpPr/>
          <p:nvPr/>
        </p:nvSpPr>
        <p:spPr>
          <a:xfrm>
            <a:off x="93310" y="3119625"/>
            <a:ext cx="2459350" cy="157684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Спільні проекти та дослідження</a:t>
            </a:r>
            <a:endParaRPr lang="uk-UA" altLang="uk-UA" sz="2400" b="1" dirty="0">
              <a:latin typeface="Georgia" panose="02040502050405020303" pitchFamily="18" charset="0"/>
            </a:endParaRPr>
          </a:p>
        </p:txBody>
      </p:sp>
      <p:sp>
        <p:nvSpPr>
          <p:cNvPr id="18" name="Округлений прямокутник 16">
            <a:extLst>
              <a:ext uri="{FF2B5EF4-FFF2-40B4-BE49-F238E27FC236}">
                <a16:creationId xmlns:a16="http://schemas.microsoft.com/office/drawing/2014/main" id="{9CD8DA4E-7B9F-441E-BCBF-E529E66A7E0E}"/>
              </a:ext>
            </a:extLst>
          </p:cNvPr>
          <p:cNvSpPr/>
          <p:nvPr/>
        </p:nvSpPr>
        <p:spPr>
          <a:xfrm>
            <a:off x="93310" y="4980044"/>
            <a:ext cx="3247788" cy="157684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2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uk-UA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Інтеграція до європейських космічних програм</a:t>
            </a:r>
            <a:endParaRPr lang="uk-UA" altLang="uk-UA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55317" name="Пряма зі стрілкою 6">
            <a:extLst>
              <a:ext uri="{FF2B5EF4-FFF2-40B4-BE49-F238E27FC236}">
                <a16:creationId xmlns:a16="http://schemas.microsoft.com/office/drawing/2014/main" id="{C9A53F7B-7CE8-40E5-9047-963C2A4360FC}"/>
              </a:ext>
            </a:extLst>
          </p:cNvPr>
          <p:cNvCxnSpPr>
            <a:cxnSpLocks/>
          </p:cNvCxnSpPr>
          <p:nvPr/>
        </p:nvCxnSpPr>
        <p:spPr bwMode="auto">
          <a:xfrm>
            <a:off x="3341688" y="5732463"/>
            <a:ext cx="366712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639B0563-CF47-4A95-9510-3C011D1C5416}"/>
              </a:ext>
            </a:extLst>
          </p:cNvPr>
          <p:cNvSpPr/>
          <p:nvPr/>
        </p:nvSpPr>
        <p:spPr bwMode="auto">
          <a:xfrm>
            <a:off x="2915816" y="3139918"/>
            <a:ext cx="6134874" cy="152537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2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 сфері космічних наук, дослідження Землі та розробки нових технологій (обмін експертами, проведення спільних семінарів та участь у міжнародних космічних місіях)  </a:t>
            </a:r>
            <a:endParaRPr lang="uk-UA" altLang="uk-UA" sz="2200" b="1" dirty="0">
              <a:latin typeface="Georgia" panose="02040502050405020303" pitchFamily="18" charset="0"/>
            </a:endParaRPr>
          </a:p>
        </p:txBody>
      </p:sp>
      <p:cxnSp>
        <p:nvCxnSpPr>
          <p:cNvPr id="55321" name="Пряма зі стрілкою 6">
            <a:extLst>
              <a:ext uri="{FF2B5EF4-FFF2-40B4-BE49-F238E27FC236}">
                <a16:creationId xmlns:a16="http://schemas.microsoft.com/office/drawing/2014/main" id="{709725EA-2B0B-479B-A42E-96048F98C8EA}"/>
              </a:ext>
            </a:extLst>
          </p:cNvPr>
          <p:cNvCxnSpPr>
            <a:cxnSpLocks/>
          </p:cNvCxnSpPr>
          <p:nvPr/>
        </p:nvCxnSpPr>
        <p:spPr bwMode="auto">
          <a:xfrm>
            <a:off x="2555875" y="3933825"/>
            <a:ext cx="360363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push dir="u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89593139-8BA0-4384-AACE-919465800C5A}"/>
              </a:ext>
            </a:extLst>
          </p:cNvPr>
          <p:cNvSpPr/>
          <p:nvPr/>
        </p:nvSpPr>
        <p:spPr>
          <a:xfrm>
            <a:off x="788268" y="1814166"/>
            <a:ext cx="8208911" cy="895535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uk-UA" altLang="uk-UA" sz="2400" b="1" dirty="0">
                <a:latin typeface="Georgia" panose="02040502050405020303" pitchFamily="18" charset="0"/>
                <a:cs typeface="Calibri" panose="020F0502020204030204" pitchFamily="34" charset="0"/>
              </a:rPr>
              <a:t>Розробляє та поширює інформаційні продукти, які базуються на даних програми </a:t>
            </a:r>
            <a:r>
              <a:rPr lang="uk-UA" altLang="uk-UA" sz="2400" b="1" dirty="0" err="1">
                <a:latin typeface="Georgia" panose="02040502050405020303" pitchFamily="18" charset="0"/>
                <a:cs typeface="Calibri" panose="020F0502020204030204" pitchFamily="34" charset="0"/>
              </a:rPr>
              <a:t>Copernicus</a:t>
            </a:r>
            <a:r>
              <a:rPr lang="uk-UA" altLang="uk-UA" dirty="0">
                <a:solidFill>
                  <a:srgbClr val="0070C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uk-UA" altLang="uk-UA" sz="24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41502527-8EC5-40E0-AA06-42F55E850C92}"/>
              </a:ext>
            </a:extLst>
          </p:cNvPr>
          <p:cNvSpPr/>
          <p:nvPr/>
        </p:nvSpPr>
        <p:spPr>
          <a:xfrm>
            <a:off x="211702" y="3004713"/>
            <a:ext cx="2448272" cy="154293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1000"/>
              </a:spcAft>
              <a:defRPr/>
            </a:pPr>
            <a:r>
              <a:rPr lang="uk-UA" sz="2600" b="1" dirty="0">
                <a:latin typeface="Georgia" panose="02040502050405020303" pitchFamily="18" charset="0"/>
              </a:rPr>
              <a:t>Напрями </a:t>
            </a:r>
            <a:r>
              <a:rPr lang="uk-UA" sz="2600" b="1" dirty="0" err="1">
                <a:latin typeface="Georgia" panose="02040502050405020303" pitchFamily="18" charset="0"/>
              </a:rPr>
              <a:t>дільності</a:t>
            </a:r>
            <a:endParaRPr lang="uk-UA" sz="26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D967C9AF-4B53-431A-8A81-3CBCC0B1A5C5}"/>
              </a:ext>
            </a:extLst>
          </p:cNvPr>
          <p:cNvSpPr/>
          <p:nvPr/>
        </p:nvSpPr>
        <p:spPr>
          <a:xfrm>
            <a:off x="179514" y="76219"/>
            <a:ext cx="8784974" cy="146424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600" b="1">
                <a:solidFill>
                  <a:srgbClr val="FFFFFF"/>
                </a:solidFill>
                <a:latin typeface="Georgia" panose="02040502050405020303" pitchFamily="18" charset="0"/>
              </a:rPr>
              <a:t>ПОВНОВАЖЕННЯ </a:t>
            </a:r>
          </a:p>
          <a:p>
            <a:pPr algn="ctr">
              <a:buClr>
                <a:schemeClr val="hlink"/>
              </a:buClr>
              <a:defRPr/>
            </a:pPr>
            <a:r>
              <a:rPr lang="uk-UA" altLang="uk-UA" sz="2800" b="1">
                <a:latin typeface="Georgia" panose="02040502050405020303" pitchFamily="18" charset="0"/>
                <a:cs typeface="Calibri" panose="020F0502020204030204" pitchFamily="34" charset="0"/>
              </a:rPr>
              <a:t>Європейського агенства з навколишнього середовища (ЕЕА) </a:t>
            </a:r>
            <a:r>
              <a:rPr lang="uk-UA" altLang="uk-UA" sz="2800" b="1">
                <a:solidFill>
                  <a:srgbClr val="FFFFFF"/>
                </a:solidFill>
                <a:latin typeface="Georgia" panose="02040502050405020303" pitchFamily="18" charset="0"/>
              </a:rPr>
              <a:t>у програмі </a:t>
            </a:r>
            <a:r>
              <a:rPr lang="en-GB" altLang="uk-UA" sz="2800" b="1">
                <a:solidFill>
                  <a:srgbClr val="FFFFFF"/>
                </a:solidFill>
                <a:latin typeface="Georgia" panose="02040502050405020303" pitchFamily="18" charset="0"/>
              </a:rPr>
              <a:t>Copernicus</a:t>
            </a:r>
            <a:endParaRPr lang="uk-UA" altLang="uk-UA" sz="2800" b="1">
              <a:latin typeface="Georgia" panose="02040502050405020303" pitchFamily="18" charset="0"/>
            </a:endParaRPr>
          </a:p>
        </p:txBody>
      </p:sp>
      <p:cxnSp>
        <p:nvCxnSpPr>
          <p:cNvPr id="56331" name="Пряма сполучна лінія 7">
            <a:extLst>
              <a:ext uri="{FF2B5EF4-FFF2-40B4-BE49-F238E27FC236}">
                <a16:creationId xmlns:a16="http://schemas.microsoft.com/office/drawing/2014/main" id="{E13B5496-CCE3-4489-8346-E6D1CAFA080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8625" y="2255838"/>
            <a:ext cx="360363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32" name="Пряма сполучна лінія 5">
            <a:extLst>
              <a:ext uri="{FF2B5EF4-FFF2-40B4-BE49-F238E27FC236}">
                <a16:creationId xmlns:a16="http://schemas.microsoft.com/office/drawing/2014/main" id="{E5C9E0B8-DDB1-467F-87B3-90D6FE4F1B6D}"/>
              </a:ext>
            </a:extLst>
          </p:cNvPr>
          <p:cNvCxnSpPr>
            <a:cxnSpLocks/>
          </p:cNvCxnSpPr>
          <p:nvPr/>
        </p:nvCxnSpPr>
        <p:spPr bwMode="auto">
          <a:xfrm>
            <a:off x="468313" y="1539875"/>
            <a:ext cx="0" cy="715963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4613BBE-2475-498D-9664-99BC46DE230F}"/>
              </a:ext>
            </a:extLst>
          </p:cNvPr>
          <p:cNvSpPr/>
          <p:nvPr/>
        </p:nvSpPr>
        <p:spPr bwMode="auto">
          <a:xfrm>
            <a:off x="3018173" y="3004829"/>
            <a:ext cx="5979006" cy="89553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</a:rPr>
              <a:t>Створення високоточних карт землекористування</a:t>
            </a: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C788BBA2-FE22-4A56-9F68-5564C864755D}"/>
              </a:ext>
            </a:extLst>
          </p:cNvPr>
          <p:cNvSpPr/>
          <p:nvPr/>
        </p:nvSpPr>
        <p:spPr bwMode="auto">
          <a:xfrm>
            <a:off x="3018173" y="3947247"/>
            <a:ext cx="5979006" cy="84990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</a:rPr>
              <a:t>Підготовка звітів про стан довкілля</a:t>
            </a:r>
          </a:p>
        </p:txBody>
      </p:sp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A72B3B1C-F547-41C5-9C44-B7203D1CBEC7}"/>
              </a:ext>
            </a:extLst>
          </p:cNvPr>
          <p:cNvSpPr/>
          <p:nvPr/>
        </p:nvSpPr>
        <p:spPr bwMode="auto">
          <a:xfrm>
            <a:off x="3018173" y="4871087"/>
            <a:ext cx="5979006" cy="895535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</a:rPr>
              <a:t>Розроблення інтерактивних платформ та інструментів</a:t>
            </a:r>
          </a:p>
        </p:txBody>
      </p:sp>
      <p:sp>
        <p:nvSpPr>
          <p:cNvPr id="11" name="Стрілка: вправо 10">
            <a:extLst>
              <a:ext uri="{FF2B5EF4-FFF2-40B4-BE49-F238E27FC236}">
                <a16:creationId xmlns:a16="http://schemas.microsoft.com/office/drawing/2014/main" id="{C303BCCF-C6CA-481D-A68C-5D67DCDD1F42}"/>
              </a:ext>
            </a:extLst>
          </p:cNvPr>
          <p:cNvSpPr/>
          <p:nvPr/>
        </p:nvSpPr>
        <p:spPr bwMode="auto">
          <a:xfrm>
            <a:off x="2699792" y="3346440"/>
            <a:ext cx="318381" cy="1008112"/>
          </a:xfrm>
          <a:prstGeom prst="righ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pic>
        <p:nvPicPr>
          <p:cNvPr id="56345" name="Picture 2" descr="EEA key services and publications">
            <a:extLst>
              <a:ext uri="{FF2B5EF4-FFF2-40B4-BE49-F238E27FC236}">
                <a16:creationId xmlns:a16="http://schemas.microsoft.com/office/drawing/2014/main" id="{4D70DFBE-D846-481A-BE96-E42FD473B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778375"/>
            <a:ext cx="191135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5590F157-190C-47D1-83D1-36D47924ABBC}"/>
              </a:ext>
            </a:extLst>
          </p:cNvPr>
          <p:cNvSpPr/>
          <p:nvPr/>
        </p:nvSpPr>
        <p:spPr>
          <a:xfrm>
            <a:off x="395536" y="63477"/>
            <a:ext cx="7992888" cy="1284371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400" b="1" dirty="0">
                <a:solidFill>
                  <a:srgbClr val="70FFFF"/>
                </a:solidFill>
                <a:latin typeface="Georgia" panose="02040502050405020303" pitchFamily="18" charset="0"/>
              </a:rPr>
              <a:t>СПІВПРАЦЯ</a:t>
            </a:r>
          </a:p>
          <a:p>
            <a:pPr algn="ctr"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Європейське агентство з навколишнього середовища (EEA)  -  УКРАЇНА</a:t>
            </a: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uk-UA" altLang="uk-UA" sz="2400" b="1" i="1" dirty="0">
              <a:latin typeface="Georgia" panose="02040502050405020303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DFFBA637-D231-4B0A-A47C-13E156E3EB6C}"/>
              </a:ext>
            </a:extLst>
          </p:cNvPr>
          <p:cNvSpPr/>
          <p:nvPr/>
        </p:nvSpPr>
        <p:spPr bwMode="auto">
          <a:xfrm>
            <a:off x="3282621" y="1481197"/>
            <a:ext cx="5768070" cy="152537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3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Україна прагне приєднатися до ЕЕА для отримання оперативної екологічної інформації та стати учасником у спільних моніторингових програмах</a:t>
            </a:r>
            <a:r>
              <a:rPr lang="uk-UA" dirty="0">
                <a:solidFill>
                  <a:srgbClr val="20212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uk-UA" altLang="uk-UA" sz="2400" b="1" dirty="0">
              <a:latin typeface="Georgia" panose="02040502050405020303" pitchFamily="18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968EE92A-AF95-45A3-90F8-781500A96F09}"/>
              </a:ext>
            </a:extLst>
          </p:cNvPr>
          <p:cNvSpPr/>
          <p:nvPr/>
        </p:nvSpPr>
        <p:spPr bwMode="auto">
          <a:xfrm>
            <a:off x="3282621" y="5995293"/>
            <a:ext cx="5768069" cy="78580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1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Україна аналізує напрями діяльності EEA, які відповідають національним пріоритетам</a:t>
            </a:r>
            <a:endParaRPr lang="uk-UA" altLang="uk-UA" sz="2100" b="1" dirty="0">
              <a:latin typeface="Georgia" panose="02040502050405020303" pitchFamily="18" charset="0"/>
            </a:endParaRPr>
          </a:p>
        </p:txBody>
      </p:sp>
      <p:sp>
        <p:nvSpPr>
          <p:cNvPr id="10" name="Округлений прямокутник 16">
            <a:extLst>
              <a:ext uri="{FF2B5EF4-FFF2-40B4-BE49-F238E27FC236}">
                <a16:creationId xmlns:a16="http://schemas.microsoft.com/office/drawing/2014/main" id="{F803946F-77CF-4676-BA8B-4774DB38F082}"/>
              </a:ext>
            </a:extLst>
          </p:cNvPr>
          <p:cNvSpPr/>
          <p:nvPr/>
        </p:nvSpPr>
        <p:spPr>
          <a:xfrm>
            <a:off x="5734" y="1601698"/>
            <a:ext cx="2910081" cy="128437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2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1.</a:t>
            </a:r>
            <a:r>
              <a:rPr lang="uk-UA" sz="21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Інформаційний обмін та моніторинг</a:t>
            </a:r>
            <a:endParaRPr lang="uk-UA" altLang="uk-UA" sz="2100" b="1" dirty="0">
              <a:latin typeface="Georgia" panose="02040502050405020303" pitchFamily="18" charset="0"/>
            </a:endParaRPr>
          </a:p>
        </p:txBody>
      </p:sp>
      <p:cxnSp>
        <p:nvCxnSpPr>
          <p:cNvPr id="57358" name="Пряма зі стрілкою 6">
            <a:extLst>
              <a:ext uri="{FF2B5EF4-FFF2-40B4-BE49-F238E27FC236}">
                <a16:creationId xmlns:a16="http://schemas.microsoft.com/office/drawing/2014/main" id="{44DE11CA-1076-42F2-AD4B-2D58BA93C20B}"/>
              </a:ext>
            </a:extLst>
          </p:cNvPr>
          <p:cNvCxnSpPr>
            <a:cxnSpLocks/>
          </p:cNvCxnSpPr>
          <p:nvPr/>
        </p:nvCxnSpPr>
        <p:spPr bwMode="auto">
          <a:xfrm>
            <a:off x="2916238" y="2276475"/>
            <a:ext cx="366712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Округлений прямокутник 16">
            <a:extLst>
              <a:ext uri="{FF2B5EF4-FFF2-40B4-BE49-F238E27FC236}">
                <a16:creationId xmlns:a16="http://schemas.microsoft.com/office/drawing/2014/main" id="{98242C1F-AF79-4932-842B-C9628285C3CB}"/>
              </a:ext>
            </a:extLst>
          </p:cNvPr>
          <p:cNvSpPr/>
          <p:nvPr/>
        </p:nvSpPr>
        <p:spPr>
          <a:xfrm>
            <a:off x="1388212" y="3190451"/>
            <a:ext cx="5934417" cy="4173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2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Пріоритетні напрями співпраці</a:t>
            </a:r>
            <a:endParaRPr lang="uk-UA" altLang="uk-UA" sz="2200" b="1" dirty="0">
              <a:latin typeface="Georgia" panose="02040502050405020303" pitchFamily="18" charset="0"/>
            </a:endParaRPr>
          </a:p>
        </p:txBody>
      </p:sp>
      <p:sp>
        <p:nvSpPr>
          <p:cNvPr id="16" name="Прямокутник 15">
            <a:extLst>
              <a:ext uri="{FF2B5EF4-FFF2-40B4-BE49-F238E27FC236}">
                <a16:creationId xmlns:a16="http://schemas.microsoft.com/office/drawing/2014/main" id="{94F45359-4D0C-42A4-A5C6-240893555AD8}"/>
              </a:ext>
            </a:extLst>
          </p:cNvPr>
          <p:cNvSpPr/>
          <p:nvPr/>
        </p:nvSpPr>
        <p:spPr bwMode="auto">
          <a:xfrm>
            <a:off x="305780" y="3762565"/>
            <a:ext cx="8532440" cy="2135033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22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Моніторинг рівнів забруднення та оцінка стану довкілля;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22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Боротьба з локальними, регіональними та транскордонним забрудненням повітря та води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22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Зменшення обсягів утилізації і безпечне знищення відходів;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22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Збереження біорізноманіття;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uk-UA" sz="22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- Протидія глобальним кліматичним змінам 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uk-UA" altLang="uk-UA" sz="2400" b="1" dirty="0">
              <a:latin typeface="Georgia" panose="02040502050405020303" pitchFamily="18" charset="0"/>
            </a:endParaRPr>
          </a:p>
        </p:txBody>
      </p:sp>
      <p:sp>
        <p:nvSpPr>
          <p:cNvPr id="18" name="Округлений прямокутник 16">
            <a:extLst>
              <a:ext uri="{FF2B5EF4-FFF2-40B4-BE49-F238E27FC236}">
                <a16:creationId xmlns:a16="http://schemas.microsoft.com/office/drawing/2014/main" id="{F6CB78D4-426F-4EF6-BD8E-12F64B5B8B77}"/>
              </a:ext>
            </a:extLst>
          </p:cNvPr>
          <p:cNvSpPr/>
          <p:nvPr/>
        </p:nvSpPr>
        <p:spPr>
          <a:xfrm>
            <a:off x="148954" y="6046249"/>
            <a:ext cx="2766862" cy="68389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uk-UA" sz="22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Інституційна співпраця</a:t>
            </a:r>
            <a:endParaRPr lang="uk-UA" altLang="uk-UA" sz="2200" b="1" dirty="0">
              <a:latin typeface="Georgia" panose="02040502050405020303" pitchFamily="18" charset="0"/>
            </a:endParaRPr>
          </a:p>
        </p:txBody>
      </p:sp>
      <p:cxnSp>
        <p:nvCxnSpPr>
          <p:cNvPr id="57368" name="Пряма зі стрілкою 6">
            <a:extLst>
              <a:ext uri="{FF2B5EF4-FFF2-40B4-BE49-F238E27FC236}">
                <a16:creationId xmlns:a16="http://schemas.microsoft.com/office/drawing/2014/main" id="{529946BD-13CA-468A-85A8-E65356E38FE2}"/>
              </a:ext>
            </a:extLst>
          </p:cNvPr>
          <p:cNvCxnSpPr>
            <a:cxnSpLocks/>
          </p:cNvCxnSpPr>
          <p:nvPr/>
        </p:nvCxnSpPr>
        <p:spPr bwMode="auto">
          <a:xfrm>
            <a:off x="2916238" y="6453188"/>
            <a:ext cx="366712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push dir="u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533A5E16-00B9-4355-93EA-EB076CC39736}"/>
              </a:ext>
            </a:extLst>
          </p:cNvPr>
          <p:cNvSpPr/>
          <p:nvPr/>
        </p:nvSpPr>
        <p:spPr>
          <a:xfrm>
            <a:off x="179514" y="76219"/>
            <a:ext cx="8784974" cy="200025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chemeClr val="hlink"/>
              </a:buClr>
              <a:defRPr/>
            </a:pPr>
            <a:r>
              <a:rPr lang="uk-UA" altLang="uk-UA" sz="3200" b="1" u="sng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Європейська організація з експлуатації метеорологічних супутників (EUMETSAT) </a:t>
            </a:r>
            <a:r>
              <a:rPr lang="uk-UA" altLang="uk-UA" sz="3200" b="1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 програмі </a:t>
            </a:r>
            <a:r>
              <a:rPr lang="en-GB" altLang="uk-UA" sz="3200" b="1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Copernicus</a:t>
            </a:r>
            <a:endParaRPr lang="uk-UA" altLang="uk-UA" sz="3200" b="1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5B84EC9B-9706-4751-8A39-6416FBC3EDC5}"/>
              </a:ext>
            </a:extLst>
          </p:cNvPr>
          <p:cNvSpPr/>
          <p:nvPr/>
        </p:nvSpPr>
        <p:spPr bwMode="auto">
          <a:xfrm>
            <a:off x="3851919" y="2636912"/>
            <a:ext cx="4990661" cy="3672408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це міжурядова організація, створена в 1986 році для управління європейськими метеорологічними супутниковими системами</a:t>
            </a:r>
            <a:endParaRPr lang="uk-UA" sz="28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Стрілка: вправо 2">
            <a:extLst>
              <a:ext uri="{FF2B5EF4-FFF2-40B4-BE49-F238E27FC236}">
                <a16:creationId xmlns:a16="http://schemas.microsoft.com/office/drawing/2014/main" id="{D15640F8-8613-41F7-A09F-4005A73A49F3}"/>
              </a:ext>
            </a:extLst>
          </p:cNvPr>
          <p:cNvSpPr/>
          <p:nvPr/>
        </p:nvSpPr>
        <p:spPr bwMode="auto">
          <a:xfrm>
            <a:off x="3432774" y="3967479"/>
            <a:ext cx="432047" cy="1011273"/>
          </a:xfrm>
          <a:prstGeom prst="righ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pic>
        <p:nvPicPr>
          <p:cNvPr id="58379" name="Picture 4">
            <a:extLst>
              <a:ext uri="{FF2B5EF4-FFF2-40B4-BE49-F238E27FC236}">
                <a16:creationId xmlns:a16="http://schemas.microsoft.com/office/drawing/2014/main" id="{FD605214-03FB-4746-A0B6-715D15463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3284538"/>
            <a:ext cx="3144838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786E1C38-5D46-4FD3-BA8C-E4FEAC463245}"/>
              </a:ext>
            </a:extLst>
          </p:cNvPr>
          <p:cNvSpPr/>
          <p:nvPr/>
        </p:nvSpPr>
        <p:spPr>
          <a:xfrm>
            <a:off x="2296580" y="89141"/>
            <a:ext cx="6019835" cy="113770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800" b="1" dirty="0">
                <a:solidFill>
                  <a:srgbClr val="FFFFFF"/>
                </a:solidFill>
                <a:latin typeface="Georgia" panose="02040502050405020303" pitchFamily="18" charset="0"/>
              </a:rPr>
              <a:t>ПОВНОВАЖЕННЯ</a:t>
            </a:r>
          </a:p>
          <a:p>
            <a:pPr algn="ctr">
              <a:buClr>
                <a:schemeClr val="hlink"/>
              </a:buClr>
              <a:defRPr/>
            </a:pPr>
            <a:r>
              <a:rPr lang="uk-UA" sz="2800" b="1" u="sng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EUMETSAT</a:t>
            </a:r>
            <a:endParaRPr lang="uk-UA" altLang="uk-UA" sz="2800" b="1" dirty="0">
              <a:latin typeface="Georgia" panose="02040502050405020303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E4DC42DE-AF2C-406A-BB67-6B89A312DB36}"/>
              </a:ext>
            </a:extLst>
          </p:cNvPr>
          <p:cNvSpPr/>
          <p:nvPr/>
        </p:nvSpPr>
        <p:spPr bwMode="auto">
          <a:xfrm>
            <a:off x="266614" y="1484784"/>
            <a:ext cx="8487365" cy="86409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Запуск і експлуатація метеорологічних супутників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9400" name="Picture 4">
            <a:extLst>
              <a:ext uri="{FF2B5EF4-FFF2-40B4-BE49-F238E27FC236}">
                <a16:creationId xmlns:a16="http://schemas.microsoft.com/office/drawing/2014/main" id="{4D926D82-5B2C-42F9-AEA0-56E44E178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33338"/>
            <a:ext cx="19113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113B983A-3286-48E1-B91B-5E40E27D7278}"/>
              </a:ext>
            </a:extLst>
          </p:cNvPr>
          <p:cNvSpPr/>
          <p:nvPr/>
        </p:nvSpPr>
        <p:spPr bwMode="auto">
          <a:xfrm>
            <a:off x="266614" y="2349158"/>
            <a:ext cx="8487365" cy="86409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Збір та розповсюдження метеорологічних та кліматичних даних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4E5D4C5C-D4A0-48FA-94BF-5F2F2969F7A9}"/>
              </a:ext>
            </a:extLst>
          </p:cNvPr>
          <p:cNvSpPr/>
          <p:nvPr/>
        </p:nvSpPr>
        <p:spPr bwMode="auto">
          <a:xfrm>
            <a:off x="266614" y="3232046"/>
            <a:ext cx="8487365" cy="864097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3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Моніторинг кліматичних змін і навколишнього середовища</a:t>
            </a:r>
            <a:endParaRPr lang="uk-UA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135FD6EB-F4EB-42B9-90D3-B04A9C1EC307}"/>
              </a:ext>
            </a:extLst>
          </p:cNvPr>
          <p:cNvSpPr/>
          <p:nvPr/>
        </p:nvSpPr>
        <p:spPr bwMode="auto">
          <a:xfrm>
            <a:off x="266614" y="4116189"/>
            <a:ext cx="8487365" cy="864097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2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Підтримка прогнозування екстремальних погодних явищ та стихійних лих</a:t>
            </a:r>
            <a:endParaRPr lang="uk-UA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1EFF35E5-54D2-458B-9889-9ED58EBEDB5F}"/>
              </a:ext>
            </a:extLst>
          </p:cNvPr>
          <p:cNvSpPr/>
          <p:nvPr/>
        </p:nvSpPr>
        <p:spPr bwMode="auto">
          <a:xfrm>
            <a:off x="255365" y="5000332"/>
            <a:ext cx="8498614" cy="86409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3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Міжнародне співробітництво у сфері супутникової метеорології</a:t>
            </a:r>
            <a:endParaRPr lang="uk-UA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3B733CF2-0807-4570-9E61-5B1DA32801A8}"/>
              </a:ext>
            </a:extLst>
          </p:cNvPr>
          <p:cNvSpPr/>
          <p:nvPr/>
        </p:nvSpPr>
        <p:spPr bwMode="auto">
          <a:xfrm>
            <a:off x="266614" y="5889434"/>
            <a:ext cx="8498614" cy="85816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6. Навчання та технологічна підтримка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4FAFABD1-9EB1-441B-B5F8-80D77EF66D4B}"/>
              </a:ext>
            </a:extLst>
          </p:cNvPr>
          <p:cNvSpPr/>
          <p:nvPr/>
        </p:nvSpPr>
        <p:spPr>
          <a:xfrm>
            <a:off x="395536" y="63477"/>
            <a:ext cx="8352928" cy="1925363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400" b="1" dirty="0">
                <a:solidFill>
                  <a:srgbClr val="70FFFF"/>
                </a:solidFill>
                <a:latin typeface="Georgia" panose="02040502050405020303" pitchFamily="18" charset="0"/>
              </a:rPr>
              <a:t>СПІВПРАЦЯ</a:t>
            </a:r>
          </a:p>
          <a:p>
            <a:pPr algn="ctr">
              <a:defRPr/>
            </a:pPr>
            <a:r>
              <a:rPr lang="uk-UA" sz="2800" b="1" u="sng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Європейська організація з експлуатації метеорологічних супутників (EUMETSAT)  -  УКРАЇНА</a:t>
            </a:r>
            <a:r>
              <a:rPr lang="uk-UA" sz="2800" u="sng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uk-UA" altLang="uk-UA" sz="2800" b="1" i="1" u="sng" dirty="0">
              <a:latin typeface="Georgia" panose="02040502050405020303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A7D5F6B4-27D2-4983-BBF5-72FECE7E8359}"/>
              </a:ext>
            </a:extLst>
          </p:cNvPr>
          <p:cNvSpPr/>
          <p:nvPr/>
        </p:nvSpPr>
        <p:spPr bwMode="auto">
          <a:xfrm>
            <a:off x="2843808" y="2204866"/>
            <a:ext cx="6120679" cy="4320478"/>
          </a:xfrm>
          <a:prstGeom prst="rect">
            <a:avLst/>
          </a:prstGeom>
          <a:solidFill>
            <a:srgbClr val="004F8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lvl="1" algn="ctr">
              <a:lnSpc>
                <a:spcPct val="115000"/>
              </a:lnSpc>
              <a:spcAft>
                <a:spcPts val="1000"/>
              </a:spcAft>
              <a:buSzPts val="1000"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Україна має доступ до супутникових даних у рамках міжнародного співробітництва. Українські метеорологічні установи можуть використовувати дані EUMETSAT для прогнозування </a:t>
            </a:r>
            <a:r>
              <a:rPr lang="uk-UA" sz="2400" b="1" u="sng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погоди, моніторингу природних катастроф та досліджень змін клімату</a:t>
            </a:r>
            <a:endParaRPr lang="uk-UA" sz="2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0424" name="Picture 9" descr="montenegro">
            <a:extLst>
              <a:ext uri="{FF2B5EF4-FFF2-40B4-BE49-F238E27FC236}">
                <a16:creationId xmlns:a16="http://schemas.microsoft.com/office/drawing/2014/main" id="{A6CC5E10-7127-4DF0-90FB-433C4714F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3087688"/>
            <a:ext cx="2468562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0425" name="Пряма зі стрілкою 6">
            <a:extLst>
              <a:ext uri="{FF2B5EF4-FFF2-40B4-BE49-F238E27FC236}">
                <a16:creationId xmlns:a16="http://schemas.microsoft.com/office/drawing/2014/main" id="{32A64765-D49F-40D1-BD36-A146CC43D30C}"/>
              </a:ext>
            </a:extLst>
          </p:cNvPr>
          <p:cNvCxnSpPr>
            <a:cxnSpLocks/>
          </p:cNvCxnSpPr>
          <p:nvPr/>
        </p:nvCxnSpPr>
        <p:spPr bwMode="auto">
          <a:xfrm>
            <a:off x="2482850" y="4149725"/>
            <a:ext cx="360363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push dir="u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F1C3197D-70E7-4FE4-B6F7-B1B1978ABDE6}"/>
              </a:ext>
            </a:extLst>
          </p:cNvPr>
          <p:cNvSpPr/>
          <p:nvPr/>
        </p:nvSpPr>
        <p:spPr>
          <a:xfrm>
            <a:off x="179514" y="76219"/>
            <a:ext cx="8784974" cy="133655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chemeClr val="hlink"/>
              </a:buClr>
              <a:defRPr/>
            </a:pPr>
            <a:r>
              <a:rPr lang="uk-UA" altLang="uk-UA" sz="2800" b="1" u="sng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Національні космічні агентства та органи держав-членів ЄС</a:t>
            </a:r>
          </a:p>
          <a:p>
            <a:pPr algn="ctr">
              <a:buClr>
                <a:schemeClr val="hlink"/>
              </a:buClr>
              <a:defRPr/>
            </a:pPr>
            <a:r>
              <a:rPr lang="uk-UA" altLang="uk-UA" sz="2800" b="1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 </a:t>
            </a:r>
            <a:r>
              <a:rPr lang="uk-UA" altLang="uk-UA" sz="2800" b="1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програмі </a:t>
            </a:r>
            <a:r>
              <a:rPr lang="en-GB" altLang="uk-UA" sz="2800" b="1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Copernicus</a:t>
            </a:r>
            <a:endParaRPr lang="uk-UA" altLang="uk-UA" sz="2800" b="1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2A97D9A2-4CB4-4499-84D0-2999E7F0A889}"/>
              </a:ext>
            </a:extLst>
          </p:cNvPr>
          <p:cNvSpPr/>
          <p:nvPr/>
        </p:nvSpPr>
        <p:spPr bwMode="auto">
          <a:xfrm>
            <a:off x="2921195" y="3573018"/>
            <a:ext cx="3301610" cy="576064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Повноваження:</a:t>
            </a:r>
            <a:endParaRPr lang="uk-UA" sz="28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448" name="Прямокутник 3">
            <a:extLst>
              <a:ext uri="{FF2B5EF4-FFF2-40B4-BE49-F238E27FC236}">
                <a16:creationId xmlns:a16="http://schemas.microsoft.com/office/drawing/2014/main" id="{2E375B90-DC77-4501-9C9F-6A47F8E56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25625"/>
            <a:ext cx="7777163" cy="14589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tabLst>
                <a:tab pos="914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tabLst>
                <a:tab pos="914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914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914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>
              <a:spcBef>
                <a:spcPct val="0"/>
              </a:spcBef>
              <a:spcAft>
                <a:spcPts val="1000"/>
              </a:spcAft>
              <a:buClrTx/>
              <a:buSzPts val="1000"/>
              <a:buFontTx/>
              <a:buNone/>
            </a:pPr>
            <a:r>
              <a:rPr lang="uk-UA" altLang="uk-UA" sz="2200" b="1">
                <a:solidFill>
                  <a:srgbClr val="20212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Підтримують програму Copernicus через надання додаткових даних, участь у розробці технологій та забезпечення національних потреб у моніторингу землекористування</a:t>
            </a:r>
            <a:endParaRPr lang="uk-UA" altLang="uk-UA" sz="2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трілка: униз 4">
            <a:extLst>
              <a:ext uri="{FF2B5EF4-FFF2-40B4-BE49-F238E27FC236}">
                <a16:creationId xmlns:a16="http://schemas.microsoft.com/office/drawing/2014/main" id="{15DF42E2-7C59-4CAC-A69D-D2F7E11CE2C3}"/>
              </a:ext>
            </a:extLst>
          </p:cNvPr>
          <p:cNvSpPr/>
          <p:nvPr/>
        </p:nvSpPr>
        <p:spPr bwMode="auto">
          <a:xfrm>
            <a:off x="3841162" y="1418658"/>
            <a:ext cx="1080120" cy="40716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ACE7AF56-55FA-4078-B58C-469E542C8930}"/>
              </a:ext>
            </a:extLst>
          </p:cNvPr>
          <p:cNvSpPr/>
          <p:nvPr/>
        </p:nvSpPr>
        <p:spPr bwMode="auto">
          <a:xfrm>
            <a:off x="255564" y="4463916"/>
            <a:ext cx="2937035" cy="1700133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1000"/>
              </a:spcAft>
              <a:defRPr/>
            </a:pPr>
            <a:r>
              <a:rPr lang="uk-UA" altLang="uk-UA" sz="2400" b="1">
                <a:latin typeface="Georgia" panose="02040502050405020303" pitchFamily="18" charset="0"/>
                <a:cs typeface="Times New Roman" panose="02020603050405020304" pitchFamily="18" charset="0"/>
              </a:rPr>
              <a:t>розробка та впровадження космічних програм</a:t>
            </a:r>
            <a:endParaRPr lang="uk-UA" altLang="uk-UA" sz="2400" b="1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FBB7EB99-D24C-47D7-B7FA-73ADD844E8FA}"/>
              </a:ext>
            </a:extLst>
          </p:cNvPr>
          <p:cNvSpPr/>
          <p:nvPr/>
        </p:nvSpPr>
        <p:spPr bwMode="auto">
          <a:xfrm>
            <a:off x="3303546" y="4465171"/>
            <a:ext cx="2808312" cy="1700133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1000"/>
              </a:spcAft>
              <a:defRPr/>
            </a:pPr>
            <a:r>
              <a:rPr lang="uk-UA" altLang="uk-UA" sz="2400" b="1">
                <a:latin typeface="Georgia" panose="02040502050405020303" pitchFamily="18" charset="0"/>
                <a:cs typeface="Times New Roman" panose="02020603050405020304" pitchFamily="18" charset="0"/>
              </a:rPr>
              <a:t>управління супутниковими системами</a:t>
            </a:r>
            <a:endParaRPr lang="uk-UA" altLang="uk-UA" sz="2400" b="1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0AB083F2-F80E-4B64-92AB-F06B1899D981}"/>
              </a:ext>
            </a:extLst>
          </p:cNvPr>
          <p:cNvSpPr/>
          <p:nvPr/>
        </p:nvSpPr>
        <p:spPr bwMode="auto">
          <a:xfrm>
            <a:off x="6222804" y="4463917"/>
            <a:ext cx="2741683" cy="1701387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1000"/>
              </a:spcAft>
              <a:defRPr/>
            </a:pPr>
            <a:r>
              <a:rPr lang="uk-UA" altLang="uk-UA" sz="2400" b="1">
                <a:latin typeface="Georgia" panose="02040502050405020303" pitchFamily="18" charset="0"/>
                <a:cs typeface="Times New Roman" panose="02020603050405020304" pitchFamily="18" charset="0"/>
              </a:rPr>
              <a:t>співпраця з міжнародними партнерами</a:t>
            </a:r>
            <a:endParaRPr lang="uk-UA" altLang="uk-UA" sz="2400" b="1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1461" name="Пряма сполучна лінія 11">
            <a:extLst>
              <a:ext uri="{FF2B5EF4-FFF2-40B4-BE49-F238E27FC236}">
                <a16:creationId xmlns:a16="http://schemas.microsoft.com/office/drawing/2014/main" id="{EB7BD271-3785-4837-9632-678EC3BC41DE}"/>
              </a:ext>
            </a:extLst>
          </p:cNvPr>
          <p:cNvCxnSpPr>
            <a:cxnSpLocks/>
          </p:cNvCxnSpPr>
          <p:nvPr/>
        </p:nvCxnSpPr>
        <p:spPr bwMode="auto">
          <a:xfrm flipH="1">
            <a:off x="1658938" y="3860800"/>
            <a:ext cx="1262062" cy="14288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2" name="Пряма сполучна лінія 12">
            <a:extLst>
              <a:ext uri="{FF2B5EF4-FFF2-40B4-BE49-F238E27FC236}">
                <a16:creationId xmlns:a16="http://schemas.microsoft.com/office/drawing/2014/main" id="{5B0C0323-488C-4163-90CC-EF30D314434E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6223000" y="3875088"/>
            <a:ext cx="1262063" cy="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3" name="Пряма сполучна лінія 14">
            <a:extLst>
              <a:ext uri="{FF2B5EF4-FFF2-40B4-BE49-F238E27FC236}">
                <a16:creationId xmlns:a16="http://schemas.microsoft.com/office/drawing/2014/main" id="{C3051002-5F7D-47D6-88E1-DACBD3AB7369}"/>
              </a:ext>
            </a:extLst>
          </p:cNvPr>
          <p:cNvCxnSpPr>
            <a:cxnSpLocks/>
          </p:cNvCxnSpPr>
          <p:nvPr/>
        </p:nvCxnSpPr>
        <p:spPr bwMode="auto">
          <a:xfrm>
            <a:off x="1658938" y="3848100"/>
            <a:ext cx="0" cy="601663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4" name="Пряма сполучна лінія 16">
            <a:extLst>
              <a:ext uri="{FF2B5EF4-FFF2-40B4-BE49-F238E27FC236}">
                <a16:creationId xmlns:a16="http://schemas.microsoft.com/office/drawing/2014/main" id="{181D5B14-CF23-4A6B-A552-28967B0508BA}"/>
              </a:ext>
            </a:extLst>
          </p:cNvPr>
          <p:cNvCxnSpPr>
            <a:cxnSpLocks/>
          </p:cNvCxnSpPr>
          <p:nvPr/>
        </p:nvCxnSpPr>
        <p:spPr bwMode="auto">
          <a:xfrm>
            <a:off x="7472363" y="3838575"/>
            <a:ext cx="0" cy="60325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5" name="Пряма сполучна лінія 19">
            <a:extLst>
              <a:ext uri="{FF2B5EF4-FFF2-40B4-BE49-F238E27FC236}">
                <a16:creationId xmlns:a16="http://schemas.microsoft.com/office/drawing/2014/main" id="{C3952C8E-E32E-473F-ABDD-A7B5D2917E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0" y="4149725"/>
            <a:ext cx="0" cy="2921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push dir="u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AADC9C5F-2919-4E30-A69B-E51BF9FA8666}"/>
              </a:ext>
            </a:extLst>
          </p:cNvPr>
          <p:cNvSpPr/>
          <p:nvPr/>
        </p:nvSpPr>
        <p:spPr>
          <a:xfrm>
            <a:off x="683568" y="76219"/>
            <a:ext cx="7776864" cy="123012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chemeClr val="hlink"/>
              </a:buClr>
              <a:defRPr/>
            </a:pPr>
            <a:r>
              <a:rPr lang="uk-UA" altLang="uk-UA" sz="3200" b="1" u="sng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Академічні та науково-дослідні установи </a:t>
            </a:r>
            <a:r>
              <a:rPr lang="uk-UA" altLang="uk-UA" sz="3200" b="1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у </a:t>
            </a:r>
            <a:r>
              <a:rPr lang="uk-UA" altLang="uk-UA" sz="3200" b="1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програмі </a:t>
            </a:r>
            <a:r>
              <a:rPr lang="en-GB" altLang="uk-UA" sz="3200" b="1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Copernicus</a:t>
            </a:r>
            <a:endParaRPr lang="uk-UA" altLang="uk-UA" sz="3200" b="1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A5BDB833-A96C-404E-B75D-E6AA8AA18C4A}"/>
              </a:ext>
            </a:extLst>
          </p:cNvPr>
          <p:cNvSpPr/>
          <p:nvPr/>
        </p:nvSpPr>
        <p:spPr bwMode="auto">
          <a:xfrm>
            <a:off x="2771800" y="1484784"/>
            <a:ext cx="6120591" cy="5112568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Дослідження та інновації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Розробка та впровадження інноваційних технологій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Проведення фундаментальних та прикладних досліджень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Оцінка впливу антропогенних факторів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Розробка рекомендацій для політиків та практиків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Створення та ведення інформаційних систем</a:t>
            </a: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Стрілка: вправо 2">
            <a:extLst>
              <a:ext uri="{FF2B5EF4-FFF2-40B4-BE49-F238E27FC236}">
                <a16:creationId xmlns:a16="http://schemas.microsoft.com/office/drawing/2014/main" id="{62082F8F-0AEF-491C-91B1-640F31C4C7CD}"/>
              </a:ext>
            </a:extLst>
          </p:cNvPr>
          <p:cNvSpPr/>
          <p:nvPr/>
        </p:nvSpPr>
        <p:spPr bwMode="auto">
          <a:xfrm>
            <a:off x="2339753" y="3132175"/>
            <a:ext cx="432047" cy="1011273"/>
          </a:xfrm>
          <a:prstGeom prst="righ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:a16="http://schemas.microsoft.com/office/drawing/2014/main" id="{AD9C0D58-E8B8-43EB-ABC6-944CBD94751F}"/>
              </a:ext>
            </a:extLst>
          </p:cNvPr>
          <p:cNvSpPr/>
          <p:nvPr/>
        </p:nvSpPr>
        <p:spPr bwMode="auto">
          <a:xfrm>
            <a:off x="0" y="2876550"/>
            <a:ext cx="2339975" cy="152241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uk-UA" altLang="uk-UA" sz="2800" b="1" dirty="0">
              <a:latin typeface="Georgia" panose="02040502050405020303" pitchFamily="18" charset="0"/>
            </a:endParaRPr>
          </a:p>
          <a:p>
            <a:pPr algn="ctr">
              <a:defRPr/>
            </a:pPr>
            <a:r>
              <a:rPr lang="uk-UA" altLang="uk-UA" sz="2800" b="1" dirty="0">
                <a:latin typeface="Georgia" panose="02040502050405020303" pitchFamily="18" charset="0"/>
              </a:rPr>
              <a:t>ФУНКЦІЇ</a:t>
            </a:r>
            <a:endParaRPr lang="uk-UA" sz="2800" dirty="0">
              <a:latin typeface="Arial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035D5804-4FE5-4070-BCAB-15F3E2E88B76}"/>
              </a:ext>
            </a:extLst>
          </p:cNvPr>
          <p:cNvSpPr/>
          <p:nvPr/>
        </p:nvSpPr>
        <p:spPr>
          <a:xfrm>
            <a:off x="179601" y="59179"/>
            <a:ext cx="6120681" cy="106556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uk-UA" altLang="uk-UA" sz="2800" b="1" dirty="0">
                <a:solidFill>
                  <a:srgbClr val="FFFFFF"/>
                </a:solidFill>
                <a:latin typeface="Georgia" panose="02040502050405020303" pitchFamily="18" charset="0"/>
              </a:rPr>
              <a:t>ПРИВАТНИЙ СЕКТОР </a:t>
            </a:r>
          </a:p>
          <a:p>
            <a:pPr algn="ctr">
              <a:defRPr/>
            </a:pPr>
            <a:r>
              <a:rPr lang="uk-UA" altLang="uk-UA" sz="2800" b="1" dirty="0">
                <a:solidFill>
                  <a:srgbClr val="FFFFFF"/>
                </a:solidFill>
                <a:latin typeface="Georgia" panose="02040502050405020303" pitchFamily="18" charset="0"/>
              </a:rPr>
              <a:t>у програмі </a:t>
            </a:r>
            <a:r>
              <a:rPr lang="en-GB" altLang="uk-UA" sz="2800" b="1" dirty="0">
                <a:solidFill>
                  <a:srgbClr val="FFFFFF"/>
                </a:solidFill>
                <a:latin typeface="Georgia" panose="02040502050405020303" pitchFamily="18" charset="0"/>
              </a:rPr>
              <a:t>Copernicus</a:t>
            </a:r>
            <a:endParaRPr lang="uk-UA" altLang="uk-UA" sz="2800" b="1" dirty="0">
              <a:latin typeface="Georgia" panose="02040502050405020303" pitchFamily="18" charset="0"/>
            </a:endParaRPr>
          </a:p>
        </p:txBody>
      </p:sp>
      <p:sp>
        <p:nvSpPr>
          <p:cNvPr id="7" name="Прямокутник: округлені кути 6">
            <a:extLst>
              <a:ext uri="{FF2B5EF4-FFF2-40B4-BE49-F238E27FC236}">
                <a16:creationId xmlns:a16="http://schemas.microsoft.com/office/drawing/2014/main" id="{1BC36A4E-DAED-4A55-AD4C-5568E27D8453}"/>
              </a:ext>
            </a:extLst>
          </p:cNvPr>
          <p:cNvSpPr/>
          <p:nvPr/>
        </p:nvSpPr>
        <p:spPr bwMode="auto">
          <a:xfrm>
            <a:off x="6723063" y="315913"/>
            <a:ext cx="2251075" cy="6731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uk-UA" altLang="uk-UA" sz="2800" b="1" dirty="0">
                <a:latin typeface="Georgia" panose="02040502050405020303" pitchFamily="18" charset="0"/>
              </a:rPr>
              <a:t>ФУНКЦІЇ</a:t>
            </a:r>
            <a:endParaRPr lang="uk-UA" sz="2800" dirty="0">
              <a:latin typeface="Arial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FCFD33F-5731-41E7-8CCE-3B20896FD5B8}"/>
              </a:ext>
            </a:extLst>
          </p:cNvPr>
          <p:cNvSpPr/>
          <p:nvPr/>
        </p:nvSpPr>
        <p:spPr bwMode="auto">
          <a:xfrm>
            <a:off x="125850" y="4137184"/>
            <a:ext cx="3294022" cy="1945970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Розробка онлайн-платформ для управління земельними ресурсами</a:t>
            </a: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Стрілка: вправо 10">
            <a:extLst>
              <a:ext uri="{FF2B5EF4-FFF2-40B4-BE49-F238E27FC236}">
                <a16:creationId xmlns:a16="http://schemas.microsoft.com/office/drawing/2014/main" id="{54D98CBA-0006-4E53-89E2-054F2FF65B67}"/>
              </a:ext>
            </a:extLst>
          </p:cNvPr>
          <p:cNvSpPr/>
          <p:nvPr/>
        </p:nvSpPr>
        <p:spPr bwMode="auto">
          <a:xfrm>
            <a:off x="6268603" y="428674"/>
            <a:ext cx="432047" cy="520506"/>
          </a:xfrm>
          <a:prstGeom prst="right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sp>
        <p:nvSpPr>
          <p:cNvPr id="63500" name="Прямокутник 11">
            <a:extLst>
              <a:ext uri="{FF2B5EF4-FFF2-40B4-BE49-F238E27FC236}">
                <a16:creationId xmlns:a16="http://schemas.microsoft.com/office/drawing/2014/main" id="{B3519C3E-86E6-4165-A9B7-14BFA28F5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983038"/>
            <a:ext cx="5562600" cy="225425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2857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uk-UA" altLang="uk-UA" sz="230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altLang="uk-UA" sz="2400">
                <a:solidFill>
                  <a:srgbClr val="20212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створення сервісів, які об'єднують дані з різних державних реєстрів, автоматизують аналіз земельного банку та забезпечують моніторинг реєстраційних дій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endParaRPr lang="uk-UA" altLang="uk-UA" sz="230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4E374789-8B89-4E46-BE23-EC829DA54E67}"/>
              </a:ext>
            </a:extLst>
          </p:cNvPr>
          <p:cNvSpPr/>
          <p:nvPr/>
        </p:nvSpPr>
        <p:spPr bwMode="auto">
          <a:xfrm>
            <a:off x="125850" y="1935570"/>
            <a:ext cx="3294022" cy="118490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Надання консалтингових послуг</a:t>
            </a: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504" name="Прямокутник 2">
            <a:extLst>
              <a:ext uri="{FF2B5EF4-FFF2-40B4-BE49-F238E27FC236}">
                <a16:creationId xmlns:a16="http://schemas.microsoft.com/office/drawing/2014/main" id="{C4A27036-23EB-4129-B30C-08422B65D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1555750"/>
            <a:ext cx="5584825" cy="1944688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2857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uk-UA" altLang="uk-UA" sz="230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altLang="uk-UA" sz="2400">
                <a:solidFill>
                  <a:srgbClr val="20212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консультують агропідприємства та ОМС для впровадження сучасних технологій та забезпечення  раціонального та ефективного землекористування</a:t>
            </a:r>
            <a:endParaRPr lang="uk-UA" altLang="uk-UA" sz="240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8383B483-2346-44D7-8E9C-6765EB6EEC0E}"/>
              </a:ext>
            </a:extLst>
          </p:cNvPr>
          <p:cNvSpPr/>
          <p:nvPr/>
        </p:nvSpPr>
        <p:spPr>
          <a:xfrm>
            <a:off x="1403650" y="1648105"/>
            <a:ext cx="7107857" cy="9369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uk-UA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 та координація державного екологічного моніторингу</a:t>
            </a:r>
            <a:endParaRPr lang="uk-UA" sz="24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C9CD63F6-788D-4931-8A45-7D650D5ADB87}"/>
              </a:ext>
            </a:extLst>
          </p:cNvPr>
          <p:cNvSpPr/>
          <p:nvPr/>
        </p:nvSpPr>
        <p:spPr>
          <a:xfrm>
            <a:off x="1403650" y="2663147"/>
            <a:ext cx="7128787" cy="936965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державної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моніторингу</a:t>
            </a:r>
            <a:r>
              <a:rPr lang="ru-RU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довкілля</a:t>
            </a:r>
            <a:endParaRPr lang="uk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Округлений прямокутник 27">
            <a:extLst>
              <a:ext uri="{FF2B5EF4-FFF2-40B4-BE49-F238E27FC236}">
                <a16:creationId xmlns:a16="http://schemas.microsoft.com/office/drawing/2014/main" id="{813E1273-7649-4FD3-A85D-371903333114}"/>
              </a:ext>
            </a:extLst>
          </p:cNvPr>
          <p:cNvSpPr/>
          <p:nvPr/>
        </p:nvSpPr>
        <p:spPr>
          <a:xfrm>
            <a:off x="1403650" y="3692970"/>
            <a:ext cx="7128787" cy="9074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за забрудненням навколишнього природного середовища</a:t>
            </a:r>
            <a:endParaRPr lang="uk-UA" alt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93C55E1A-BA81-4D75-BEA8-E6325AE98C01}"/>
              </a:ext>
            </a:extLst>
          </p:cNvPr>
          <p:cNvSpPr/>
          <p:nvPr/>
        </p:nvSpPr>
        <p:spPr>
          <a:xfrm>
            <a:off x="395537" y="76219"/>
            <a:ext cx="8115970" cy="146424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600" b="1" dirty="0">
                <a:latin typeface="Georgia" panose="02040502050405020303" pitchFamily="18" charset="0"/>
              </a:rPr>
              <a:t>ПОВНОВАЖЕННЯ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Міністерства</a:t>
            </a: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захисту</a:t>
            </a: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довкілля</a:t>
            </a: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природних</a:t>
            </a: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endParaRPr lang="uk-UA" sz="2800" dirty="0">
              <a:solidFill>
                <a:schemeClr val="accent1">
                  <a:lumMod val="40000"/>
                  <a:lumOff val="6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Округлений прямокутник 30">
            <a:extLst>
              <a:ext uri="{FF2B5EF4-FFF2-40B4-BE49-F238E27FC236}">
                <a16:creationId xmlns:a16="http://schemas.microsoft.com/office/drawing/2014/main" id="{C4D88685-1CF9-421D-BA19-555CF2BC8E57}"/>
              </a:ext>
            </a:extLst>
          </p:cNvPr>
          <p:cNvSpPr/>
          <p:nvPr/>
        </p:nvSpPr>
        <p:spPr>
          <a:xfrm>
            <a:off x="1403650" y="4693232"/>
            <a:ext cx="7128787" cy="936965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Екологічний прогноз, оцінка ризиків та інформування громадськості</a:t>
            </a:r>
            <a:endParaRPr lang="uk-UA" alt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233" name="Пряма сполучна лінія 2">
            <a:extLst>
              <a:ext uri="{FF2B5EF4-FFF2-40B4-BE49-F238E27FC236}">
                <a16:creationId xmlns:a16="http://schemas.microsoft.com/office/drawing/2014/main" id="{AC07CF5C-7CE9-4E43-B3AA-612A00A7294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5650" y="1554163"/>
            <a:ext cx="0" cy="47688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Пряма сполучна лінія 4">
            <a:extLst>
              <a:ext uri="{FF2B5EF4-FFF2-40B4-BE49-F238E27FC236}">
                <a16:creationId xmlns:a16="http://schemas.microsoft.com/office/drawing/2014/main" id="{FB7936A7-A01D-4B36-BC1F-AC091AC5F49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5650" y="2133600"/>
            <a:ext cx="57626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Округлений прямокутник 30">
            <a:extLst>
              <a:ext uri="{FF2B5EF4-FFF2-40B4-BE49-F238E27FC236}">
                <a16:creationId xmlns:a16="http://schemas.microsoft.com/office/drawing/2014/main" id="{A48D1D3A-ED01-4F3E-A630-F9C232BD4A39}"/>
              </a:ext>
            </a:extLst>
          </p:cNvPr>
          <p:cNvSpPr/>
          <p:nvPr/>
        </p:nvSpPr>
        <p:spPr>
          <a:xfrm>
            <a:off x="1403650" y="5723055"/>
            <a:ext cx="7128788" cy="936965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 змін клімату та оцінка впливу на довкілля</a:t>
            </a:r>
          </a:p>
        </p:txBody>
      </p:sp>
      <p:cxnSp>
        <p:nvCxnSpPr>
          <p:cNvPr id="9238" name="Пряма сполучна лінія 6">
            <a:extLst>
              <a:ext uri="{FF2B5EF4-FFF2-40B4-BE49-F238E27FC236}">
                <a16:creationId xmlns:a16="http://schemas.microsoft.com/office/drawing/2014/main" id="{229B5E5D-1B62-4A16-A1B0-5504671ADA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3113" y="3141663"/>
            <a:ext cx="5746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Пряма сполучна лінія 7">
            <a:extLst>
              <a:ext uri="{FF2B5EF4-FFF2-40B4-BE49-F238E27FC236}">
                <a16:creationId xmlns:a16="http://schemas.microsoft.com/office/drawing/2014/main" id="{66F1B8B7-B9B1-4438-A993-D86BFD05D7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3113" y="4149725"/>
            <a:ext cx="5746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Пряма сполучна лінія 8">
            <a:extLst>
              <a:ext uri="{FF2B5EF4-FFF2-40B4-BE49-F238E27FC236}">
                <a16:creationId xmlns:a16="http://schemas.microsoft.com/office/drawing/2014/main" id="{7E8B5C51-C922-48FF-9B72-5A3E7479549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3113" y="5157788"/>
            <a:ext cx="5746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1" name="Пряма сполучна лінія 9">
            <a:extLst>
              <a:ext uri="{FF2B5EF4-FFF2-40B4-BE49-F238E27FC236}">
                <a16:creationId xmlns:a16="http://schemas.microsoft.com/office/drawing/2014/main" id="{800E96BB-CD4F-4FB3-9653-6A05AF60CF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3113" y="6299200"/>
            <a:ext cx="5746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push dir="u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C7DE11CF-1A66-46A7-89F9-2D7B9C4D8113}"/>
              </a:ext>
            </a:extLst>
          </p:cNvPr>
          <p:cNvSpPr/>
          <p:nvPr/>
        </p:nvSpPr>
        <p:spPr>
          <a:xfrm>
            <a:off x="276873" y="922472"/>
            <a:ext cx="2952329" cy="266429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1200"/>
              </a:spcAft>
              <a:defRPr/>
            </a:pPr>
            <a:r>
              <a:rPr lang="uk-UA" sz="36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INSPIRE </a:t>
            </a:r>
            <a:r>
              <a:rPr lang="uk-UA" sz="3600" b="1" dirty="0" err="1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Geoportal</a:t>
            </a:r>
            <a:r>
              <a:rPr lang="uk-UA" sz="36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uk-UA" sz="36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4B04A10D-069A-4F16-8FC0-4F68D6425497}"/>
              </a:ext>
            </a:extLst>
          </p:cNvPr>
          <p:cNvSpPr/>
          <p:nvPr/>
        </p:nvSpPr>
        <p:spPr bwMode="auto">
          <a:xfrm>
            <a:off x="3867334" y="764704"/>
            <a:ext cx="4881130" cy="302433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200"/>
              </a:spcAft>
              <a:defRPr/>
            </a:pPr>
            <a:r>
              <a:rPr lang="uk-UA" sz="2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це  головний загальноєвропейський портал, який забезпечує доступ до просторових даних, що відповідають Директиві INSPIRE</a:t>
            </a:r>
            <a:endParaRPr lang="uk-UA" sz="28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Стрілка вправо 6">
            <a:extLst>
              <a:ext uri="{FF2B5EF4-FFF2-40B4-BE49-F238E27FC236}">
                <a16:creationId xmlns:a16="http://schemas.microsoft.com/office/drawing/2014/main" id="{B4B8DE15-5F61-41A5-BB72-5851F0A69916}"/>
              </a:ext>
            </a:extLst>
          </p:cNvPr>
          <p:cNvSpPr/>
          <p:nvPr/>
        </p:nvSpPr>
        <p:spPr bwMode="auto">
          <a:xfrm>
            <a:off x="3256280" y="1916830"/>
            <a:ext cx="663486" cy="675579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3" name="Стрілка: униз 2">
            <a:extLst>
              <a:ext uri="{FF2B5EF4-FFF2-40B4-BE49-F238E27FC236}">
                <a16:creationId xmlns:a16="http://schemas.microsoft.com/office/drawing/2014/main" id="{F2A67043-DFCA-41EC-9B76-D7C08811824D}"/>
              </a:ext>
            </a:extLst>
          </p:cNvPr>
          <p:cNvSpPr/>
          <p:nvPr/>
        </p:nvSpPr>
        <p:spPr bwMode="auto">
          <a:xfrm>
            <a:off x="1331640" y="3592650"/>
            <a:ext cx="540134" cy="70863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2FAB01FA-A293-4FB4-B9D8-040864719B9E}"/>
              </a:ext>
            </a:extLst>
          </p:cNvPr>
          <p:cNvSpPr/>
          <p:nvPr/>
        </p:nvSpPr>
        <p:spPr bwMode="auto">
          <a:xfrm>
            <a:off x="611560" y="4327823"/>
            <a:ext cx="1905730" cy="158417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6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МЕТА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трілка вправо 6">
            <a:extLst>
              <a:ext uri="{FF2B5EF4-FFF2-40B4-BE49-F238E27FC236}">
                <a16:creationId xmlns:a16="http://schemas.microsoft.com/office/drawing/2014/main" id="{58AC20EB-DA80-4A41-8E53-DBD537B3A98F}"/>
              </a:ext>
            </a:extLst>
          </p:cNvPr>
          <p:cNvSpPr/>
          <p:nvPr/>
        </p:nvSpPr>
        <p:spPr bwMode="auto">
          <a:xfrm>
            <a:off x="2498020" y="4782121"/>
            <a:ext cx="663486" cy="675579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57CFA642-14C9-4AA5-ADFE-A8870AF49D93}"/>
              </a:ext>
            </a:extLst>
          </p:cNvPr>
          <p:cNvSpPr/>
          <p:nvPr/>
        </p:nvSpPr>
        <p:spPr bwMode="auto">
          <a:xfrm>
            <a:off x="3161506" y="4104736"/>
            <a:ext cx="5586958" cy="1988560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200"/>
              </a:spcAft>
              <a:defRPr/>
            </a:pPr>
            <a:r>
              <a:rPr lang="uk-UA" sz="2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забезпечення доступності, сумісності та обміну </a:t>
            </a:r>
            <a:r>
              <a:rPr lang="uk-UA" sz="2800" dirty="0" err="1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геопросторовими</a:t>
            </a:r>
            <a:r>
              <a:rPr lang="uk-UA" sz="2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даними між країнами-членами ЄС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  <a:defRPr/>
            </a:pPr>
            <a:endParaRPr lang="uk-UA" sz="28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D5D5131F-20F6-4FB2-B2BF-876516F52E45}"/>
              </a:ext>
            </a:extLst>
          </p:cNvPr>
          <p:cNvSpPr/>
          <p:nvPr/>
        </p:nvSpPr>
        <p:spPr>
          <a:xfrm>
            <a:off x="395536" y="211281"/>
            <a:ext cx="3737578" cy="122413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uk-UA" sz="32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INSPIRE </a:t>
            </a:r>
          </a:p>
          <a:p>
            <a:pPr algn="ctr">
              <a:spcAft>
                <a:spcPts val="0"/>
              </a:spcAft>
              <a:defRPr/>
            </a:pPr>
            <a:r>
              <a:rPr lang="uk-UA" sz="3200" b="1" dirty="0" err="1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Geoportal</a:t>
            </a:r>
            <a:r>
              <a:rPr lang="uk-UA" sz="32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uk-UA" sz="32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1C735EF6-1EF1-4480-8E78-D47D49505B4D}"/>
              </a:ext>
            </a:extLst>
          </p:cNvPr>
          <p:cNvSpPr/>
          <p:nvPr/>
        </p:nvSpPr>
        <p:spPr bwMode="auto">
          <a:xfrm>
            <a:off x="4797152" y="178218"/>
            <a:ext cx="3737578" cy="1587827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200"/>
              </a:spcAft>
              <a:defRPr/>
            </a:pP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Функціонал INSPIRE </a:t>
            </a:r>
            <a:r>
              <a:rPr lang="uk-UA" sz="2800" b="1" dirty="0" err="1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Geoportal</a:t>
            </a:r>
            <a:endParaRPr lang="uk-UA" sz="28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Стрілка вправо 6">
            <a:extLst>
              <a:ext uri="{FF2B5EF4-FFF2-40B4-BE49-F238E27FC236}">
                <a16:creationId xmlns:a16="http://schemas.microsoft.com/office/drawing/2014/main" id="{477C65A3-DF55-44BB-A26C-64C9EC60955A}"/>
              </a:ext>
            </a:extLst>
          </p:cNvPr>
          <p:cNvSpPr/>
          <p:nvPr/>
        </p:nvSpPr>
        <p:spPr bwMode="auto">
          <a:xfrm>
            <a:off x="4139952" y="536376"/>
            <a:ext cx="657200" cy="573946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7" name="Стрілка: униз 16">
            <a:extLst>
              <a:ext uri="{FF2B5EF4-FFF2-40B4-BE49-F238E27FC236}">
                <a16:creationId xmlns:a16="http://schemas.microsoft.com/office/drawing/2014/main" id="{9B9183BF-8992-4F87-9DB8-193E68027372}"/>
              </a:ext>
            </a:extLst>
          </p:cNvPr>
          <p:cNvSpPr/>
          <p:nvPr/>
        </p:nvSpPr>
        <p:spPr bwMode="auto">
          <a:xfrm>
            <a:off x="6395874" y="1766045"/>
            <a:ext cx="540134" cy="615099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1BE5D8E6-6B0D-4CE1-91E2-25CF319B6F8F}"/>
              </a:ext>
            </a:extLst>
          </p:cNvPr>
          <p:cNvSpPr/>
          <p:nvPr/>
        </p:nvSpPr>
        <p:spPr bwMode="auto">
          <a:xfrm>
            <a:off x="395288" y="2381250"/>
            <a:ext cx="8208962" cy="40719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 dirty="0"/>
          </a:p>
          <a:p>
            <a:pPr marL="342900" indent="-342900" algn="just">
              <a:spcAft>
                <a:spcPts val="10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uk-UA" sz="26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Пошук, перегляд та завантаження просторових даних у межах ЄС.</a:t>
            </a:r>
            <a:endParaRPr lang="uk-UA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uk-UA" sz="26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Доступ до національних </a:t>
            </a:r>
            <a:r>
              <a:rPr lang="uk-UA" sz="2600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геопорталів</a:t>
            </a:r>
            <a:r>
              <a:rPr lang="uk-UA" sz="26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країн-членів ЄС через інтеграційні механізми.</a:t>
            </a:r>
            <a:endParaRPr lang="uk-UA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uk-UA" sz="26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Використання </a:t>
            </a:r>
            <a:r>
              <a:rPr lang="uk-UA" sz="2600" b="1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INSPIRE </a:t>
            </a:r>
            <a:r>
              <a:rPr lang="uk-UA" sz="2600" b="1" dirty="0" err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Validator</a:t>
            </a:r>
            <a:r>
              <a:rPr lang="uk-UA" sz="26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для перевірки відповідності даних вимогам INSPIRE.</a:t>
            </a:r>
            <a:endParaRPr lang="uk-UA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r>
              <a:rPr lang="uk-UA" sz="2600" dirty="0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Моніторинг статусу реалізації Директиви INSPIRE у країнах ЄС.</a:t>
            </a:r>
            <a:endParaRPr lang="uk-UA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buSzPts val="1000"/>
              <a:tabLst>
                <a:tab pos="914400" algn="l"/>
              </a:tabLst>
              <a:defRPr/>
            </a:pPr>
            <a:endParaRPr lang="uk-UA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0DEB1EBE-891C-4650-90DD-B316121F3884}"/>
              </a:ext>
            </a:extLst>
          </p:cNvPr>
          <p:cNvSpPr/>
          <p:nvPr/>
        </p:nvSpPr>
        <p:spPr>
          <a:xfrm>
            <a:off x="276873" y="922472"/>
            <a:ext cx="2952329" cy="266429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0"/>
              </a:spcAft>
              <a:defRPr/>
            </a:pPr>
            <a:r>
              <a:rPr lang="uk-UA" sz="32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EULIS</a:t>
            </a:r>
            <a:r>
              <a:rPr lang="uk-UA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Aft>
                <a:spcPts val="0"/>
              </a:spcAft>
              <a:defRPr/>
            </a:pP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European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Land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Service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75D45A7C-EDD3-4C11-A768-DA8059F34172}"/>
              </a:ext>
            </a:extLst>
          </p:cNvPr>
          <p:cNvSpPr/>
          <p:nvPr/>
        </p:nvSpPr>
        <p:spPr bwMode="auto">
          <a:xfrm>
            <a:off x="3867334" y="764704"/>
            <a:ext cx="4881130" cy="2952328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200"/>
              </a:spcAft>
              <a:defRPr/>
            </a:pPr>
            <a:r>
              <a:rPr lang="uk-UA" sz="2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це європейська система обміну інформацією про </a:t>
            </a: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земельну власність</a:t>
            </a:r>
            <a:r>
              <a:rPr lang="uk-UA" sz="2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яка забезпечує доступ до кадастрових та реєстрових даних різних країн ЄС</a:t>
            </a:r>
            <a:endParaRPr lang="uk-UA" sz="28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Стрілка вправо 6">
            <a:extLst>
              <a:ext uri="{FF2B5EF4-FFF2-40B4-BE49-F238E27FC236}">
                <a16:creationId xmlns:a16="http://schemas.microsoft.com/office/drawing/2014/main" id="{6D6BA613-8A34-4C23-8F27-D9DF439810AC}"/>
              </a:ext>
            </a:extLst>
          </p:cNvPr>
          <p:cNvSpPr/>
          <p:nvPr/>
        </p:nvSpPr>
        <p:spPr bwMode="auto">
          <a:xfrm>
            <a:off x="3256280" y="1916830"/>
            <a:ext cx="663486" cy="675579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3" name="Стрілка: униз 2">
            <a:extLst>
              <a:ext uri="{FF2B5EF4-FFF2-40B4-BE49-F238E27FC236}">
                <a16:creationId xmlns:a16="http://schemas.microsoft.com/office/drawing/2014/main" id="{6C91C13C-83D4-41DD-8924-512F02CB53F7}"/>
              </a:ext>
            </a:extLst>
          </p:cNvPr>
          <p:cNvSpPr/>
          <p:nvPr/>
        </p:nvSpPr>
        <p:spPr bwMode="auto">
          <a:xfrm>
            <a:off x="1331640" y="3592650"/>
            <a:ext cx="540134" cy="70863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D4ABCA21-ECD9-4D24-82BD-080D654B68BC}"/>
              </a:ext>
            </a:extLst>
          </p:cNvPr>
          <p:cNvSpPr/>
          <p:nvPr/>
        </p:nvSpPr>
        <p:spPr bwMode="auto">
          <a:xfrm>
            <a:off x="611560" y="4327823"/>
            <a:ext cx="1905730" cy="158417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  <a:defRPr/>
            </a:pPr>
            <a:endParaRPr lang="uk-UA" sz="2400" b="1" dirty="0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000"/>
              </a:spcAft>
              <a:buSzPts val="1000"/>
              <a:tabLst>
                <a:tab pos="457200" algn="l"/>
              </a:tabLst>
              <a:defRPr/>
            </a:pPr>
            <a:r>
              <a:rPr lang="uk-UA" sz="26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Працює</a:t>
            </a:r>
            <a:endParaRPr lang="uk-UA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трілка вправо 6">
            <a:extLst>
              <a:ext uri="{FF2B5EF4-FFF2-40B4-BE49-F238E27FC236}">
                <a16:creationId xmlns:a16="http://schemas.microsoft.com/office/drawing/2014/main" id="{A98C9AEB-C609-49A8-AE17-D81BE72D8982}"/>
              </a:ext>
            </a:extLst>
          </p:cNvPr>
          <p:cNvSpPr/>
          <p:nvPr/>
        </p:nvSpPr>
        <p:spPr bwMode="auto">
          <a:xfrm>
            <a:off x="2498020" y="4782121"/>
            <a:ext cx="663486" cy="675579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6496C2A1-73A8-4FA7-A0A2-ABDC764B9AC1}"/>
              </a:ext>
            </a:extLst>
          </p:cNvPr>
          <p:cNvSpPr/>
          <p:nvPr/>
        </p:nvSpPr>
        <p:spPr bwMode="auto">
          <a:xfrm>
            <a:off x="3161506" y="4104736"/>
            <a:ext cx="5586958" cy="227659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spcAft>
                <a:spcPts val="1200"/>
              </a:spcAft>
              <a:defRPr/>
            </a:pPr>
            <a:r>
              <a:rPr lang="uk-UA" sz="2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за принципом </a:t>
            </a:r>
            <a:r>
              <a:rPr lang="uk-UA" sz="28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федеративного доступу</a:t>
            </a:r>
            <a:r>
              <a:rPr lang="uk-UA" sz="28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до національних кадастрових реєстрів через веб-інтерфейс та API </a:t>
            </a:r>
            <a:endParaRPr lang="uk-UA" sz="28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006">
            <a:extLst>
              <a:ext uri="{FF2B5EF4-FFF2-40B4-BE49-F238E27FC236}">
                <a16:creationId xmlns:a16="http://schemas.microsoft.com/office/drawing/2014/main" id="{4657A67A-0BC1-400D-B0EC-ADD49107A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765175"/>
            <a:ext cx="6335713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Хмара 1">
            <a:extLst>
              <a:ext uri="{FF2B5EF4-FFF2-40B4-BE49-F238E27FC236}">
                <a16:creationId xmlns:a16="http://schemas.microsoft.com/office/drawing/2014/main" id="{69365546-31C4-41B9-AED4-0FE89854386A}"/>
              </a:ext>
            </a:extLst>
          </p:cNvPr>
          <p:cNvSpPr/>
          <p:nvPr/>
        </p:nvSpPr>
        <p:spPr bwMode="auto">
          <a:xfrm>
            <a:off x="2987675" y="4005263"/>
            <a:ext cx="4608513" cy="2087562"/>
          </a:xfrm>
          <a:prstGeom prst="cloud">
            <a:avLst/>
          </a:prstGeom>
          <a:solidFill>
            <a:schemeClr val="accent6">
              <a:lumMod val="7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uk-UA" sz="2800" b="1" dirty="0">
              <a:latin typeface="Arial" charset="0"/>
            </a:endParaRPr>
          </a:p>
          <a:p>
            <a:pPr>
              <a:defRPr/>
            </a:pPr>
            <a:r>
              <a:rPr lang="uk-UA" sz="2800" b="1" dirty="0">
                <a:latin typeface="Arial" charset="0"/>
              </a:rPr>
              <a:t>Дякую за увагу!</a:t>
            </a:r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круглений прямокутник 16">
            <a:extLst>
              <a:ext uri="{FF2B5EF4-FFF2-40B4-BE49-F238E27FC236}">
                <a16:creationId xmlns:a16="http://schemas.microsoft.com/office/drawing/2014/main" id="{8A0A5AC6-C61E-4B75-8AD6-E01EB882129A}"/>
              </a:ext>
            </a:extLst>
          </p:cNvPr>
          <p:cNvSpPr/>
          <p:nvPr/>
        </p:nvSpPr>
        <p:spPr>
          <a:xfrm>
            <a:off x="323525" y="1323836"/>
            <a:ext cx="8690020" cy="915175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400" b="1" dirty="0" err="1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вмістом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ЗР, </a:t>
            </a:r>
            <a:r>
              <a:rPr lang="uk-UA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включаючи радіонукліди, у ґрунтах на територіях ПЗФ</a:t>
            </a:r>
            <a:endParaRPr lang="uk-UA" sz="2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90190C34-E205-4CF0-ABE7-501C083467B8}"/>
              </a:ext>
            </a:extLst>
          </p:cNvPr>
          <p:cNvSpPr/>
          <p:nvPr/>
        </p:nvSpPr>
        <p:spPr>
          <a:xfrm>
            <a:off x="323525" y="2331948"/>
            <a:ext cx="8690020" cy="1216409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 </a:t>
            </a:r>
            <a:r>
              <a:rPr lang="ru-RU" alt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екологічного</a:t>
            </a:r>
            <a:r>
              <a:rPr lang="ru-RU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картування  території  України  для оцінки його стану та його змін під  впливом  господарської діяльності</a:t>
            </a:r>
          </a:p>
        </p:txBody>
      </p:sp>
      <p:sp>
        <p:nvSpPr>
          <p:cNvPr id="28" name="Округлений прямокутник 27">
            <a:extLst>
              <a:ext uri="{FF2B5EF4-FFF2-40B4-BE49-F238E27FC236}">
                <a16:creationId xmlns:a16="http://schemas.microsoft.com/office/drawing/2014/main" id="{783E1A7D-CB4E-4C54-AABC-3ECB602EDAFC}"/>
              </a:ext>
            </a:extLst>
          </p:cNvPr>
          <p:cNvSpPr/>
          <p:nvPr/>
        </p:nvSpPr>
        <p:spPr>
          <a:xfrm>
            <a:off x="323525" y="3641294"/>
            <a:ext cx="8690020" cy="915175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наземних</a:t>
            </a:r>
            <a:r>
              <a:rPr lang="ru-RU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екосистем</a:t>
            </a:r>
            <a:r>
              <a:rPr lang="ru-RU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alt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фонову</a:t>
            </a:r>
            <a:r>
              <a:rPr lang="ru-RU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  ЗР, 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включаючи</a:t>
            </a: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радіонукліди)</a:t>
            </a: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B57293BC-91AD-40E5-AD19-99CE162680B2}"/>
              </a:ext>
            </a:extLst>
          </p:cNvPr>
          <p:cNvSpPr/>
          <p:nvPr/>
        </p:nvSpPr>
        <p:spPr>
          <a:xfrm>
            <a:off x="107504" y="90943"/>
            <a:ext cx="3528393" cy="1105809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32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Міндовкілля</a:t>
            </a:r>
            <a:endParaRPr lang="uk-UA" sz="3200" dirty="0">
              <a:solidFill>
                <a:schemeClr val="accent1">
                  <a:lumMod val="40000"/>
                  <a:lumOff val="60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Округлений прямокутник 30">
            <a:extLst>
              <a:ext uri="{FF2B5EF4-FFF2-40B4-BE49-F238E27FC236}">
                <a16:creationId xmlns:a16="http://schemas.microsoft.com/office/drawing/2014/main" id="{B5C086CC-2F57-4236-9B65-98CFE2DF65C5}"/>
              </a:ext>
            </a:extLst>
          </p:cNvPr>
          <p:cNvSpPr/>
          <p:nvPr/>
        </p:nvSpPr>
        <p:spPr>
          <a:xfrm>
            <a:off x="323525" y="4649406"/>
            <a:ext cx="8690020" cy="1216409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alt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видів</a:t>
            </a:r>
            <a:r>
              <a:rPr lang="ru-RU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uk-UA" sz="2400" b="1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рослинного</a:t>
            </a:r>
            <a:r>
              <a:rPr lang="ru-RU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тваринного світу, що перебувають під загрозою зникнення, та видів, що  перебувають  під особливою охороною</a:t>
            </a: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CF790B1A-8503-4614-8B5B-90D6D3676032}"/>
              </a:ext>
            </a:extLst>
          </p:cNvPr>
          <p:cNvSpPr/>
          <p:nvPr/>
        </p:nvSpPr>
        <p:spPr>
          <a:xfrm>
            <a:off x="4499993" y="90943"/>
            <a:ext cx="3528392" cy="103380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latin typeface="Georgia" panose="02040502050405020303" pitchFamily="18" charset="0"/>
              </a:rPr>
              <a:t>Здійснює</a:t>
            </a:r>
          </a:p>
          <a:p>
            <a:pPr algn="ctr">
              <a:defRPr/>
            </a:pPr>
            <a:r>
              <a:rPr lang="uk-UA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моніторинг за:</a:t>
            </a:r>
            <a:endParaRPr lang="uk-UA" sz="2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Стрілка вправо 6">
            <a:extLst>
              <a:ext uri="{FF2B5EF4-FFF2-40B4-BE49-F238E27FC236}">
                <a16:creationId xmlns:a16="http://schemas.microsoft.com/office/drawing/2014/main" id="{D0637023-320F-4158-9366-09FF7840F659}"/>
              </a:ext>
            </a:extLst>
          </p:cNvPr>
          <p:cNvSpPr/>
          <p:nvPr/>
        </p:nvSpPr>
        <p:spPr bwMode="auto">
          <a:xfrm>
            <a:off x="3652843" y="424561"/>
            <a:ext cx="847150" cy="438571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10263" name="Rectangle 31">
            <a:extLst>
              <a:ext uri="{FF2B5EF4-FFF2-40B4-BE49-F238E27FC236}">
                <a16:creationId xmlns:a16="http://schemas.microsoft.com/office/drawing/2014/main" id="{006D277A-6C98-4FCB-BEB3-54C740598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3" y="6110288"/>
            <a:ext cx="8208962" cy="646112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chemeClr val="bg1"/>
              </a:gs>
            </a:gsLst>
            <a:lin ang="5400000" scaled="1"/>
          </a:gradFill>
          <a:ln w="44450">
            <a:solidFill>
              <a:srgbClr val="00CCFF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1000"/>
              </a:spcAft>
              <a:buFont typeface="Arial" panose="020B0604020202020204" pitchFamily="34" charset="0"/>
              <a:buAutoNum type="arabicPeriod"/>
            </a:pPr>
            <a:r>
              <a:rPr lang="ru-RU" altLang="uk-UA" sz="1800" i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Положення про державну систему моніторингу довкілля </a:t>
            </a:r>
            <a:r>
              <a:rPr lang="uk-UA" altLang="uk-UA" sz="1800" i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Постанови КМУ № 391 </a:t>
            </a:r>
            <a:r>
              <a:rPr lang="ru-RU" altLang="uk-UA" sz="1800" i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 від 30 березня 1998 р.</a:t>
            </a:r>
            <a:r>
              <a:rPr lang="uk-UA" altLang="uk-UA" sz="1800" i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ред. </a:t>
            </a:r>
            <a:r>
              <a:rPr lang="ru-RU" altLang="uk-UA" sz="1800" i="1">
                <a:solidFill>
                  <a:srgbClr val="0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 26.09.2024</a:t>
            </a:r>
            <a:r>
              <a:rPr lang="ru-RU" altLang="uk-UA" sz="1800" i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altLang="uk-UA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0D9CEA8C-ACF8-40A5-A0B7-C4F34CDB7842}"/>
              </a:ext>
            </a:extLst>
          </p:cNvPr>
          <p:cNvSpPr/>
          <p:nvPr/>
        </p:nvSpPr>
        <p:spPr>
          <a:xfrm>
            <a:off x="179512" y="3555610"/>
            <a:ext cx="2592288" cy="1611767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defRPr/>
            </a:pP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Контролю підлягають</a:t>
            </a: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EA4FDEF8-C2DD-498B-A43F-FF4D92975488}"/>
              </a:ext>
            </a:extLst>
          </p:cNvPr>
          <p:cNvSpPr/>
          <p:nvPr/>
        </p:nvSpPr>
        <p:spPr>
          <a:xfrm>
            <a:off x="467544" y="76220"/>
            <a:ext cx="7632848" cy="940882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latin typeface="Georgia" panose="02040502050405020303" pitchFamily="18" charset="0"/>
              </a:rPr>
              <a:t>КОМПЕТЕНЦІЇ </a:t>
            </a:r>
          </a:p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МІНАГРОПОЛІТИКИ</a:t>
            </a:r>
            <a:endParaRPr lang="uk-UA" sz="2800" u="sng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513D0775-59A6-4630-AE5C-EE02E7D8D584}"/>
              </a:ext>
            </a:extLst>
          </p:cNvPr>
          <p:cNvSpPr/>
          <p:nvPr/>
        </p:nvSpPr>
        <p:spPr>
          <a:xfrm>
            <a:off x="971600" y="1174508"/>
            <a:ext cx="6264696" cy="831335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600" b="1" dirty="0">
                <a:latin typeface="Georgia" panose="02040502050405020303" pitchFamily="18" charset="0"/>
              </a:rPr>
              <a:t>1. Моніторинг стану сільськогосподарських земель </a:t>
            </a:r>
            <a:endParaRPr lang="uk-UA" sz="2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Стрілка вправо 6">
            <a:extLst>
              <a:ext uri="{FF2B5EF4-FFF2-40B4-BE49-F238E27FC236}">
                <a16:creationId xmlns:a16="http://schemas.microsoft.com/office/drawing/2014/main" id="{E6D42B14-9BA1-4D05-9462-39B2DE12D843}"/>
              </a:ext>
            </a:extLst>
          </p:cNvPr>
          <p:cNvSpPr/>
          <p:nvPr/>
        </p:nvSpPr>
        <p:spPr bwMode="auto">
          <a:xfrm>
            <a:off x="2771800" y="3416240"/>
            <a:ext cx="285690" cy="2049268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C9959AB4-E345-4B69-B15D-F87A3610793D}"/>
              </a:ext>
            </a:extLst>
          </p:cNvPr>
          <p:cNvSpPr/>
          <p:nvPr/>
        </p:nvSpPr>
        <p:spPr bwMode="auto">
          <a:xfrm>
            <a:off x="3057490" y="2163249"/>
            <a:ext cx="5979006" cy="114853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b="1" dirty="0">
                <a:latin typeface="Georgia" panose="02040502050405020303" pitchFamily="18" charset="0"/>
              </a:rPr>
              <a:t>Агрохімічний стан ґрунтів</a:t>
            </a:r>
            <a:r>
              <a:rPr lang="uk-UA" sz="2400" dirty="0">
                <a:latin typeface="Georgia" panose="02040502050405020303" pitchFamily="18" charset="0"/>
              </a:rPr>
              <a:t> (родючість, вміст органічної речовини, баланс гумусу, рівень </a:t>
            </a:r>
            <a:r>
              <a:rPr lang="en-GB" sz="2400" dirty="0">
                <a:latin typeface="Georgia" panose="02040502050405020303" pitchFamily="18" charset="0"/>
              </a:rPr>
              <a:t>pH)</a:t>
            </a:r>
            <a:endParaRPr lang="uk-UA" sz="2400" dirty="0">
              <a:latin typeface="Georgia" panose="02040502050405020303" pitchFamily="18" charset="0"/>
            </a:endParaRP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82E8C59B-16A9-4920-BD41-3AA7027E1912}"/>
              </a:ext>
            </a:extLst>
          </p:cNvPr>
          <p:cNvSpPr/>
          <p:nvPr/>
        </p:nvSpPr>
        <p:spPr bwMode="auto">
          <a:xfrm>
            <a:off x="3057490" y="3416240"/>
            <a:ext cx="5979006" cy="1113164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400" b="1" dirty="0" err="1">
                <a:latin typeface="Georgia" panose="02040502050405020303" pitchFamily="18" charset="0"/>
              </a:rPr>
              <a:t>Деградаційні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процеси</a:t>
            </a:r>
            <a:r>
              <a:rPr lang="ru-RU" sz="2400" dirty="0">
                <a:latin typeface="Georgia" panose="02040502050405020303" pitchFamily="18" charset="0"/>
              </a:rPr>
              <a:t> (</a:t>
            </a:r>
            <a:r>
              <a:rPr lang="ru-RU" sz="2400" dirty="0" err="1">
                <a:latin typeface="Georgia" panose="02040502050405020303" pitchFamily="18" charset="0"/>
              </a:rPr>
              <a:t>ерозія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засолення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опустелювання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підтоплення</a:t>
            </a:r>
            <a:r>
              <a:rPr lang="ru-RU" sz="2400" dirty="0">
                <a:latin typeface="Georgia" panose="02040502050405020303" pitchFamily="18" charset="0"/>
              </a:rPr>
              <a:t>)</a:t>
            </a:r>
            <a:endParaRPr lang="uk-UA" sz="2400" dirty="0">
              <a:latin typeface="Georgia" panose="02040502050405020303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DBA0E422-1A18-43EC-A127-9AC9C732FDF1}"/>
              </a:ext>
            </a:extLst>
          </p:cNvPr>
          <p:cNvSpPr/>
          <p:nvPr/>
        </p:nvSpPr>
        <p:spPr bwMode="auto">
          <a:xfrm>
            <a:off x="3057490" y="4633859"/>
            <a:ext cx="5979006" cy="91570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400" b="1" dirty="0" err="1">
                <a:latin typeface="Georgia" panose="02040502050405020303" pitchFamily="18" charset="0"/>
              </a:rPr>
              <a:t>Наявність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забруднювачів</a:t>
            </a:r>
            <a:r>
              <a:rPr lang="ru-RU" sz="2400" dirty="0">
                <a:latin typeface="Georgia" panose="02040502050405020303" pitchFamily="18" charset="0"/>
              </a:rPr>
              <a:t> (</a:t>
            </a:r>
            <a:r>
              <a:rPr lang="ru-RU" sz="2400" dirty="0" err="1">
                <a:latin typeface="Georgia" panose="02040502050405020303" pitchFamily="18" charset="0"/>
              </a:rPr>
              <a:t>важкі</a:t>
            </a:r>
            <a:r>
              <a:rPr lang="ru-RU" sz="2400" dirty="0">
                <a:latin typeface="Georgia" panose="02040502050405020303" pitchFamily="18" charset="0"/>
              </a:rPr>
              <a:t> метали, </a:t>
            </a:r>
            <a:r>
              <a:rPr lang="ru-RU" sz="2400" dirty="0" err="1">
                <a:latin typeface="Georgia" panose="02040502050405020303" pitchFamily="18" charset="0"/>
              </a:rPr>
              <a:t>пестициди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залишки</a:t>
            </a:r>
            <a:r>
              <a:rPr lang="ru-RU" sz="2400" dirty="0">
                <a:latin typeface="Georgia" panose="02040502050405020303" pitchFamily="18" charset="0"/>
              </a:rPr>
              <a:t> добрив)</a:t>
            </a:r>
            <a:endParaRPr lang="uk-UA" sz="2400" dirty="0">
              <a:latin typeface="Georgia" panose="02040502050405020303" pitchFamily="18" charset="0"/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9EEA65FD-1B79-4958-972B-6697AC6F3D22}"/>
              </a:ext>
            </a:extLst>
          </p:cNvPr>
          <p:cNvSpPr/>
          <p:nvPr/>
        </p:nvSpPr>
        <p:spPr bwMode="auto">
          <a:xfrm>
            <a:off x="3057490" y="5683492"/>
            <a:ext cx="5979006" cy="91570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ru-RU" sz="2400" b="1" dirty="0" err="1">
                <a:latin typeface="Georgia" panose="02040502050405020303" pitchFamily="18" charset="0"/>
              </a:rPr>
              <a:t>Вплив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сільськогосподарської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діяльності</a:t>
            </a:r>
            <a:r>
              <a:rPr lang="ru-RU" sz="2400" b="1" dirty="0">
                <a:latin typeface="Georgia" panose="02040502050405020303" pitchFamily="18" charset="0"/>
              </a:rPr>
              <a:t> на </a:t>
            </a:r>
            <a:r>
              <a:rPr lang="ru-RU" sz="2400" b="1" dirty="0" err="1">
                <a:latin typeface="Georgia" panose="02040502050405020303" pitchFamily="18" charset="0"/>
              </a:rPr>
              <a:t>ґрунтовий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  <a:r>
              <a:rPr lang="ru-RU" sz="2400" b="1" dirty="0" err="1">
                <a:latin typeface="Georgia" panose="02040502050405020303" pitchFamily="18" charset="0"/>
              </a:rPr>
              <a:t>покрив</a:t>
            </a:r>
            <a:endParaRPr lang="uk-UA" sz="2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круглений прямокутник 19">
            <a:extLst>
              <a:ext uri="{FF2B5EF4-FFF2-40B4-BE49-F238E27FC236}">
                <a16:creationId xmlns:a16="http://schemas.microsoft.com/office/drawing/2014/main" id="{2BC3A137-91FF-4E08-AE5A-F7E679562540}"/>
              </a:ext>
            </a:extLst>
          </p:cNvPr>
          <p:cNvSpPr/>
          <p:nvPr/>
        </p:nvSpPr>
        <p:spPr>
          <a:xfrm>
            <a:off x="178322" y="3154981"/>
            <a:ext cx="2592288" cy="161176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defRPr/>
            </a:pPr>
            <a:r>
              <a:rPr lang="uk-UA" alt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Контролю підлягають</a:t>
            </a:r>
          </a:p>
        </p:txBody>
      </p:sp>
      <p:sp>
        <p:nvSpPr>
          <p:cNvPr id="19" name="Округлений прямокутник 16">
            <a:extLst>
              <a:ext uri="{FF2B5EF4-FFF2-40B4-BE49-F238E27FC236}">
                <a16:creationId xmlns:a16="http://schemas.microsoft.com/office/drawing/2014/main" id="{8BECE7E3-7A1B-4F8C-B3A1-1B4CC0344737}"/>
              </a:ext>
            </a:extLst>
          </p:cNvPr>
          <p:cNvSpPr/>
          <p:nvPr/>
        </p:nvSpPr>
        <p:spPr>
          <a:xfrm>
            <a:off x="467544" y="76220"/>
            <a:ext cx="7632848" cy="940882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latin typeface="Georgia" panose="02040502050405020303" pitchFamily="18" charset="0"/>
              </a:rPr>
              <a:t>КОМПЕТЕНЦІЇ </a:t>
            </a:r>
          </a:p>
          <a:p>
            <a:pPr algn="ctr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defRPr/>
            </a:pP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МІНАГРОПОЛІТИКИ</a:t>
            </a:r>
            <a:endParaRPr lang="uk-UA" sz="2800" u="sng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Округлений прямокутник 16">
            <a:extLst>
              <a:ext uri="{FF2B5EF4-FFF2-40B4-BE49-F238E27FC236}">
                <a16:creationId xmlns:a16="http://schemas.microsoft.com/office/drawing/2014/main" id="{4EFB8D2A-CC19-4FBF-9638-C5E7707937DF}"/>
              </a:ext>
            </a:extLst>
          </p:cNvPr>
          <p:cNvSpPr/>
          <p:nvPr/>
        </p:nvSpPr>
        <p:spPr>
          <a:xfrm>
            <a:off x="971600" y="1174508"/>
            <a:ext cx="6264696" cy="831335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600" b="1" dirty="0">
                <a:latin typeface="Georgia" panose="02040502050405020303" pitchFamily="18" charset="0"/>
              </a:rPr>
              <a:t>2. Моніторинг сівозмін і агровиробництва</a:t>
            </a:r>
            <a:endParaRPr lang="uk-UA" sz="2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Стрілка вправо 6">
            <a:extLst>
              <a:ext uri="{FF2B5EF4-FFF2-40B4-BE49-F238E27FC236}">
                <a16:creationId xmlns:a16="http://schemas.microsoft.com/office/drawing/2014/main" id="{6EDF23E3-41C3-43F9-9408-A15AE20A3BF3}"/>
              </a:ext>
            </a:extLst>
          </p:cNvPr>
          <p:cNvSpPr/>
          <p:nvPr/>
        </p:nvSpPr>
        <p:spPr bwMode="auto">
          <a:xfrm>
            <a:off x="2771205" y="2939419"/>
            <a:ext cx="285690" cy="2049268"/>
          </a:xfrm>
          <a:prstGeom prst="rightArrow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solidFill>
                <a:schemeClr val="tx1"/>
              </a:solidFill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B8DC911A-A6EB-44C3-8C8F-F52DBC0F9EE0}"/>
              </a:ext>
            </a:extLst>
          </p:cNvPr>
          <p:cNvSpPr/>
          <p:nvPr/>
        </p:nvSpPr>
        <p:spPr bwMode="auto">
          <a:xfrm>
            <a:off x="3056895" y="2220477"/>
            <a:ext cx="5979006" cy="940882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Дотримання науково обґрунтованих </a:t>
            </a:r>
            <a:r>
              <a:rPr lang="uk-UA" sz="2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сівозмін</a:t>
            </a:r>
            <a:endParaRPr lang="uk-UA" sz="2400" dirty="0">
              <a:latin typeface="Georgia" panose="02040502050405020303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4EFE509C-53D5-4E49-9C8F-1F5161EA82B6}"/>
              </a:ext>
            </a:extLst>
          </p:cNvPr>
          <p:cNvSpPr/>
          <p:nvPr/>
        </p:nvSpPr>
        <p:spPr bwMode="auto">
          <a:xfrm>
            <a:off x="3056895" y="3322922"/>
            <a:ext cx="5979006" cy="1282263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 структур посівних площ (домінування певних культур, ризики </a:t>
            </a:r>
            <a:r>
              <a:rPr lang="uk-UA" sz="24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монокультур</a:t>
            </a: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uk-UA" sz="2400" dirty="0">
              <a:latin typeface="Georgia" panose="02040502050405020303" pitchFamily="18" charset="0"/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24313896-04C3-402B-A8DD-07CBC1A2CEDF}"/>
              </a:ext>
            </a:extLst>
          </p:cNvPr>
          <p:cNvSpPr/>
          <p:nvPr/>
        </p:nvSpPr>
        <p:spPr bwMode="auto">
          <a:xfrm>
            <a:off x="3057490" y="4766748"/>
            <a:ext cx="5979006" cy="915706"/>
          </a:xfrm>
          <a:prstGeom prst="rect">
            <a:avLst/>
          </a:prstGeom>
          <a:solidFill>
            <a:srgbClr val="00204F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uk-UA" sz="2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Баланс добрив та органічної речовини у ґрунті</a:t>
            </a:r>
            <a:endParaRPr lang="uk-UA" sz="2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14597</TotalTime>
  <Words>2936</Words>
  <Application>Microsoft Office PowerPoint</Application>
  <PresentationFormat>Экран (4:3)</PresentationFormat>
  <Paragraphs>493</Paragraphs>
  <Slides>63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70" baseType="lpstr">
      <vt:lpstr>Arial</vt:lpstr>
      <vt:lpstr>Wingdings</vt:lpstr>
      <vt:lpstr>Calibri</vt:lpstr>
      <vt:lpstr>Georgia</vt:lpstr>
      <vt:lpstr>Times New Roman</vt:lpstr>
      <vt:lpstr>Symbol</vt:lpstr>
      <vt:lpstr>Круги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Евгений</cp:lastModifiedBy>
  <cp:revision>659</cp:revision>
  <dcterms:created xsi:type="dcterms:W3CDTF">2008-10-29T12:44:21Z</dcterms:created>
  <dcterms:modified xsi:type="dcterms:W3CDTF">2025-03-12T03:15:54Z</dcterms:modified>
</cp:coreProperties>
</file>