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5" r:id="rId9"/>
    <p:sldId id="263" r:id="rId10"/>
    <p:sldId id="264" r:id="rId11"/>
    <p:sldId id="265" r:id="rId12"/>
    <p:sldId id="266" r:id="rId13"/>
    <p:sldId id="274" r:id="rId14"/>
    <p:sldId id="268" r:id="rId15"/>
    <p:sldId id="269" r:id="rId16"/>
    <p:sldId id="270" r:id="rId17"/>
    <p:sldId id="271" r:id="rId18"/>
    <p:sldId id="267" r:id="rId19"/>
    <p:sldId id="272" r:id="rId20"/>
    <p:sldId id="273"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A1EDAFB-DD5A-4E55-8EDD-BA8808D2A57E}" type="datetimeFigureOut">
              <a:rPr lang="ru-RU" smtClean="0"/>
              <a:pPr/>
              <a:t>14.02.2019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DB306F0-A663-4D71-932E-8042E5A165C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1EDAFB-DD5A-4E55-8EDD-BA8808D2A57E}" type="datetimeFigureOut">
              <a:rPr lang="ru-RU" smtClean="0"/>
              <a:pPr/>
              <a:t>14.02.2019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306F0-A663-4D71-932E-8042E5A165C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err="1"/>
              <a:t>Зв'язок</a:t>
            </a:r>
            <a:r>
              <a:rPr lang="ru-RU" dirty="0"/>
              <a:t> </a:t>
            </a:r>
            <a:r>
              <a:rPr lang="ru-RU" dirty="0" err="1"/>
              <a:t>між</a:t>
            </a:r>
            <a:r>
              <a:rPr lang="ru-RU" dirty="0"/>
              <a:t> </a:t>
            </a:r>
            <a:r>
              <a:rPr lang="ru-RU" dirty="0" err="1"/>
              <a:t>покажчиками</a:t>
            </a:r>
            <a:r>
              <a:rPr lang="ru-RU" dirty="0"/>
              <a:t> </a:t>
            </a:r>
            <a:r>
              <a:rPr lang="ru-RU" dirty="0" err="1"/>
              <a:t>і</a:t>
            </a:r>
            <a:r>
              <a:rPr lang="ru-RU" dirty="0"/>
              <a:t> </a:t>
            </a:r>
            <a:r>
              <a:rPr lang="ru-RU" dirty="0" err="1"/>
              <a:t>масивами</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rmAutofit fontScale="90000"/>
          </a:bodyPr>
          <a:lstStyle/>
          <a:p>
            <a:endParaRPr lang="ru-RU" dirty="0"/>
          </a:p>
        </p:txBody>
      </p:sp>
      <p:sp>
        <p:nvSpPr>
          <p:cNvPr id="3" name="Содержимое 2"/>
          <p:cNvSpPr>
            <a:spLocks noGrp="1"/>
          </p:cNvSpPr>
          <p:nvPr>
            <p:ph idx="1"/>
          </p:nvPr>
        </p:nvSpPr>
        <p:spPr/>
        <p:txBody>
          <a:bodyPr>
            <a:normAutofit fontScale="85000" lnSpcReduction="10000"/>
          </a:bodyPr>
          <a:lstStyle/>
          <a:p>
            <a:pPr marL="0" indent="0">
              <a:buNone/>
            </a:pPr>
            <a:r>
              <a:rPr lang="uk-UA" dirty="0" smtClean="0"/>
              <a:t>Якщо об’явити покажчик та присвоїти йому значення адреси першого елемента масиву, то такий покажчик фактично стає новою назвою такого масиву. Іншими словами, якщо об’явимо покажчик на цілий тип і виконаємо зазначене присвоєння, а саме</a:t>
            </a:r>
            <a:endParaRPr lang="ru-RU" dirty="0" smtClean="0"/>
          </a:p>
          <a:p>
            <a:pPr marL="0" indent="0">
              <a:buNone/>
            </a:pPr>
            <a:r>
              <a:rPr lang="uk-UA" b="1" dirty="0" err="1" smtClean="0"/>
              <a:t>int</a:t>
            </a:r>
            <a:r>
              <a:rPr lang="uk-UA" b="1" dirty="0" smtClean="0"/>
              <a:t> </a:t>
            </a:r>
            <a:r>
              <a:rPr lang="uk-UA" b="1" dirty="0" err="1" smtClean="0"/>
              <a:t>ptrArray=NULL</a:t>
            </a:r>
            <a:r>
              <a:rPr lang="uk-UA" b="1" dirty="0" smtClean="0"/>
              <a:t>;</a:t>
            </a:r>
            <a:endParaRPr lang="ru-RU" dirty="0" smtClean="0"/>
          </a:p>
          <a:p>
            <a:pPr marL="0" indent="0">
              <a:buNone/>
            </a:pPr>
            <a:r>
              <a:rPr lang="uk-UA" b="1" dirty="0" err="1" smtClean="0"/>
              <a:t>ptrArray=</a:t>
            </a:r>
            <a:r>
              <a:rPr lang="uk-UA" b="1" dirty="0" smtClean="0"/>
              <a:t>&amp;</a:t>
            </a:r>
            <a:r>
              <a:rPr lang="uk-UA" b="1" dirty="0" err="1" smtClean="0"/>
              <a:t>Array</a:t>
            </a:r>
            <a:r>
              <a:rPr lang="uk-UA" b="1" dirty="0" smtClean="0"/>
              <a:t>[0];</a:t>
            </a:r>
            <a:endParaRPr lang="ru-RU" dirty="0" smtClean="0"/>
          </a:p>
          <a:p>
            <a:pPr marL="0" indent="0">
              <a:buNone/>
            </a:pPr>
            <a:r>
              <a:rPr lang="uk-UA" dirty="0" smtClean="0"/>
              <a:t>то для присвоєння кожному елементу масиву </a:t>
            </a:r>
            <a:r>
              <a:rPr lang="uk-UA" b="1" dirty="0" err="1" smtClean="0"/>
              <a:t>Array</a:t>
            </a:r>
            <a:r>
              <a:rPr lang="uk-UA" dirty="0" smtClean="0"/>
              <a:t> значення, яке користувач введе на клавіатурі, необхідно написати такий оператор циклу: </a:t>
            </a: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marL="0" indent="0">
              <a:buNone/>
            </a:pPr>
            <a:r>
              <a:rPr lang="en-US" b="1" dirty="0"/>
              <a:t>for (</a:t>
            </a:r>
            <a:r>
              <a:rPr lang="en-US" b="1" dirty="0" err="1"/>
              <a:t>int</a:t>
            </a:r>
            <a:r>
              <a:rPr lang="en-US" b="1" dirty="0"/>
              <a:t>=0; </a:t>
            </a:r>
            <a:r>
              <a:rPr lang="en-US" b="1" dirty="0" err="1"/>
              <a:t>i</a:t>
            </a:r>
            <a:r>
              <a:rPr lang="en-US" b="1" dirty="0"/>
              <a:t>&lt;5; </a:t>
            </a:r>
            <a:r>
              <a:rPr lang="en-US" b="1" dirty="0" err="1"/>
              <a:t>i</a:t>
            </a:r>
            <a:r>
              <a:rPr lang="en-US" b="1" dirty="0"/>
              <a:t>++) {</a:t>
            </a:r>
            <a:endParaRPr lang="ru-RU" dirty="0"/>
          </a:p>
          <a:p>
            <a:pPr marL="0" indent="0">
              <a:buNone/>
            </a:pPr>
            <a:r>
              <a:rPr lang="en-US" b="1" dirty="0" err="1"/>
              <a:t>printf</a:t>
            </a:r>
            <a:r>
              <a:rPr lang="en-US" b="1" dirty="0"/>
              <a:t> (“\</a:t>
            </a:r>
            <a:r>
              <a:rPr lang="en-US" b="1" dirty="0" err="1"/>
              <a:t>nArray</a:t>
            </a:r>
            <a:r>
              <a:rPr lang="en-US" b="1" dirty="0"/>
              <a:t>[%d]=”,</a:t>
            </a:r>
            <a:r>
              <a:rPr lang="en-US" b="1" dirty="0" err="1"/>
              <a:t>i</a:t>
            </a:r>
            <a:r>
              <a:rPr lang="en-US" b="1" dirty="0"/>
              <a:t>);</a:t>
            </a:r>
            <a:endParaRPr lang="ru-RU" dirty="0"/>
          </a:p>
          <a:p>
            <a:pPr marL="0" indent="0">
              <a:buNone/>
            </a:pPr>
            <a:r>
              <a:rPr lang="en-US" b="1" dirty="0" err="1"/>
              <a:t>scanf</a:t>
            </a:r>
            <a:r>
              <a:rPr lang="en-US" b="1" dirty="0"/>
              <a:t>(“%d”, </a:t>
            </a:r>
            <a:r>
              <a:rPr lang="uk-UA" b="1" dirty="0" smtClean="0"/>
              <a:t>*</a:t>
            </a:r>
            <a:r>
              <a:rPr lang="en-US" b="1" dirty="0" err="1" smtClean="0"/>
              <a:t>ptrArray</a:t>
            </a:r>
            <a:r>
              <a:rPr lang="en-US" b="1" dirty="0" smtClean="0"/>
              <a:t>[</a:t>
            </a:r>
            <a:r>
              <a:rPr lang="en-US" b="1" dirty="0" err="1" smtClean="0"/>
              <a:t>i</a:t>
            </a:r>
            <a:r>
              <a:rPr lang="en-US" b="1" dirty="0"/>
              <a:t>]);</a:t>
            </a:r>
            <a:endParaRPr lang="ru-RU" dirty="0"/>
          </a:p>
          <a:p>
            <a:pPr marL="0" indent="0">
              <a:buNone/>
            </a:pPr>
            <a:r>
              <a:rPr lang="en-US" b="1" dirty="0"/>
              <a:t>}</a:t>
            </a:r>
            <a:endParaRPr lang="ru-RU" dirty="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uk-UA" dirty="0" smtClean="0"/>
              <a:t>Текст програми</a:t>
            </a:r>
            <a:endParaRPr lang="ru-RU" dirty="0"/>
          </a:p>
        </p:txBody>
      </p:sp>
      <p:sp>
        <p:nvSpPr>
          <p:cNvPr id="3" name="Содержимое 2"/>
          <p:cNvSpPr>
            <a:spLocks noGrp="1"/>
          </p:cNvSpPr>
          <p:nvPr>
            <p:ph idx="1"/>
          </p:nvPr>
        </p:nvSpPr>
        <p:spPr>
          <a:xfrm>
            <a:off x="457200" y="620688"/>
            <a:ext cx="8229600" cy="5505475"/>
          </a:xfrm>
        </p:spPr>
        <p:txBody>
          <a:bodyPr>
            <a:noAutofit/>
          </a:bodyPr>
          <a:lstStyle/>
          <a:p>
            <a:pPr marL="0" indent="0">
              <a:buNone/>
            </a:pPr>
            <a:r>
              <a:rPr lang="en-US" sz="2400" dirty="0" smtClean="0"/>
              <a:t>#include &lt;</a:t>
            </a:r>
            <a:r>
              <a:rPr lang="en-US" sz="2400" dirty="0" err="1" smtClean="0"/>
              <a:t>stdio.h</a:t>
            </a:r>
            <a:r>
              <a:rPr lang="en-US" sz="2400" dirty="0" smtClean="0"/>
              <a:t>&gt;</a:t>
            </a:r>
          </a:p>
          <a:p>
            <a:pPr marL="0" indent="0">
              <a:buNone/>
            </a:pPr>
            <a:r>
              <a:rPr lang="en-US" sz="2400" dirty="0" smtClean="0"/>
              <a:t>#include &lt;</a:t>
            </a:r>
            <a:r>
              <a:rPr lang="en-US" sz="2400" dirty="0" err="1" smtClean="0"/>
              <a:t>conio.h</a:t>
            </a:r>
            <a:r>
              <a:rPr lang="en-US" sz="2400" dirty="0" smtClean="0"/>
              <a:t>&gt;</a:t>
            </a:r>
          </a:p>
          <a:p>
            <a:pPr marL="0" indent="0">
              <a:buNone/>
            </a:pPr>
            <a:r>
              <a:rPr lang="en-US" sz="2400" dirty="0" err="1"/>
              <a:t>i</a:t>
            </a:r>
            <a:r>
              <a:rPr lang="en-US" sz="2400" dirty="0" err="1" smtClean="0"/>
              <a:t>nt</a:t>
            </a:r>
            <a:r>
              <a:rPr lang="en-US" sz="2400" dirty="0" smtClean="0"/>
              <a:t> main</a:t>
            </a:r>
            <a:r>
              <a:rPr lang="en-US" sz="2400" dirty="0" smtClean="0"/>
              <a:t>()</a:t>
            </a:r>
          </a:p>
          <a:p>
            <a:pPr marL="0" indent="0">
              <a:buNone/>
            </a:pPr>
            <a:r>
              <a:rPr lang="en-US" sz="2400" dirty="0" smtClean="0"/>
              <a:t>{</a:t>
            </a:r>
          </a:p>
          <a:p>
            <a:pPr marL="0" indent="0">
              <a:buNone/>
            </a:pPr>
            <a:r>
              <a:rPr lang="en-US" sz="2400" dirty="0" err="1" smtClean="0"/>
              <a:t>int</a:t>
            </a:r>
            <a:r>
              <a:rPr lang="en-US" sz="2400" dirty="0" smtClean="0"/>
              <a:t> </a:t>
            </a:r>
            <a:r>
              <a:rPr lang="en-US" sz="2400" dirty="0" smtClean="0"/>
              <a:t>Array[10],</a:t>
            </a:r>
            <a:r>
              <a:rPr lang="en-US" sz="2400" dirty="0" err="1" smtClean="0"/>
              <a:t>i</a:t>
            </a:r>
            <a:r>
              <a:rPr lang="en-US" sz="2400" dirty="0" smtClean="0"/>
              <a:t>;</a:t>
            </a:r>
          </a:p>
          <a:p>
            <a:pPr marL="0" indent="0">
              <a:buNone/>
            </a:pPr>
            <a:r>
              <a:rPr lang="en-US" sz="2400" dirty="0" err="1" smtClean="0"/>
              <a:t>int</a:t>
            </a:r>
            <a:r>
              <a:rPr lang="en-US" sz="2400" dirty="0" smtClean="0"/>
              <a:t> </a:t>
            </a:r>
            <a:r>
              <a:rPr lang="en-US" sz="2400" dirty="0" smtClean="0"/>
              <a:t>*</a:t>
            </a:r>
            <a:r>
              <a:rPr lang="en-US" sz="2400" dirty="0" err="1" smtClean="0"/>
              <a:t>ptrArray</a:t>
            </a:r>
            <a:r>
              <a:rPr lang="en-US" sz="2400" dirty="0" smtClean="0"/>
              <a:t>;</a:t>
            </a:r>
          </a:p>
          <a:p>
            <a:pPr marL="0" indent="0">
              <a:buNone/>
            </a:pPr>
            <a:r>
              <a:rPr lang="en-US" sz="2400" dirty="0" err="1" smtClean="0"/>
              <a:t>int</a:t>
            </a:r>
            <a:r>
              <a:rPr lang="en-US" sz="2400" dirty="0" smtClean="0"/>
              <a:t> N=5;</a:t>
            </a:r>
          </a:p>
          <a:p>
            <a:pPr marL="0" indent="0">
              <a:buNone/>
            </a:pPr>
            <a:r>
              <a:rPr lang="en-US" sz="2400" dirty="0" err="1" smtClean="0"/>
              <a:t>ptrArray</a:t>
            </a:r>
            <a:r>
              <a:rPr lang="en-US" sz="2400" dirty="0" smtClean="0"/>
              <a:t>=NULL</a:t>
            </a:r>
            <a:r>
              <a:rPr lang="en-US" sz="2400" dirty="0" smtClean="0"/>
              <a:t>;</a:t>
            </a:r>
          </a:p>
          <a:p>
            <a:pPr marL="0" indent="0">
              <a:buNone/>
            </a:pPr>
            <a:r>
              <a:rPr lang="en-US" sz="2400" dirty="0" err="1" smtClean="0"/>
              <a:t>ptrArray</a:t>
            </a:r>
            <a:r>
              <a:rPr lang="en-US" sz="2400" dirty="0" smtClean="0"/>
              <a:t>=&amp;Array[0];</a:t>
            </a:r>
          </a:p>
          <a:p>
            <a:pPr marL="0" indent="0">
              <a:buNone/>
            </a:pPr>
            <a:r>
              <a:rPr lang="en-US" sz="2400" dirty="0" err="1" smtClean="0"/>
              <a:t>printf</a:t>
            </a:r>
            <a:r>
              <a:rPr lang="en-US" sz="2400" dirty="0" smtClean="0"/>
              <a:t>("Input array\n");</a:t>
            </a:r>
          </a:p>
          <a:p>
            <a:pPr marL="0" indent="0">
              <a:buNone/>
            </a:pPr>
            <a:r>
              <a:rPr lang="en-US" sz="2400" dirty="0" smtClean="0"/>
              <a:t>for (</a:t>
            </a:r>
            <a:r>
              <a:rPr lang="en-US" sz="2400" dirty="0" err="1" smtClean="0"/>
              <a:t>i</a:t>
            </a:r>
            <a:r>
              <a:rPr lang="en-US" sz="2400" dirty="0" smtClean="0"/>
              <a:t>=0; </a:t>
            </a:r>
            <a:r>
              <a:rPr lang="en-US" sz="2400" dirty="0" err="1" smtClean="0"/>
              <a:t>i</a:t>
            </a:r>
            <a:r>
              <a:rPr lang="en-US" sz="2400" dirty="0" smtClean="0"/>
              <a:t>&lt;</a:t>
            </a:r>
            <a:r>
              <a:rPr lang="en-US" sz="2400" dirty="0"/>
              <a:t>N</a:t>
            </a:r>
            <a:r>
              <a:rPr lang="en-US" sz="2400" dirty="0" smtClean="0"/>
              <a:t>; </a:t>
            </a:r>
            <a:r>
              <a:rPr lang="en-US" sz="2400" dirty="0" err="1" smtClean="0"/>
              <a:t>i</a:t>
            </a:r>
            <a:r>
              <a:rPr lang="en-US" sz="2400" dirty="0" smtClean="0"/>
              <a:t>++) {</a:t>
            </a:r>
          </a:p>
          <a:p>
            <a:pPr marL="0" indent="0">
              <a:buNone/>
            </a:pPr>
            <a:r>
              <a:rPr lang="en-US" sz="2400" dirty="0" err="1" smtClean="0"/>
              <a:t>printf</a:t>
            </a:r>
            <a:r>
              <a:rPr lang="en-US" sz="2400" dirty="0" smtClean="0"/>
              <a:t> ("\</a:t>
            </a:r>
            <a:r>
              <a:rPr lang="en-US" sz="2400" dirty="0" err="1" smtClean="0"/>
              <a:t>nArray</a:t>
            </a:r>
            <a:r>
              <a:rPr lang="en-US" sz="2400" dirty="0" smtClean="0"/>
              <a:t>[%d]=",</a:t>
            </a:r>
            <a:r>
              <a:rPr lang="en-US" sz="2400" dirty="0" err="1" smtClean="0"/>
              <a:t>i</a:t>
            </a:r>
            <a:r>
              <a:rPr lang="en-US" sz="2400" dirty="0" smtClean="0"/>
              <a:t>);</a:t>
            </a:r>
          </a:p>
          <a:p>
            <a:pPr marL="0" indent="0">
              <a:buNone/>
            </a:pPr>
            <a:r>
              <a:rPr lang="en-US" sz="2400" dirty="0" err="1" smtClean="0"/>
              <a:t>scanf</a:t>
            </a:r>
            <a:r>
              <a:rPr lang="en-US" sz="2400" dirty="0" smtClean="0"/>
              <a:t>("%d", &amp;</a:t>
            </a:r>
            <a:r>
              <a:rPr lang="en-US" sz="2400" dirty="0" err="1" smtClean="0"/>
              <a:t>ptrArray</a:t>
            </a:r>
            <a:r>
              <a:rPr lang="en-US" sz="2400" dirty="0" smtClean="0"/>
              <a:t>[</a:t>
            </a:r>
            <a:r>
              <a:rPr lang="en-US" sz="2400" dirty="0" err="1" smtClean="0"/>
              <a:t>i</a:t>
            </a:r>
            <a:r>
              <a:rPr lang="en-US" sz="2400" dirty="0" smtClean="0"/>
              <a:t>]);</a:t>
            </a:r>
          </a:p>
          <a:p>
            <a:pPr marL="0" indent="0">
              <a:buNone/>
            </a:pPr>
            <a:r>
              <a:rPr lang="en-US" sz="2400" dirty="0" smtClean="0"/>
              <a:t>}</a:t>
            </a:r>
            <a:endParaRPr lang="en-US" sz="2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rmAutofit fontScale="90000"/>
          </a:bodyPr>
          <a:lstStyle/>
          <a:p>
            <a:endParaRPr lang="ru-RU" dirty="0"/>
          </a:p>
        </p:txBody>
      </p:sp>
      <p:sp>
        <p:nvSpPr>
          <p:cNvPr id="3" name="Объект 2"/>
          <p:cNvSpPr>
            <a:spLocks noGrp="1"/>
          </p:cNvSpPr>
          <p:nvPr>
            <p:ph idx="1"/>
          </p:nvPr>
        </p:nvSpPr>
        <p:spPr>
          <a:xfrm>
            <a:off x="457200" y="692696"/>
            <a:ext cx="8229600" cy="5433467"/>
          </a:xfrm>
        </p:spPr>
        <p:txBody>
          <a:bodyPr>
            <a:normAutofit fontScale="85000" lnSpcReduction="20000"/>
          </a:bodyPr>
          <a:lstStyle/>
          <a:p>
            <a:pPr marL="0" indent="0">
              <a:buNone/>
            </a:pPr>
            <a:r>
              <a:rPr lang="en-US" dirty="0"/>
              <a:t> </a:t>
            </a:r>
            <a:r>
              <a:rPr lang="en-US" dirty="0" err="1"/>
              <a:t>printf</a:t>
            </a:r>
            <a:r>
              <a:rPr lang="en-US" dirty="0"/>
              <a:t>("\</a:t>
            </a:r>
            <a:r>
              <a:rPr lang="en-US" dirty="0" err="1"/>
              <a:t>nOutput</a:t>
            </a:r>
            <a:r>
              <a:rPr lang="en-US" dirty="0"/>
              <a:t> array\n");</a:t>
            </a:r>
          </a:p>
          <a:p>
            <a:pPr marL="0" indent="0">
              <a:buNone/>
            </a:pPr>
            <a:r>
              <a:rPr lang="en-US" dirty="0"/>
              <a:t> for (</a:t>
            </a:r>
            <a:r>
              <a:rPr lang="en-US" dirty="0" err="1"/>
              <a:t>i</a:t>
            </a:r>
            <a:r>
              <a:rPr lang="en-US" dirty="0"/>
              <a:t>=0; </a:t>
            </a:r>
            <a:r>
              <a:rPr lang="en-US" dirty="0" err="1"/>
              <a:t>i</a:t>
            </a:r>
            <a:r>
              <a:rPr lang="en-US" dirty="0"/>
              <a:t>&lt;N; </a:t>
            </a:r>
            <a:r>
              <a:rPr lang="en-US" dirty="0" err="1"/>
              <a:t>i</a:t>
            </a:r>
            <a:r>
              <a:rPr lang="en-US" dirty="0"/>
              <a:t>++) {</a:t>
            </a:r>
          </a:p>
          <a:p>
            <a:pPr marL="0" indent="0">
              <a:buNone/>
            </a:pPr>
            <a:r>
              <a:rPr lang="en-US" dirty="0" err="1"/>
              <a:t>printf</a:t>
            </a:r>
            <a:r>
              <a:rPr lang="en-US" dirty="0"/>
              <a:t> ("\</a:t>
            </a:r>
            <a:r>
              <a:rPr lang="en-US" dirty="0" err="1"/>
              <a:t>nArray</a:t>
            </a:r>
            <a:r>
              <a:rPr lang="en-US" dirty="0"/>
              <a:t>[%d]=%d  ",</a:t>
            </a:r>
            <a:r>
              <a:rPr lang="en-US" dirty="0" err="1"/>
              <a:t>i,Array</a:t>
            </a:r>
            <a:r>
              <a:rPr lang="en-US" dirty="0"/>
              <a:t>[</a:t>
            </a:r>
            <a:r>
              <a:rPr lang="en-US" dirty="0" err="1"/>
              <a:t>i</a:t>
            </a:r>
            <a:r>
              <a:rPr lang="en-US" dirty="0"/>
              <a:t>]);</a:t>
            </a:r>
          </a:p>
          <a:p>
            <a:pPr marL="0" indent="0">
              <a:buNone/>
            </a:pPr>
            <a:r>
              <a:rPr lang="en-US" dirty="0"/>
              <a:t>}</a:t>
            </a:r>
          </a:p>
          <a:p>
            <a:pPr marL="0" indent="0">
              <a:buNone/>
            </a:pPr>
            <a:r>
              <a:rPr lang="en-US" b="1" dirty="0" err="1"/>
              <a:t>ptrArray</a:t>
            </a:r>
            <a:r>
              <a:rPr lang="en-US" b="1" dirty="0"/>
              <a:t>=&amp;Array[0];</a:t>
            </a:r>
          </a:p>
          <a:p>
            <a:pPr marL="0" indent="0">
              <a:buNone/>
            </a:pPr>
            <a:endParaRPr lang="en-US" dirty="0"/>
          </a:p>
          <a:p>
            <a:pPr marL="0" indent="0">
              <a:buNone/>
            </a:pPr>
            <a:r>
              <a:rPr lang="en-US" dirty="0" err="1"/>
              <a:t>printf</a:t>
            </a:r>
            <a:r>
              <a:rPr lang="en-US" dirty="0"/>
              <a:t>("\</a:t>
            </a:r>
            <a:r>
              <a:rPr lang="en-US" dirty="0" err="1"/>
              <a:t>nOutput</a:t>
            </a:r>
            <a:r>
              <a:rPr lang="en-US" dirty="0"/>
              <a:t> array with pointer\n");</a:t>
            </a:r>
          </a:p>
          <a:p>
            <a:pPr marL="0" indent="0">
              <a:buNone/>
            </a:pPr>
            <a:r>
              <a:rPr lang="en-US" dirty="0"/>
              <a:t> for (</a:t>
            </a:r>
            <a:r>
              <a:rPr lang="en-US" dirty="0" err="1"/>
              <a:t>i</a:t>
            </a:r>
            <a:r>
              <a:rPr lang="en-US" dirty="0"/>
              <a:t>=0; </a:t>
            </a:r>
            <a:r>
              <a:rPr lang="en-US" dirty="0" err="1"/>
              <a:t>i</a:t>
            </a:r>
            <a:r>
              <a:rPr lang="en-US" dirty="0"/>
              <a:t>&lt;N; </a:t>
            </a:r>
            <a:r>
              <a:rPr lang="en-US" dirty="0" err="1"/>
              <a:t>i</a:t>
            </a:r>
            <a:r>
              <a:rPr lang="en-US" dirty="0"/>
              <a:t>++) {</a:t>
            </a:r>
          </a:p>
          <a:p>
            <a:pPr marL="0" indent="0">
              <a:buNone/>
            </a:pPr>
            <a:r>
              <a:rPr lang="en-US" dirty="0" err="1"/>
              <a:t>printf</a:t>
            </a:r>
            <a:r>
              <a:rPr lang="en-US" dirty="0"/>
              <a:t> ("\</a:t>
            </a:r>
            <a:r>
              <a:rPr lang="en-US" dirty="0" err="1"/>
              <a:t>nArray</a:t>
            </a:r>
            <a:r>
              <a:rPr lang="en-US" dirty="0"/>
              <a:t>[%d]=%d  ",</a:t>
            </a:r>
            <a:r>
              <a:rPr lang="en-US" dirty="0" err="1"/>
              <a:t>i</a:t>
            </a:r>
            <a:r>
              <a:rPr lang="en-US" b="1" dirty="0"/>
              <a:t>,*</a:t>
            </a:r>
            <a:r>
              <a:rPr lang="uk-UA" b="1" dirty="0"/>
              <a:t>(</a:t>
            </a:r>
            <a:r>
              <a:rPr lang="en-US" b="1" dirty="0" err="1"/>
              <a:t>ptrArray+i</a:t>
            </a:r>
            <a:r>
              <a:rPr lang="uk-UA" dirty="0"/>
              <a:t>)</a:t>
            </a:r>
            <a:r>
              <a:rPr lang="en-US" dirty="0"/>
              <a:t>);</a:t>
            </a:r>
          </a:p>
          <a:p>
            <a:pPr marL="0" indent="0">
              <a:buNone/>
            </a:pPr>
            <a:r>
              <a:rPr lang="en-US" dirty="0"/>
              <a:t>}</a:t>
            </a:r>
          </a:p>
          <a:p>
            <a:pPr marL="0" indent="0">
              <a:buNone/>
            </a:pPr>
            <a:r>
              <a:rPr lang="en-US" dirty="0" err="1"/>
              <a:t>getch</a:t>
            </a:r>
            <a:r>
              <a:rPr lang="en-US" dirty="0"/>
              <a:t>();</a:t>
            </a:r>
          </a:p>
          <a:p>
            <a:pPr marL="0" indent="0">
              <a:buNone/>
            </a:pPr>
            <a:r>
              <a:rPr lang="en-US" dirty="0"/>
              <a:t>return 0;</a:t>
            </a:r>
          </a:p>
          <a:p>
            <a:pPr marL="0" indent="0">
              <a:buNone/>
            </a:pPr>
            <a:r>
              <a:rPr lang="en-US" dirty="0"/>
              <a:t>}</a:t>
            </a:r>
            <a:endParaRPr lang="ru-RU" dirty="0"/>
          </a:p>
          <a:p>
            <a:pPr marL="0" indent="0">
              <a:buNone/>
            </a:pPr>
            <a:endParaRPr lang="ru-RU" dirty="0"/>
          </a:p>
        </p:txBody>
      </p:sp>
    </p:spTree>
    <p:extLst>
      <p:ext uri="{BB962C8B-B14F-4D97-AF65-F5344CB8AC3E}">
        <p14:creationId xmlns:p14="http://schemas.microsoft.com/office/powerpoint/2010/main" val="3071227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Результат</a:t>
            </a:r>
            <a:endParaRPr lang="ru-RU"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428781" y="1916832"/>
            <a:ext cx="8175668" cy="4104456"/>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uk-UA" dirty="0" smtClean="0"/>
              <a:t>До покажчиків може застосовуватися такий список арифметичних операцій: </a:t>
            </a:r>
            <a:r>
              <a:rPr lang="uk-UA" dirty="0" err="1" smtClean="0"/>
              <a:t>інкремент</a:t>
            </a:r>
            <a:r>
              <a:rPr lang="uk-UA" dirty="0" smtClean="0"/>
              <a:t>, </a:t>
            </a:r>
            <a:r>
              <a:rPr lang="uk-UA" dirty="0" err="1" smtClean="0"/>
              <a:t>декремент</a:t>
            </a:r>
            <a:r>
              <a:rPr lang="uk-UA" dirty="0" smtClean="0"/>
              <a:t>, додавання цілого числа (+ або +=), віднімання цілого числа (– або –=), обчислення різниці двох покажчиків</a:t>
            </a:r>
            <a:r>
              <a:rPr lang="ru-RU" dirty="0" smtClean="0"/>
              <a:t>. </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r>
              <a:rPr lang="uk-UA" dirty="0" smtClean="0"/>
              <a:t>Якщо додати до покажчика або відняти із покажчика ціле число, значення покажчика збільшиться або зменшиться на добуток цього числа з розміром об'єкта, на який посилається покажчик. Якщо покажчик посилається на елемент масиву, то додавання цілого числа призведе до переміщення покажчика на кількість елементів відповідно цілому числу вправо відносно елемента, на який посилається покажчик. Віднімання цілого числа призведе до переміщення покажчика на кількість елементів відповідно цілому числу вліво відносно елемента, на який посилається покажчик. </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uk-UA" dirty="0" smtClean="0"/>
              <a:t>В результаті виконання виразу, який обчислює різницю між двома покажчиками, що посилаються на один і той самий тип, отримуємо кількість комірок того ж типу, які розташовані між цими двома покажчиками (тобто кількість елементів масиву, якщо покажчики посилається на елементи одного і того ж самого масиву).</a:t>
            </a:r>
            <a:endParaRPr lang="ru-RU" dirty="0" smtClean="0"/>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85000" lnSpcReduction="20000"/>
          </a:bodyPr>
          <a:lstStyle/>
          <a:p>
            <a:r>
              <a:rPr lang="uk-UA" dirty="0"/>
              <a:t>Саме за допомогою покажчиків може бути реалізований динамічний розподіл пам’яті. Необхідність в такому розподілі виникає тоді, коли невідома заздалегідь кількість елементів масиву. Хоча динамічний розподіл пам’яті найчастіше використовується для масивів, він може бути застосований для різних змінних. У будь-який момент пам’ять може бути виділена, перерозподілена (збільшена або зменшена) та звільнена.  Всі ці дії реалізовуються за допомогою функцій </a:t>
            </a:r>
            <a:r>
              <a:rPr lang="en-US" b="1" i="1" dirty="0" err="1"/>
              <a:t>malloc</a:t>
            </a:r>
            <a:r>
              <a:rPr lang="uk-UA" dirty="0"/>
              <a:t> (виділення пам’яті)</a:t>
            </a:r>
            <a:r>
              <a:rPr lang="uk-UA" b="1" i="1" dirty="0"/>
              <a:t>, </a:t>
            </a:r>
            <a:r>
              <a:rPr lang="en-US" b="1" i="1" dirty="0" err="1"/>
              <a:t>realloc</a:t>
            </a:r>
            <a:r>
              <a:rPr lang="uk-UA" dirty="0"/>
              <a:t> (перерозподіл пам’яті) та </a:t>
            </a:r>
            <a:r>
              <a:rPr lang="en-US" b="1" i="1" dirty="0"/>
              <a:t>free</a:t>
            </a:r>
            <a:r>
              <a:rPr lang="uk-UA" dirty="0"/>
              <a:t> (звільнення пам’яті). </a:t>
            </a:r>
            <a:endParaRPr lang="ru-RU"/>
          </a:p>
          <a:p>
            <a:endParaRPr 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20688"/>
            <a:ext cx="8229600" cy="5505475"/>
          </a:xfrm>
        </p:spPr>
        <p:txBody>
          <a:bodyPr>
            <a:noAutofit/>
          </a:bodyPr>
          <a:lstStyle/>
          <a:p>
            <a:pPr marL="0" indent="0">
              <a:buNone/>
            </a:pPr>
            <a:r>
              <a:rPr lang="en-US" sz="1800" dirty="0" smtClean="0"/>
              <a:t>#include &lt;</a:t>
            </a:r>
            <a:r>
              <a:rPr lang="en-US" sz="1800" dirty="0" err="1" smtClean="0"/>
              <a:t>stdlib.h</a:t>
            </a:r>
            <a:r>
              <a:rPr lang="en-US" sz="1800" dirty="0" smtClean="0"/>
              <a:t>&gt;</a:t>
            </a:r>
          </a:p>
          <a:p>
            <a:pPr marL="0" indent="0">
              <a:buNone/>
            </a:pPr>
            <a:r>
              <a:rPr lang="en-US" sz="1800" dirty="0" smtClean="0"/>
              <a:t>#include &lt;</a:t>
            </a:r>
            <a:r>
              <a:rPr lang="en-US" sz="1800" dirty="0" err="1" smtClean="0"/>
              <a:t>conio.h</a:t>
            </a:r>
            <a:r>
              <a:rPr lang="en-US" sz="1800" dirty="0" smtClean="0"/>
              <a:t>&gt;</a:t>
            </a:r>
          </a:p>
          <a:p>
            <a:pPr marL="0" indent="0">
              <a:buNone/>
            </a:pPr>
            <a:r>
              <a:rPr lang="en-US" sz="1800" dirty="0" smtClean="0"/>
              <a:t>#include &lt;</a:t>
            </a:r>
            <a:r>
              <a:rPr lang="en-US" sz="1800" dirty="0" err="1" smtClean="0"/>
              <a:t>stdio.h</a:t>
            </a:r>
            <a:r>
              <a:rPr lang="en-US" sz="1800" dirty="0" smtClean="0"/>
              <a:t>&gt;</a:t>
            </a:r>
          </a:p>
          <a:p>
            <a:pPr marL="0" indent="0">
              <a:buNone/>
            </a:pPr>
            <a:r>
              <a:rPr lang="en-US" sz="1800" dirty="0" smtClean="0"/>
              <a:t>void </a:t>
            </a:r>
            <a:r>
              <a:rPr lang="en-US" sz="1800" dirty="0" smtClean="0"/>
              <a:t>main()</a:t>
            </a:r>
          </a:p>
          <a:p>
            <a:pPr marL="0" indent="0">
              <a:buNone/>
            </a:pPr>
            <a:r>
              <a:rPr lang="en-US" sz="1800" dirty="0" smtClean="0"/>
              <a:t>{</a:t>
            </a:r>
          </a:p>
          <a:p>
            <a:pPr marL="0" indent="0">
              <a:buNone/>
            </a:pPr>
            <a:r>
              <a:rPr lang="en-US" sz="1800" dirty="0" smtClean="0"/>
              <a:t>double * </a:t>
            </a:r>
            <a:r>
              <a:rPr lang="en-US" sz="1800" dirty="0" err="1" smtClean="0"/>
              <a:t>ptrA</a:t>
            </a:r>
            <a:r>
              <a:rPr lang="en-US" sz="1800" dirty="0" smtClean="0"/>
              <a:t>=NULL;</a:t>
            </a:r>
          </a:p>
          <a:p>
            <a:pPr marL="0" indent="0">
              <a:buNone/>
            </a:pPr>
            <a:r>
              <a:rPr lang="en-US" sz="1800" dirty="0" err="1" smtClean="0"/>
              <a:t>int</a:t>
            </a:r>
            <a:r>
              <a:rPr lang="en-US" sz="1800" dirty="0" smtClean="0"/>
              <a:t> count, </a:t>
            </a:r>
            <a:r>
              <a:rPr lang="en-US" sz="1800" dirty="0" err="1" smtClean="0"/>
              <a:t>i</a:t>
            </a:r>
            <a:r>
              <a:rPr lang="en-US" sz="1800" dirty="0" smtClean="0"/>
              <a:t>;</a:t>
            </a:r>
          </a:p>
          <a:p>
            <a:pPr marL="0" indent="0">
              <a:buNone/>
            </a:pPr>
            <a:r>
              <a:rPr lang="en-US" sz="1800" dirty="0" err="1" smtClean="0"/>
              <a:t>printf</a:t>
            </a:r>
            <a:r>
              <a:rPr lang="en-US" sz="1800" dirty="0" smtClean="0"/>
              <a:t>("Number of elements");</a:t>
            </a:r>
          </a:p>
          <a:p>
            <a:pPr marL="0" indent="0">
              <a:buNone/>
            </a:pPr>
            <a:r>
              <a:rPr lang="en-US" sz="1800" dirty="0" err="1" smtClean="0"/>
              <a:t>scanf</a:t>
            </a:r>
            <a:r>
              <a:rPr lang="en-US" sz="1800" dirty="0" smtClean="0"/>
              <a:t>("%d", &amp;count);</a:t>
            </a:r>
          </a:p>
          <a:p>
            <a:pPr marL="0" indent="0">
              <a:buNone/>
            </a:pPr>
            <a:r>
              <a:rPr lang="en-US" sz="1800" dirty="0" smtClean="0"/>
              <a:t>if ((</a:t>
            </a:r>
            <a:r>
              <a:rPr lang="en-US" sz="1800" dirty="0" err="1" smtClean="0"/>
              <a:t>ptrA</a:t>
            </a:r>
            <a:r>
              <a:rPr lang="en-US" sz="1800" dirty="0" smtClean="0"/>
              <a:t>=(double *) </a:t>
            </a:r>
            <a:r>
              <a:rPr lang="en-US" sz="1800" dirty="0" err="1" smtClean="0"/>
              <a:t>malloc</a:t>
            </a:r>
            <a:r>
              <a:rPr lang="en-US" sz="1800" dirty="0" smtClean="0"/>
              <a:t> (</a:t>
            </a:r>
            <a:r>
              <a:rPr lang="en-US" sz="1800" dirty="0" err="1" smtClean="0"/>
              <a:t>sizeof</a:t>
            </a:r>
            <a:r>
              <a:rPr lang="en-US" sz="1800" dirty="0" smtClean="0"/>
              <a:t>(double)*count))==NULL) {</a:t>
            </a:r>
          </a:p>
          <a:p>
            <a:pPr marL="0" indent="0">
              <a:buNone/>
            </a:pPr>
            <a:r>
              <a:rPr lang="en-US" sz="1800" dirty="0" err="1" smtClean="0"/>
              <a:t>printf</a:t>
            </a:r>
            <a:r>
              <a:rPr lang="en-US" sz="1800" dirty="0" smtClean="0"/>
              <a:t> ("Not enough memory!");</a:t>
            </a:r>
          </a:p>
          <a:p>
            <a:pPr marL="0" indent="0">
              <a:buNone/>
            </a:pPr>
            <a:r>
              <a:rPr lang="en-US" sz="1800" dirty="0" err="1" smtClean="0"/>
              <a:t>getch</a:t>
            </a:r>
            <a:r>
              <a:rPr lang="en-US" sz="1800" dirty="0" smtClean="0"/>
              <a:t>();</a:t>
            </a:r>
          </a:p>
          <a:p>
            <a:pPr marL="0" indent="0">
              <a:buNone/>
            </a:pPr>
            <a:r>
              <a:rPr lang="en-US" sz="1800" dirty="0" smtClean="0"/>
              <a:t>return;</a:t>
            </a:r>
          </a:p>
          <a:p>
            <a:pPr marL="0" indent="0">
              <a:buNone/>
            </a:pPr>
            <a:r>
              <a:rPr lang="en-US" sz="1800" dirty="0" smtClean="0"/>
              <a:t>}</a:t>
            </a:r>
          </a:p>
          <a:p>
            <a:pPr marL="0" indent="0">
              <a:buNone/>
            </a:pPr>
            <a:r>
              <a:rPr lang="en-US" sz="1800" dirty="0" smtClean="0"/>
              <a:t>// </a:t>
            </a:r>
            <a:r>
              <a:rPr lang="ru-RU" sz="1800" dirty="0" err="1" smtClean="0"/>
              <a:t>Виконання</a:t>
            </a:r>
            <a:r>
              <a:rPr lang="ru-RU" sz="1800" dirty="0" smtClean="0"/>
              <a:t> алгоритму </a:t>
            </a:r>
            <a:r>
              <a:rPr lang="ru-RU" sz="1800" dirty="0" err="1" smtClean="0"/>
              <a:t>програми</a:t>
            </a:r>
            <a:r>
              <a:rPr lang="ru-RU" sz="1800" dirty="0" smtClean="0"/>
              <a:t> у </a:t>
            </a:r>
            <a:r>
              <a:rPr lang="ru-RU" sz="1800" dirty="0" err="1" smtClean="0"/>
              <a:t>разі</a:t>
            </a:r>
            <a:r>
              <a:rPr lang="ru-RU" sz="1800" dirty="0" smtClean="0"/>
              <a:t>, </a:t>
            </a:r>
            <a:r>
              <a:rPr lang="ru-RU" sz="1800" dirty="0" err="1" smtClean="0"/>
              <a:t>якщо</a:t>
            </a:r>
            <a:r>
              <a:rPr lang="ru-RU" sz="1800" dirty="0" smtClean="0"/>
              <a:t> </a:t>
            </a:r>
            <a:r>
              <a:rPr lang="ru-RU" sz="1800" dirty="0" err="1" smtClean="0"/>
              <a:t>пам’ять</a:t>
            </a:r>
            <a:r>
              <a:rPr lang="ru-RU" sz="1800" dirty="0" smtClean="0"/>
              <a:t> </a:t>
            </a:r>
            <a:r>
              <a:rPr lang="ru-RU" sz="1800" dirty="0" err="1" smtClean="0"/>
              <a:t>успішно</a:t>
            </a:r>
            <a:r>
              <a:rPr lang="ru-RU" sz="1800" dirty="0" smtClean="0"/>
              <a:t> </a:t>
            </a:r>
            <a:r>
              <a:rPr lang="ru-RU" sz="1800" dirty="0" err="1" smtClean="0"/>
              <a:t>виділена</a:t>
            </a:r>
            <a:endParaRPr lang="ru-RU" sz="1800" dirty="0" smtClean="0"/>
          </a:p>
          <a:p>
            <a:pPr marL="0" indent="0">
              <a:buNone/>
            </a:pPr>
            <a:r>
              <a:rPr lang="en-US" sz="1800" dirty="0" err="1" smtClean="0"/>
              <a:t>printf</a:t>
            </a:r>
            <a:r>
              <a:rPr lang="en-US" sz="1800" dirty="0" smtClean="0"/>
              <a:t>("GOOD!!!");</a:t>
            </a:r>
          </a:p>
          <a:p>
            <a:pPr marL="0" indent="0">
              <a:buNone/>
            </a:pPr>
            <a:r>
              <a:rPr lang="en-US" sz="1800" dirty="0" smtClean="0"/>
              <a:t>free(</a:t>
            </a:r>
            <a:r>
              <a:rPr lang="en-US" sz="1800" dirty="0" err="1" smtClean="0"/>
              <a:t>ptrA</a:t>
            </a:r>
            <a:r>
              <a:rPr lang="en-US" sz="1800" dirty="0" smtClean="0"/>
              <a:t>);</a:t>
            </a:r>
          </a:p>
          <a:p>
            <a:pPr marL="0" indent="0">
              <a:buNone/>
            </a:pPr>
            <a:r>
              <a:rPr lang="en-US" sz="1800" dirty="0" err="1" smtClean="0"/>
              <a:t>getch</a:t>
            </a:r>
            <a:r>
              <a:rPr lang="en-US" sz="1800" dirty="0" smtClean="0"/>
              <a:t>();</a:t>
            </a:r>
          </a:p>
          <a:p>
            <a:endParaRPr lang="en-US" sz="1800" dirty="0" smtClean="0"/>
          </a:p>
          <a:p>
            <a:pPr marL="0" indent="0">
              <a:buNone/>
            </a:pPr>
            <a:r>
              <a:rPr lang="en-US" sz="1800" dirty="0" smtClean="0"/>
              <a:t>}</a:t>
            </a:r>
            <a:endParaRPr lang="ru-RU"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Масиви</a:t>
            </a:r>
            <a:endParaRPr lang="ru-RU" dirty="0"/>
          </a:p>
        </p:txBody>
      </p:sp>
      <p:sp>
        <p:nvSpPr>
          <p:cNvPr id="3" name="Содержимое 2"/>
          <p:cNvSpPr>
            <a:spLocks noGrp="1"/>
          </p:cNvSpPr>
          <p:nvPr>
            <p:ph idx="1"/>
          </p:nvPr>
        </p:nvSpPr>
        <p:spPr/>
        <p:txBody>
          <a:bodyPr/>
          <a:lstStyle/>
          <a:p>
            <a:r>
              <a:rPr lang="uk-UA" b="1" i="1" dirty="0"/>
              <a:t>Масив</a:t>
            </a:r>
            <a:r>
              <a:rPr lang="uk-UA" dirty="0"/>
              <a:t> є групою комірок пам'яті, які мають одне і те ж саме ім'я та однаковий тип. Для використання конкретної комірки або елементу масиву вказується ім'я масиву та зміщення цієї комірки відносно першої комірки або початку масиву. </a:t>
            </a:r>
            <a:r>
              <a:rPr lang="ru-RU" dirty="0" err="1"/>
              <a:t>Зміщення</a:t>
            </a:r>
            <a:r>
              <a:rPr lang="ru-RU" dirty="0"/>
              <a:t> </a:t>
            </a:r>
            <a:r>
              <a:rPr lang="ru-RU" dirty="0" err="1"/>
              <a:t>вказується</a:t>
            </a:r>
            <a:r>
              <a:rPr lang="ru-RU" dirty="0"/>
              <a:t> </a:t>
            </a:r>
            <a:r>
              <a:rPr lang="ru-RU" dirty="0" err="1"/>
              <a:t>після</a:t>
            </a:r>
            <a:r>
              <a:rPr lang="ru-RU" dirty="0"/>
              <a:t> </a:t>
            </a:r>
            <a:r>
              <a:rPr lang="ru-RU" dirty="0" err="1"/>
              <a:t>імені</a:t>
            </a:r>
            <a:r>
              <a:rPr lang="ru-RU" dirty="0"/>
              <a:t> </a:t>
            </a:r>
            <a:r>
              <a:rPr lang="ru-RU" dirty="0" err="1"/>
              <a:t>масиву</a:t>
            </a:r>
            <a:r>
              <a:rPr lang="ru-RU" dirty="0"/>
              <a:t> у </a:t>
            </a:r>
            <a:r>
              <a:rPr lang="ru-RU" dirty="0" err="1"/>
              <a:t>квадратних</a:t>
            </a:r>
            <a:r>
              <a:rPr lang="ru-RU" dirty="0"/>
              <a:t> дужках </a:t>
            </a:r>
            <a:r>
              <a:rPr lang="ru-RU" dirty="0" err="1"/>
              <a:t>і</a:t>
            </a:r>
            <a:r>
              <a:rPr lang="ru-RU" dirty="0"/>
              <a:t> </a:t>
            </a:r>
            <a:r>
              <a:rPr lang="ru-RU" dirty="0" err="1"/>
              <a:t>називається</a:t>
            </a:r>
            <a:r>
              <a:rPr lang="ru-RU" dirty="0"/>
              <a:t> </a:t>
            </a:r>
            <a:r>
              <a:rPr lang="ru-RU" b="1" i="1" dirty="0" err="1"/>
              <a:t>індексом</a:t>
            </a:r>
            <a:r>
              <a:rPr lang="ru-RU" dirty="0"/>
              <a:t> </a:t>
            </a:r>
            <a:r>
              <a:rPr lang="ru-RU" dirty="0" err="1"/>
              <a:t>масиву</a:t>
            </a:r>
            <a:r>
              <a:rPr lang="ru-RU"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rmAutofit fontScale="90000"/>
          </a:bodyPr>
          <a:lstStyle/>
          <a:p>
            <a:endParaRPr lang="ru-RU" dirty="0"/>
          </a:p>
        </p:txBody>
      </p:sp>
      <p:pic>
        <p:nvPicPr>
          <p:cNvPr id="3075" name="Picture 3"/>
          <p:cNvPicPr>
            <a:picLocks noChangeAspect="1" noChangeArrowheads="1"/>
          </p:cNvPicPr>
          <p:nvPr/>
        </p:nvPicPr>
        <p:blipFill>
          <a:blip r:embed="rId2" cstate="print"/>
          <a:srcRect/>
          <a:stretch>
            <a:fillRect/>
          </a:stretch>
        </p:blipFill>
        <p:spPr bwMode="auto">
          <a:xfrm>
            <a:off x="1403648" y="3645024"/>
            <a:ext cx="5184576" cy="969224"/>
          </a:xfrm>
          <a:prstGeom prst="rect">
            <a:avLst/>
          </a:prstGeom>
          <a:noFill/>
          <a:ln w="9525">
            <a:noFill/>
            <a:miter lim="800000"/>
            <a:headEnd/>
            <a:tailEnd/>
          </a:ln>
        </p:spPr>
      </p:pic>
      <p:pic>
        <p:nvPicPr>
          <p:cNvPr id="3076" name="Picture 4"/>
          <p:cNvPicPr>
            <a:picLocks noGrp="1" noChangeAspect="1" noChangeArrowheads="1"/>
          </p:cNvPicPr>
          <p:nvPr>
            <p:ph idx="1"/>
          </p:nvPr>
        </p:nvPicPr>
        <p:blipFill>
          <a:blip r:embed="rId3" cstate="print"/>
          <a:srcRect/>
          <a:stretch>
            <a:fillRect/>
          </a:stretch>
        </p:blipFill>
        <p:spPr bwMode="auto">
          <a:xfrm>
            <a:off x="1331639" y="1124744"/>
            <a:ext cx="5128137" cy="1224136"/>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Масиви</a:t>
            </a:r>
            <a:endParaRPr lang="ru-RU" dirty="0"/>
          </a:p>
        </p:txBody>
      </p:sp>
      <p:sp>
        <p:nvSpPr>
          <p:cNvPr id="3" name="Содержимое 2"/>
          <p:cNvSpPr>
            <a:spLocks noGrp="1"/>
          </p:cNvSpPr>
          <p:nvPr>
            <p:ph idx="1"/>
          </p:nvPr>
        </p:nvSpPr>
        <p:spPr/>
        <p:txBody>
          <a:bodyPr>
            <a:normAutofit fontScale="85000" lnSpcReduction="10000"/>
          </a:bodyPr>
          <a:lstStyle/>
          <a:p>
            <a:r>
              <a:rPr lang="ru-RU" dirty="0" err="1"/>
              <a:t>Масиви</a:t>
            </a:r>
            <a:r>
              <a:rPr lang="ru-RU" dirty="0"/>
              <a:t> </a:t>
            </a:r>
            <a:r>
              <a:rPr lang="ru-RU" dirty="0" err="1"/>
              <a:t>займають</a:t>
            </a:r>
            <a:r>
              <a:rPr lang="ru-RU" dirty="0"/>
              <a:t> </a:t>
            </a:r>
            <a:r>
              <a:rPr lang="ru-RU" dirty="0" err="1"/>
              <a:t>місце</a:t>
            </a:r>
            <a:r>
              <a:rPr lang="ru-RU" dirty="0"/>
              <a:t> в </a:t>
            </a:r>
            <a:r>
              <a:rPr lang="ru-RU" dirty="0" err="1"/>
              <a:t>оперативній</a:t>
            </a:r>
            <a:r>
              <a:rPr lang="ru-RU" dirty="0"/>
              <a:t> </a:t>
            </a:r>
            <a:r>
              <a:rPr lang="ru-RU" dirty="0" err="1"/>
              <a:t>пам'яті</a:t>
            </a:r>
            <a:r>
              <a:rPr lang="ru-RU" dirty="0"/>
              <a:t>. Для </a:t>
            </a:r>
            <a:r>
              <a:rPr lang="ru-RU" dirty="0" err="1"/>
              <a:t>об'яви</a:t>
            </a:r>
            <a:r>
              <a:rPr lang="ru-RU" dirty="0"/>
              <a:t> </a:t>
            </a:r>
            <a:r>
              <a:rPr lang="ru-RU" dirty="0" err="1"/>
              <a:t>масиву</a:t>
            </a:r>
            <a:r>
              <a:rPr lang="ru-RU" dirty="0"/>
              <a:t> </a:t>
            </a:r>
            <a:r>
              <a:rPr lang="ru-RU" b="1" dirty="0"/>
              <a:t>С </a:t>
            </a:r>
            <a:r>
              <a:rPr lang="ru-RU" dirty="0" err="1"/>
              <a:t>або</a:t>
            </a:r>
            <a:r>
              <a:rPr lang="ru-RU" dirty="0"/>
              <a:t> </a:t>
            </a:r>
            <a:r>
              <a:rPr lang="ru-RU" dirty="0" err="1"/>
              <a:t>резервування</a:t>
            </a:r>
            <a:r>
              <a:rPr lang="ru-RU" dirty="0"/>
              <a:t> 12 </a:t>
            </a:r>
            <a:r>
              <a:rPr lang="ru-RU" dirty="0" err="1"/>
              <a:t>елементів</a:t>
            </a:r>
            <a:r>
              <a:rPr lang="ru-RU" dirty="0"/>
              <a:t> для </a:t>
            </a:r>
            <a:r>
              <a:rPr lang="ru-RU" dirty="0" err="1"/>
              <a:t>масиву</a:t>
            </a:r>
            <a:r>
              <a:rPr lang="uk-UA" dirty="0"/>
              <a:t> цілих чисел</a:t>
            </a:r>
            <a:r>
              <a:rPr lang="ru-RU" dirty="0"/>
              <a:t> треба </a:t>
            </a:r>
            <a:r>
              <a:rPr lang="ru-RU" dirty="0" err="1"/>
              <a:t>записати</a:t>
            </a:r>
            <a:endParaRPr lang="ru-RU" dirty="0"/>
          </a:p>
          <a:p>
            <a:pPr>
              <a:buNone/>
            </a:pPr>
            <a:r>
              <a:rPr lang="uk-UA" b="1" dirty="0" smtClean="0"/>
              <a:t>	</a:t>
            </a:r>
            <a:r>
              <a:rPr lang="en-US" b="1" dirty="0" err="1" smtClean="0"/>
              <a:t>int</a:t>
            </a:r>
            <a:r>
              <a:rPr lang="en-US" b="1" dirty="0" smtClean="0"/>
              <a:t> </a:t>
            </a:r>
            <a:r>
              <a:rPr lang="en-US" b="1" dirty="0"/>
              <a:t>C</a:t>
            </a:r>
            <a:r>
              <a:rPr lang="ru-RU" b="1" dirty="0"/>
              <a:t>[12</a:t>
            </a:r>
            <a:r>
              <a:rPr lang="ru-RU" b="1" dirty="0" smtClean="0"/>
              <a:t>];</a:t>
            </a:r>
          </a:p>
          <a:p>
            <a:r>
              <a:rPr lang="ru-RU" dirty="0" smtClean="0"/>
              <a:t>За </a:t>
            </a:r>
            <a:r>
              <a:rPr lang="ru-RU" dirty="0" err="1"/>
              <a:t>допомогою</a:t>
            </a:r>
            <a:r>
              <a:rPr lang="ru-RU" dirty="0"/>
              <a:t>  </a:t>
            </a:r>
            <a:r>
              <a:rPr lang="ru-RU" dirty="0" err="1"/>
              <a:t>однієї</a:t>
            </a:r>
            <a:r>
              <a:rPr lang="ru-RU" dirty="0"/>
              <a:t> </a:t>
            </a:r>
            <a:r>
              <a:rPr lang="ru-RU" dirty="0" err="1"/>
              <a:t>об'яви</a:t>
            </a:r>
            <a:r>
              <a:rPr lang="ru-RU" dirty="0"/>
              <a:t> </a:t>
            </a:r>
            <a:r>
              <a:rPr lang="ru-RU" dirty="0" err="1"/>
              <a:t>можна</a:t>
            </a:r>
            <a:r>
              <a:rPr lang="ru-RU" dirty="0"/>
              <a:t> </a:t>
            </a:r>
            <a:r>
              <a:rPr lang="ru-RU" dirty="0" err="1"/>
              <a:t>зарезервувати</a:t>
            </a:r>
            <a:r>
              <a:rPr lang="ru-RU" dirty="0"/>
              <a:t> </a:t>
            </a:r>
            <a:r>
              <a:rPr lang="ru-RU" dirty="0" err="1"/>
              <a:t>пам'ять</a:t>
            </a:r>
            <a:r>
              <a:rPr lang="ru-RU" dirty="0"/>
              <a:t> для </a:t>
            </a:r>
            <a:r>
              <a:rPr lang="ru-RU" dirty="0" err="1"/>
              <a:t>декількох</a:t>
            </a:r>
            <a:r>
              <a:rPr lang="ru-RU" dirty="0"/>
              <a:t> </a:t>
            </a:r>
            <a:r>
              <a:rPr lang="ru-RU" dirty="0" err="1"/>
              <a:t>масивів</a:t>
            </a:r>
            <a:r>
              <a:rPr lang="ru-RU" dirty="0"/>
              <a:t>. </a:t>
            </a:r>
            <a:r>
              <a:rPr lang="ru-RU" dirty="0" err="1"/>
              <a:t>Наприклад</a:t>
            </a:r>
            <a:r>
              <a:rPr lang="ru-RU" dirty="0"/>
              <a:t>, </a:t>
            </a:r>
            <a:r>
              <a:rPr lang="uk-UA" dirty="0"/>
              <a:t>у</a:t>
            </a:r>
            <a:r>
              <a:rPr lang="ru-RU" dirty="0"/>
              <a:t> </a:t>
            </a:r>
            <a:r>
              <a:rPr lang="ru-RU" dirty="0" err="1"/>
              <a:t>наступному</a:t>
            </a:r>
            <a:r>
              <a:rPr lang="ru-RU" dirty="0"/>
              <a:t> </a:t>
            </a:r>
            <a:r>
              <a:rPr lang="ru-RU" dirty="0" err="1"/>
              <a:t>прикладі</a:t>
            </a:r>
            <a:r>
              <a:rPr lang="ru-RU" dirty="0"/>
              <a:t> </a:t>
            </a:r>
            <a:r>
              <a:rPr lang="ru-RU" dirty="0" err="1"/>
              <a:t>резервується</a:t>
            </a:r>
            <a:r>
              <a:rPr lang="ru-RU" dirty="0"/>
              <a:t> </a:t>
            </a:r>
            <a:r>
              <a:rPr lang="ru-RU" dirty="0" err="1"/>
              <a:t>пам'ять</a:t>
            </a:r>
            <a:r>
              <a:rPr lang="uk-UA" dirty="0"/>
              <a:t> для 100</a:t>
            </a:r>
            <a:r>
              <a:rPr lang="ru-RU" dirty="0"/>
              <a:t> </a:t>
            </a:r>
            <a:r>
              <a:rPr lang="ru-RU" dirty="0" err="1"/>
              <a:t>елементів</a:t>
            </a:r>
            <a:r>
              <a:rPr lang="ru-RU" dirty="0"/>
              <a:t> </a:t>
            </a:r>
            <a:r>
              <a:rPr lang="ru-RU" dirty="0" err="1"/>
              <a:t>масиву</a:t>
            </a:r>
            <a:r>
              <a:rPr lang="uk-UA" dirty="0"/>
              <a:t> цілих чисел </a:t>
            </a:r>
            <a:r>
              <a:rPr lang="en-US" b="1" dirty="0"/>
              <a:t>B </a:t>
            </a:r>
            <a:r>
              <a:rPr lang="ru-RU" dirty="0"/>
              <a:t>та 27 </a:t>
            </a:r>
            <a:r>
              <a:rPr lang="ru-RU" dirty="0" err="1"/>
              <a:t>елементів</a:t>
            </a:r>
            <a:r>
              <a:rPr lang="ru-RU" dirty="0"/>
              <a:t> </a:t>
            </a:r>
            <a:r>
              <a:rPr lang="ru-RU" dirty="0" err="1"/>
              <a:t>масиву</a:t>
            </a:r>
            <a:r>
              <a:rPr lang="uk-UA" dirty="0"/>
              <a:t> цілих чисел</a:t>
            </a:r>
            <a:r>
              <a:rPr lang="uk-UA" b="1" dirty="0"/>
              <a:t> </a:t>
            </a:r>
            <a:r>
              <a:rPr lang="en-US" b="1" dirty="0"/>
              <a:t>X</a:t>
            </a:r>
            <a:r>
              <a:rPr lang="ru-RU" dirty="0"/>
              <a:t>:</a:t>
            </a:r>
          </a:p>
          <a:p>
            <a:pPr>
              <a:buNone/>
            </a:pPr>
            <a:r>
              <a:rPr lang="uk-UA" b="1" dirty="0" smtClean="0"/>
              <a:t>	</a:t>
            </a:r>
            <a:r>
              <a:rPr lang="en-US" b="1" dirty="0" err="1" smtClean="0"/>
              <a:t>int</a:t>
            </a:r>
            <a:r>
              <a:rPr lang="en-US" b="1" dirty="0" smtClean="0"/>
              <a:t> </a:t>
            </a:r>
            <a:r>
              <a:rPr lang="en-US" b="1" dirty="0"/>
              <a:t>B[100], X[27];</a:t>
            </a:r>
            <a:endParaRPr lang="ru-RU" dirty="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Масиви</a:t>
            </a:r>
            <a:endParaRPr lang="ru-RU" dirty="0"/>
          </a:p>
        </p:txBody>
      </p:sp>
      <p:sp>
        <p:nvSpPr>
          <p:cNvPr id="3" name="Содержимое 2"/>
          <p:cNvSpPr>
            <a:spLocks noGrp="1"/>
          </p:cNvSpPr>
          <p:nvPr>
            <p:ph idx="1"/>
          </p:nvPr>
        </p:nvSpPr>
        <p:spPr/>
        <p:txBody>
          <a:bodyPr>
            <a:normAutofit lnSpcReduction="10000"/>
          </a:bodyPr>
          <a:lstStyle/>
          <a:p>
            <a:r>
              <a:rPr lang="ru-RU" dirty="0"/>
              <a:t>Як </a:t>
            </a:r>
            <a:r>
              <a:rPr lang="ru-RU" dirty="0" err="1"/>
              <a:t>і</a:t>
            </a:r>
            <a:r>
              <a:rPr lang="ru-RU" dirty="0"/>
              <a:t> </a:t>
            </a:r>
            <a:r>
              <a:rPr lang="ru-RU" dirty="0" err="1"/>
              <a:t>змінні</a:t>
            </a:r>
            <a:r>
              <a:rPr lang="ru-RU" dirty="0"/>
              <a:t> </a:t>
            </a:r>
            <a:r>
              <a:rPr lang="ru-RU" dirty="0" err="1"/>
              <a:t>інших</a:t>
            </a:r>
            <a:r>
              <a:rPr lang="ru-RU" dirty="0"/>
              <a:t> </a:t>
            </a:r>
            <a:r>
              <a:rPr lang="ru-RU" dirty="0" err="1"/>
              <a:t>типів</a:t>
            </a:r>
            <a:r>
              <a:rPr lang="ru-RU" dirty="0"/>
              <a:t>, </a:t>
            </a:r>
            <a:r>
              <a:rPr lang="ru-RU" dirty="0" err="1"/>
              <a:t>елементи</a:t>
            </a:r>
            <a:r>
              <a:rPr lang="ru-RU" dirty="0"/>
              <a:t> </a:t>
            </a:r>
            <a:r>
              <a:rPr lang="ru-RU" dirty="0" err="1"/>
              <a:t>масивів</a:t>
            </a:r>
            <a:r>
              <a:rPr lang="ru-RU" dirty="0"/>
              <a:t> </a:t>
            </a:r>
            <a:r>
              <a:rPr lang="ru-RU" dirty="0" err="1"/>
              <a:t>можуть</a:t>
            </a:r>
            <a:r>
              <a:rPr lang="ru-RU" dirty="0"/>
              <a:t> </a:t>
            </a:r>
            <a:r>
              <a:rPr lang="ru-RU" dirty="0" err="1"/>
              <a:t>ініціюватися</a:t>
            </a:r>
            <a:r>
              <a:rPr lang="ru-RU" dirty="0"/>
              <a:t> </a:t>
            </a:r>
            <a:r>
              <a:rPr lang="ru-RU" dirty="0" err="1"/>
              <a:t>значеннями</a:t>
            </a:r>
            <a:r>
              <a:rPr lang="ru-RU" dirty="0"/>
              <a:t> в момент </a:t>
            </a:r>
            <a:r>
              <a:rPr lang="ru-RU" dirty="0" err="1"/>
              <a:t>їх</a:t>
            </a:r>
            <a:r>
              <a:rPr lang="uk-UA" dirty="0" err="1"/>
              <a:t>ньої</a:t>
            </a:r>
            <a:r>
              <a:rPr lang="ru-RU" dirty="0"/>
              <a:t> </a:t>
            </a:r>
            <a:r>
              <a:rPr lang="ru-RU" dirty="0" err="1"/>
              <a:t>об'яви</a:t>
            </a:r>
            <a:r>
              <a:rPr lang="ru-RU" dirty="0"/>
              <a:t>. Для </a:t>
            </a:r>
            <a:r>
              <a:rPr lang="ru-RU" dirty="0" err="1"/>
              <a:t>цього</a:t>
            </a:r>
            <a:r>
              <a:rPr lang="ru-RU" dirty="0"/>
              <a:t> </a:t>
            </a:r>
            <a:r>
              <a:rPr lang="ru-RU" dirty="0" err="1"/>
              <a:t>після</a:t>
            </a:r>
            <a:r>
              <a:rPr lang="ru-RU" dirty="0"/>
              <a:t> </a:t>
            </a:r>
            <a:r>
              <a:rPr lang="ru-RU" dirty="0" err="1"/>
              <a:t>об'яви</a:t>
            </a:r>
            <a:r>
              <a:rPr lang="ru-RU" dirty="0"/>
              <a:t> </a:t>
            </a:r>
            <a:r>
              <a:rPr lang="ru-RU" dirty="0" err="1"/>
              <a:t>масиву</a:t>
            </a:r>
            <a:r>
              <a:rPr lang="ru-RU" dirty="0"/>
              <a:t> ставиться знак </a:t>
            </a:r>
            <a:r>
              <a:rPr lang="ru-RU" dirty="0" err="1"/>
              <a:t>рівності</a:t>
            </a:r>
            <a:r>
              <a:rPr lang="ru-RU" dirty="0"/>
              <a:t> “=” </a:t>
            </a:r>
            <a:r>
              <a:rPr lang="ru-RU" dirty="0" err="1"/>
              <a:t>і</a:t>
            </a:r>
            <a:r>
              <a:rPr lang="ru-RU" dirty="0"/>
              <a:t> у </a:t>
            </a:r>
            <a:r>
              <a:rPr lang="ru-RU" dirty="0" err="1"/>
              <a:t>фігурних</a:t>
            </a:r>
            <a:r>
              <a:rPr lang="ru-RU" dirty="0"/>
              <a:t> дужках </a:t>
            </a:r>
            <a:r>
              <a:rPr lang="ru-RU" dirty="0" err="1"/>
              <a:t>записується</a:t>
            </a:r>
            <a:r>
              <a:rPr lang="ru-RU" dirty="0"/>
              <a:t> список </a:t>
            </a:r>
            <a:r>
              <a:rPr lang="ru-RU" dirty="0" err="1"/>
              <a:t>значень</a:t>
            </a:r>
            <a:r>
              <a:rPr lang="ru-RU" dirty="0"/>
              <a:t> для </a:t>
            </a:r>
            <a:r>
              <a:rPr lang="ru-RU" dirty="0" err="1"/>
              <a:t>всіх</a:t>
            </a:r>
            <a:r>
              <a:rPr lang="ru-RU" dirty="0"/>
              <a:t> </a:t>
            </a:r>
            <a:r>
              <a:rPr lang="ru-RU" dirty="0" err="1"/>
              <a:t>елементів</a:t>
            </a:r>
            <a:r>
              <a:rPr lang="ru-RU" dirty="0"/>
              <a:t> </a:t>
            </a:r>
            <a:r>
              <a:rPr lang="ru-RU" dirty="0" err="1"/>
              <a:t>масиву</a:t>
            </a:r>
            <a:r>
              <a:rPr lang="ru-RU" dirty="0"/>
              <a:t>. </a:t>
            </a:r>
            <a:r>
              <a:rPr lang="ru-RU" dirty="0" err="1"/>
              <a:t>Значення</a:t>
            </a:r>
            <a:r>
              <a:rPr lang="ru-RU" dirty="0"/>
              <a:t> в списку </a:t>
            </a:r>
            <a:r>
              <a:rPr lang="ru-RU" dirty="0" err="1"/>
              <a:t>розділяються</a:t>
            </a:r>
            <a:r>
              <a:rPr lang="ru-RU" dirty="0"/>
              <a:t> комами:</a:t>
            </a:r>
          </a:p>
          <a:p>
            <a:pPr>
              <a:buNone/>
            </a:pPr>
            <a:r>
              <a:rPr lang="en-US" b="1" dirty="0" err="1"/>
              <a:t>int</a:t>
            </a:r>
            <a:r>
              <a:rPr lang="en-US" b="1" dirty="0"/>
              <a:t> C</a:t>
            </a:r>
            <a:r>
              <a:rPr lang="ru-RU" b="1" dirty="0"/>
              <a:t>[12]={32, 27, 64, 18, 96, 12, 45, 23, 50, 9, 2, 0}</a:t>
            </a:r>
            <a:r>
              <a:rPr lang="uk-UA" b="1" dirty="0"/>
              <a:t>.</a:t>
            </a:r>
            <a:endParaRPr lang="ru-RU" dirty="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0648"/>
            <a:ext cx="8229600" cy="1143000"/>
          </a:xfrm>
        </p:spPr>
        <p:txBody>
          <a:bodyPr/>
          <a:lstStyle/>
          <a:p>
            <a:r>
              <a:rPr lang="uk-UA" dirty="0" smtClean="0"/>
              <a:t>Масиви</a:t>
            </a:r>
            <a:endParaRPr lang="ru-RU" dirty="0"/>
          </a:p>
        </p:txBody>
      </p:sp>
      <p:sp>
        <p:nvSpPr>
          <p:cNvPr id="5" name="Содержимое 4"/>
          <p:cNvSpPr>
            <a:spLocks noGrp="1"/>
          </p:cNvSpPr>
          <p:nvPr>
            <p:ph idx="1"/>
          </p:nvPr>
        </p:nvSpPr>
        <p:spPr/>
        <p:txBody>
          <a:bodyPr/>
          <a:lstStyle/>
          <a:p>
            <a:r>
              <a:rPr lang="uk-UA" dirty="0" smtClean="0"/>
              <a:t>Одновимірний масив </a:t>
            </a:r>
            <a:r>
              <a:rPr lang="en-US" dirty="0" smtClean="0"/>
              <a:t>A[9]</a:t>
            </a:r>
          </a:p>
          <a:p>
            <a:endParaRPr lang="en-US" dirty="0"/>
          </a:p>
          <a:p>
            <a:endParaRPr lang="en-US" dirty="0" smtClean="0"/>
          </a:p>
          <a:p>
            <a:pPr>
              <a:buNone/>
            </a:pPr>
            <a:endParaRPr lang="ru-RU" dirty="0"/>
          </a:p>
        </p:txBody>
      </p:sp>
      <p:pic>
        <p:nvPicPr>
          <p:cNvPr id="1028" name="Picture 4"/>
          <p:cNvPicPr>
            <a:picLocks noChangeAspect="1" noChangeArrowheads="1"/>
          </p:cNvPicPr>
          <p:nvPr/>
        </p:nvPicPr>
        <p:blipFill>
          <a:blip r:embed="rId2" cstate="print"/>
          <a:srcRect/>
          <a:stretch>
            <a:fillRect/>
          </a:stretch>
        </p:blipFill>
        <p:spPr bwMode="auto">
          <a:xfrm>
            <a:off x="271463" y="3262313"/>
            <a:ext cx="8601075" cy="33337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Масиви</a:t>
            </a:r>
            <a:endParaRPr lang="ru-RU" dirty="0"/>
          </a:p>
        </p:txBody>
      </p:sp>
      <p:sp>
        <p:nvSpPr>
          <p:cNvPr id="3" name="Содержимое 2"/>
          <p:cNvSpPr>
            <a:spLocks noGrp="1"/>
          </p:cNvSpPr>
          <p:nvPr>
            <p:ph idx="1"/>
          </p:nvPr>
        </p:nvSpPr>
        <p:spPr/>
        <p:txBody>
          <a:bodyPr/>
          <a:lstStyle/>
          <a:p>
            <a:r>
              <a:rPr lang="uk-UA" dirty="0" smtClean="0"/>
              <a:t>Багатовимірні масиви</a:t>
            </a:r>
          </a:p>
          <a:p>
            <a:pPr>
              <a:buNone/>
            </a:pPr>
            <a:r>
              <a:rPr lang="ru-RU" dirty="0" err="1"/>
              <a:t>Масив</a:t>
            </a:r>
            <a:r>
              <a:rPr lang="ru-RU" dirty="0"/>
              <a:t> </a:t>
            </a:r>
            <a:r>
              <a:rPr lang="ru-RU" dirty="0" err="1"/>
              <a:t>складається</a:t>
            </a:r>
            <a:r>
              <a:rPr lang="ru-RU" dirty="0"/>
              <a:t> </a:t>
            </a:r>
            <a:r>
              <a:rPr lang="ru-RU" dirty="0" err="1"/>
              <a:t>із</a:t>
            </a:r>
            <a:r>
              <a:rPr lang="ru-RU" dirty="0"/>
              <a:t> </a:t>
            </a:r>
            <a:r>
              <a:rPr lang="ru-RU" dirty="0" err="1"/>
              <a:t>трьох</a:t>
            </a:r>
            <a:r>
              <a:rPr lang="ru-RU" dirty="0"/>
              <a:t> </a:t>
            </a:r>
            <a:r>
              <a:rPr lang="ru-RU" dirty="0" err="1"/>
              <a:t>рядків</a:t>
            </a:r>
            <a:r>
              <a:rPr lang="ru-RU" dirty="0"/>
              <a:t> та </a:t>
            </a:r>
            <a:r>
              <a:rPr lang="ru-RU" dirty="0" err="1"/>
              <a:t>чотирьох</a:t>
            </a:r>
            <a:r>
              <a:rPr lang="ru-RU" dirty="0"/>
              <a:t> </a:t>
            </a:r>
            <a:r>
              <a:rPr lang="ru-RU" dirty="0" err="1"/>
              <a:t>стовпчиків</a:t>
            </a:r>
            <a:r>
              <a:rPr lang="ru-RU" dirty="0"/>
              <a:t>. </a:t>
            </a:r>
            <a:r>
              <a:rPr lang="uk-UA" dirty="0"/>
              <a:t>Для об'яви такого масиву в програмі мовою С треба записати такий оператор:</a:t>
            </a:r>
            <a:endParaRPr lang="ru-RU" dirty="0"/>
          </a:p>
          <a:p>
            <a:pPr>
              <a:buNone/>
            </a:pPr>
            <a:r>
              <a:rPr lang="uk-UA" b="1" dirty="0" smtClean="0"/>
              <a:t>	</a:t>
            </a:r>
            <a:r>
              <a:rPr lang="en-US" b="1" dirty="0" err="1" smtClean="0"/>
              <a:t>int</a:t>
            </a:r>
            <a:r>
              <a:rPr lang="en-US" b="1" dirty="0" smtClean="0"/>
              <a:t> </a:t>
            </a:r>
            <a:r>
              <a:rPr lang="en-US" b="1" i="1" dirty="0"/>
              <a:t>a</a:t>
            </a:r>
            <a:r>
              <a:rPr lang="ru-RU" b="1" dirty="0"/>
              <a:t>[3][4];</a:t>
            </a:r>
            <a:endParaRPr lang="ru-RU" dirty="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1143000"/>
          </a:xfrm>
        </p:spPr>
        <p:txBody>
          <a:bodyPr/>
          <a:lstStyle/>
          <a:p>
            <a:endParaRPr lang="ru-RU"/>
          </a:p>
        </p:txBody>
      </p:sp>
      <p:sp>
        <p:nvSpPr>
          <p:cNvPr id="3" name="Содержимое 2"/>
          <p:cNvSpPr>
            <a:spLocks noGrp="1"/>
          </p:cNvSpPr>
          <p:nvPr>
            <p:ph idx="1"/>
          </p:nvPr>
        </p:nvSpPr>
        <p:spPr>
          <a:xfrm>
            <a:off x="457200" y="908720"/>
            <a:ext cx="8229600" cy="5217443"/>
          </a:xfrm>
        </p:spPr>
        <p:txBody>
          <a:bodyPr>
            <a:normAutofit fontScale="62500" lnSpcReduction="20000"/>
          </a:bodyPr>
          <a:lstStyle/>
          <a:p>
            <a:r>
              <a:rPr lang="uk-UA" dirty="0"/>
              <a:t>Двомірний масив </a:t>
            </a:r>
            <a:r>
              <a:rPr lang="en-US" b="1" i="1" dirty="0"/>
              <a:t>a</a:t>
            </a:r>
            <a:r>
              <a:rPr lang="ru-RU" b="1" dirty="0"/>
              <a:t>[3][4]</a:t>
            </a:r>
            <a:endParaRPr lang="ru-RU" dirty="0"/>
          </a:p>
          <a:p>
            <a:endParaRPr lang="ru-RU" dirty="0" smtClean="0"/>
          </a:p>
          <a:p>
            <a:endParaRPr lang="ru-RU" dirty="0"/>
          </a:p>
          <a:p>
            <a:endParaRPr lang="ru-RU" dirty="0" smtClean="0"/>
          </a:p>
          <a:p>
            <a:endParaRPr lang="ru-RU" dirty="0"/>
          </a:p>
          <a:p>
            <a:endParaRPr lang="ru-RU" dirty="0" smtClean="0"/>
          </a:p>
          <a:p>
            <a:pPr marL="0" indent="0">
              <a:buNone/>
            </a:pPr>
            <a:r>
              <a:rPr lang="ru-RU" dirty="0" err="1" smtClean="0"/>
              <a:t>Многомірні</a:t>
            </a:r>
            <a:r>
              <a:rPr lang="ru-RU" dirty="0" smtClean="0"/>
              <a:t> </a:t>
            </a:r>
            <a:r>
              <a:rPr lang="ru-RU" dirty="0" err="1"/>
              <a:t>масиви</a:t>
            </a:r>
            <a:r>
              <a:rPr lang="en-US" dirty="0"/>
              <a:t>, </a:t>
            </a:r>
            <a:r>
              <a:rPr lang="ru-RU" dirty="0" err="1"/>
              <a:t>подібно</a:t>
            </a:r>
            <a:r>
              <a:rPr lang="ru-RU" dirty="0"/>
              <a:t> </a:t>
            </a:r>
            <a:r>
              <a:rPr lang="ru-RU" dirty="0" err="1"/>
              <a:t>одномірним</a:t>
            </a:r>
            <a:r>
              <a:rPr lang="en-US" dirty="0"/>
              <a:t>, </a:t>
            </a:r>
            <a:r>
              <a:rPr lang="ru-RU" dirty="0" err="1"/>
              <a:t>можуть</a:t>
            </a:r>
            <a:r>
              <a:rPr lang="ru-RU" dirty="0"/>
              <a:t> бути </a:t>
            </a:r>
            <a:r>
              <a:rPr lang="ru-RU" dirty="0" err="1"/>
              <a:t>ініційовані</a:t>
            </a:r>
            <a:r>
              <a:rPr lang="ru-RU" dirty="0"/>
              <a:t> за </a:t>
            </a:r>
            <a:r>
              <a:rPr lang="uk-UA" dirty="0"/>
              <a:t>їхньою </a:t>
            </a:r>
            <a:r>
              <a:rPr lang="ru-RU" dirty="0"/>
              <a:t>об</a:t>
            </a:r>
            <a:r>
              <a:rPr lang="en-US" dirty="0"/>
              <a:t>'</a:t>
            </a:r>
            <a:r>
              <a:rPr lang="ru-RU" dirty="0" err="1"/>
              <a:t>явою</a:t>
            </a:r>
            <a:r>
              <a:rPr lang="en-US" dirty="0"/>
              <a:t>. </a:t>
            </a:r>
            <a:r>
              <a:rPr lang="ru-RU" dirty="0" err="1"/>
              <a:t>Наприклад</a:t>
            </a:r>
            <a:r>
              <a:rPr lang="uk-UA" dirty="0"/>
              <a:t>, об'ява двомірного масиву </a:t>
            </a:r>
            <a:r>
              <a:rPr lang="en-US" b="1" i="1" dirty="0"/>
              <a:t>a</a:t>
            </a:r>
            <a:r>
              <a:rPr lang="en-US" b="1" dirty="0"/>
              <a:t> </a:t>
            </a:r>
            <a:r>
              <a:rPr lang="uk-UA" dirty="0"/>
              <a:t>у такому вигляді</a:t>
            </a:r>
            <a:endParaRPr lang="ru-RU" dirty="0"/>
          </a:p>
          <a:p>
            <a:pPr marL="0" indent="0">
              <a:buNone/>
            </a:pPr>
            <a:r>
              <a:rPr lang="en-US" b="1" dirty="0" err="1"/>
              <a:t>int</a:t>
            </a:r>
            <a:r>
              <a:rPr lang="en-US" b="1" dirty="0"/>
              <a:t> </a:t>
            </a:r>
            <a:r>
              <a:rPr lang="en-US" b="1" i="1" dirty="0"/>
              <a:t>a</a:t>
            </a:r>
            <a:r>
              <a:rPr lang="ru-RU" b="1" dirty="0"/>
              <a:t>[3][4] = {{1, 2, 7,6}, {3 , 4, 8, 9}, {5, 6, 9,10}};</a:t>
            </a:r>
            <a:endParaRPr lang="ru-RU" dirty="0"/>
          </a:p>
          <a:p>
            <a:pPr marL="0" indent="0">
              <a:buNone/>
            </a:pPr>
            <a:r>
              <a:rPr lang="uk-UA" dirty="0"/>
              <a:t>еквівалентна об'яві</a:t>
            </a:r>
            <a:endParaRPr lang="ru-RU" dirty="0"/>
          </a:p>
          <a:p>
            <a:pPr marL="0" indent="0">
              <a:buNone/>
            </a:pPr>
            <a:r>
              <a:rPr lang="en-US" b="1" dirty="0" err="1"/>
              <a:t>int</a:t>
            </a:r>
            <a:r>
              <a:rPr lang="en-US" b="1" dirty="0"/>
              <a:t> </a:t>
            </a:r>
            <a:r>
              <a:rPr lang="en-US" b="1" i="1" dirty="0"/>
              <a:t>a</a:t>
            </a:r>
            <a:r>
              <a:rPr lang="ru-RU" b="1" dirty="0"/>
              <a:t>[3][4]</a:t>
            </a:r>
            <a:r>
              <a:rPr lang="uk-UA" b="1" dirty="0"/>
              <a:t>;</a:t>
            </a:r>
            <a:endParaRPr lang="ru-RU" dirty="0"/>
          </a:p>
          <a:p>
            <a:pPr marL="0" indent="0">
              <a:buNone/>
            </a:pPr>
            <a:r>
              <a:rPr lang="uk-UA" dirty="0"/>
              <a:t>та дванадцяти операціям присвоєння</a:t>
            </a:r>
            <a:endParaRPr lang="ru-RU" dirty="0"/>
          </a:p>
          <a:p>
            <a:pPr marL="0" indent="0">
              <a:buNone/>
            </a:pPr>
            <a:r>
              <a:rPr lang="en-US" b="1" i="1" dirty="0"/>
              <a:t>a</a:t>
            </a:r>
            <a:r>
              <a:rPr lang="en-US" b="1" dirty="0"/>
              <a:t>[0][0] = 1;  </a:t>
            </a:r>
            <a:r>
              <a:rPr lang="en-US" b="1" i="1" dirty="0"/>
              <a:t>a</a:t>
            </a:r>
            <a:r>
              <a:rPr lang="en-US" b="1" dirty="0"/>
              <a:t>[0][1] = 2;  </a:t>
            </a:r>
            <a:r>
              <a:rPr lang="en-US" b="1" i="1" dirty="0"/>
              <a:t>a</a:t>
            </a:r>
            <a:r>
              <a:rPr lang="en-US" b="1" dirty="0"/>
              <a:t>[0][2] = 7;  </a:t>
            </a:r>
            <a:r>
              <a:rPr lang="en-US" b="1" i="1" dirty="0"/>
              <a:t>a</a:t>
            </a:r>
            <a:r>
              <a:rPr lang="en-US" b="1" dirty="0"/>
              <a:t>[0][3] = 6;</a:t>
            </a:r>
            <a:endParaRPr lang="ru-RU" dirty="0"/>
          </a:p>
          <a:p>
            <a:pPr marL="0" indent="0">
              <a:buNone/>
            </a:pPr>
            <a:r>
              <a:rPr lang="en-US" b="1" i="1" dirty="0"/>
              <a:t>a</a:t>
            </a:r>
            <a:r>
              <a:rPr lang="en-US" b="1" dirty="0"/>
              <a:t>[1][0] = 3;  </a:t>
            </a:r>
            <a:r>
              <a:rPr lang="en-US" b="1" i="1" dirty="0"/>
              <a:t>a</a:t>
            </a:r>
            <a:r>
              <a:rPr lang="en-US" b="1" dirty="0"/>
              <a:t>[1][1] = 4;  </a:t>
            </a:r>
            <a:r>
              <a:rPr lang="en-US" b="1" i="1" dirty="0"/>
              <a:t>a</a:t>
            </a:r>
            <a:r>
              <a:rPr lang="en-US" b="1" dirty="0"/>
              <a:t>[1][2] = 8;  </a:t>
            </a:r>
            <a:r>
              <a:rPr lang="en-US" b="1" i="1" dirty="0"/>
              <a:t>a</a:t>
            </a:r>
            <a:r>
              <a:rPr lang="en-US" b="1" dirty="0"/>
              <a:t>[1][3] = 9;</a:t>
            </a:r>
            <a:endParaRPr lang="ru-RU" dirty="0"/>
          </a:p>
          <a:p>
            <a:pPr marL="0" indent="0">
              <a:buNone/>
            </a:pPr>
            <a:r>
              <a:rPr lang="en-US" b="1" i="1" dirty="0"/>
              <a:t>a</a:t>
            </a:r>
            <a:r>
              <a:rPr lang="en-US" b="1" dirty="0"/>
              <a:t>[2][0] = 5;  </a:t>
            </a:r>
            <a:r>
              <a:rPr lang="en-US" b="1" i="1" dirty="0"/>
              <a:t>a</a:t>
            </a:r>
            <a:r>
              <a:rPr lang="en-US" b="1" dirty="0"/>
              <a:t>[2][1] = 6;  </a:t>
            </a:r>
            <a:r>
              <a:rPr lang="en-US" b="1" i="1" dirty="0"/>
              <a:t>a</a:t>
            </a:r>
            <a:r>
              <a:rPr lang="en-US" b="1" dirty="0"/>
              <a:t>[2][2] = 9;  </a:t>
            </a:r>
            <a:r>
              <a:rPr lang="en-US" b="1" i="1" dirty="0"/>
              <a:t>a</a:t>
            </a:r>
            <a:r>
              <a:rPr lang="en-US" b="1" dirty="0"/>
              <a:t>[2][3] =10; </a:t>
            </a:r>
            <a:endParaRPr lang="ru-RU" dirty="0"/>
          </a:p>
          <a:p>
            <a:r>
              <a:rPr lang="ru-RU" dirty="0"/>
              <a:t> </a:t>
            </a:r>
          </a:p>
          <a:p>
            <a:endParaRPr lang="ru-RU" dirty="0"/>
          </a:p>
        </p:txBody>
      </p:sp>
      <p:pic>
        <p:nvPicPr>
          <p:cNvPr id="4" name="Рисунок 3" descr="5.JPG"/>
          <p:cNvPicPr>
            <a:picLocks noChangeAspect="1"/>
          </p:cNvPicPr>
          <p:nvPr/>
        </p:nvPicPr>
        <p:blipFill>
          <a:blip r:embed="rId2" cstate="print"/>
          <a:stretch>
            <a:fillRect/>
          </a:stretch>
        </p:blipFill>
        <p:spPr>
          <a:xfrm>
            <a:off x="1691680" y="1268760"/>
            <a:ext cx="5762625" cy="12477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Розташування елементів в </a:t>
            </a:r>
            <a:r>
              <a:rPr lang="uk-UA" dirty="0" err="1" smtClean="0"/>
              <a:t>пам</a:t>
            </a:r>
            <a:r>
              <a:rPr lang="en-US" dirty="0" smtClean="0"/>
              <a:t>’</a:t>
            </a:r>
            <a:r>
              <a:rPr lang="uk-UA" dirty="0" smtClean="0"/>
              <a:t>яті </a:t>
            </a:r>
            <a:r>
              <a:rPr lang="uk-UA" dirty="0" err="1" smtClean="0"/>
              <a:t>комп</a:t>
            </a:r>
            <a:r>
              <a:rPr lang="en-US" dirty="0" smtClean="0"/>
              <a:t>’</a:t>
            </a:r>
            <a:r>
              <a:rPr lang="uk-UA" dirty="0" err="1" smtClean="0"/>
              <a:t>ютера</a:t>
            </a:r>
            <a:endParaRPr lang="ru-RU" dirty="0"/>
          </a:p>
        </p:txBody>
      </p:sp>
      <p:pic>
        <p:nvPicPr>
          <p:cNvPr id="4" name="Объект 3"/>
          <p:cNvPicPr>
            <a:picLocks noGrp="1" noChangeAspect="1"/>
          </p:cNvPicPr>
          <p:nvPr>
            <p:ph idx="1"/>
          </p:nvPr>
        </p:nvPicPr>
        <p:blipFill>
          <a:blip r:embed="rId2"/>
          <a:stretch>
            <a:fillRect/>
          </a:stretch>
        </p:blipFill>
        <p:spPr>
          <a:xfrm>
            <a:off x="76548" y="3068960"/>
            <a:ext cx="8610252" cy="523788"/>
          </a:xfrm>
          <a:prstGeom prst="rect">
            <a:avLst/>
          </a:prstGeom>
        </p:spPr>
      </p:pic>
      <p:pic>
        <p:nvPicPr>
          <p:cNvPr id="5" name="Рисунок 4"/>
          <p:cNvPicPr>
            <a:picLocks noChangeAspect="1"/>
          </p:cNvPicPr>
          <p:nvPr/>
        </p:nvPicPr>
        <p:blipFill>
          <a:blip r:embed="rId3"/>
          <a:stretch>
            <a:fillRect/>
          </a:stretch>
        </p:blipFill>
        <p:spPr>
          <a:xfrm>
            <a:off x="76548" y="4149080"/>
            <a:ext cx="8743924" cy="504056"/>
          </a:xfrm>
          <a:prstGeom prst="rect">
            <a:avLst/>
          </a:prstGeom>
        </p:spPr>
      </p:pic>
    </p:spTree>
    <p:extLst>
      <p:ext uri="{BB962C8B-B14F-4D97-AF65-F5344CB8AC3E}">
        <p14:creationId xmlns:p14="http://schemas.microsoft.com/office/powerpoint/2010/main" val="774039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pPr marL="0" indent="0">
              <a:buNone/>
            </a:pPr>
            <a:r>
              <a:rPr lang="uk-UA" dirty="0"/>
              <a:t>Ім'я масиву можна розглядати як константу-покажчик, значення якого є адресою масиву (що збігається з адресою першого елементу масиву). Наприклад, для отримання адреси масиву</a:t>
            </a:r>
            <a:endParaRPr lang="ru-RU" dirty="0"/>
          </a:p>
          <a:p>
            <a:pPr marL="0" indent="0">
              <a:buNone/>
            </a:pPr>
            <a:r>
              <a:rPr lang="en-US" b="1" dirty="0" err="1" smtClean="0"/>
              <a:t>int</a:t>
            </a:r>
            <a:r>
              <a:rPr lang="uk-UA" b="1" dirty="0" smtClean="0"/>
              <a:t> </a:t>
            </a:r>
            <a:r>
              <a:rPr lang="uk-UA" b="1" dirty="0" err="1"/>
              <a:t>Array</a:t>
            </a:r>
            <a:r>
              <a:rPr lang="uk-UA" b="1" dirty="0"/>
              <a:t>[5</a:t>
            </a:r>
            <a:r>
              <a:rPr lang="uk-UA" b="1" dirty="0" smtClean="0"/>
              <a:t>];</a:t>
            </a:r>
            <a:endParaRPr lang="ru-RU" b="1" dirty="0"/>
          </a:p>
          <a:p>
            <a:pPr marL="0" indent="0">
              <a:buNone/>
            </a:pPr>
            <a:r>
              <a:rPr lang="ru-RU" dirty="0" smtClean="0"/>
              <a:t> </a:t>
            </a:r>
            <a:r>
              <a:rPr lang="uk-UA" dirty="0" smtClean="0"/>
              <a:t>можна </a:t>
            </a:r>
            <a:r>
              <a:rPr lang="uk-UA" dirty="0"/>
              <a:t>записати такий оператор</a:t>
            </a:r>
            <a:endParaRPr lang="ru-RU" dirty="0"/>
          </a:p>
          <a:p>
            <a:pPr marL="0" indent="0">
              <a:buNone/>
            </a:pPr>
            <a:r>
              <a:rPr lang="uk-UA" b="1" dirty="0" err="1" smtClean="0"/>
              <a:t>printf</a:t>
            </a:r>
            <a:r>
              <a:rPr lang="uk-UA" b="1" dirty="0" smtClean="0"/>
              <a:t> </a:t>
            </a:r>
            <a:r>
              <a:rPr lang="uk-UA" b="1" dirty="0"/>
              <a:t>(“%p”, &amp;</a:t>
            </a:r>
            <a:r>
              <a:rPr lang="uk-UA" b="1" dirty="0" err="1"/>
              <a:t>Array</a:t>
            </a:r>
            <a:r>
              <a:rPr lang="uk-UA" b="1" dirty="0"/>
              <a:t>[0</a:t>
            </a:r>
            <a:r>
              <a:rPr lang="uk-UA" b="1" dirty="0" smtClean="0"/>
              <a:t>]);</a:t>
            </a:r>
            <a:endParaRPr lang="ru-RU" dirty="0"/>
          </a:p>
          <a:p>
            <a:pPr marL="0" indent="0">
              <a:buNone/>
            </a:pPr>
            <a:r>
              <a:rPr lang="uk-UA" dirty="0"/>
              <a:t>або такий оператор</a:t>
            </a:r>
            <a:endParaRPr lang="ru-RU" dirty="0"/>
          </a:p>
          <a:p>
            <a:pPr marL="0" indent="0">
              <a:buNone/>
            </a:pPr>
            <a:r>
              <a:rPr lang="uk-UA" b="1" dirty="0" err="1" smtClean="0"/>
              <a:t>printf</a:t>
            </a:r>
            <a:r>
              <a:rPr lang="uk-UA" b="1" dirty="0"/>
              <a:t>(“%p”,</a:t>
            </a:r>
            <a:r>
              <a:rPr lang="uk-UA" b="1" dirty="0" err="1"/>
              <a:t>Array</a:t>
            </a:r>
            <a:r>
              <a:rPr lang="uk-UA" b="1" dirty="0" smtClean="0"/>
              <a:t>);</a:t>
            </a:r>
            <a:endParaRPr lang="ru-RU" dirty="0"/>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959</Words>
  <Application>Microsoft Office PowerPoint</Application>
  <PresentationFormat>Экран (4:3)</PresentationFormat>
  <Paragraphs>101</Paragraphs>
  <Slides>20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20</vt:i4>
      </vt:variant>
    </vt:vector>
  </HeadingPairs>
  <TitlesOfParts>
    <vt:vector size="23" baseType="lpstr">
      <vt:lpstr>Arial</vt:lpstr>
      <vt:lpstr>Calibri</vt:lpstr>
      <vt:lpstr>Тема Office</vt:lpstr>
      <vt:lpstr>Зв'язок між покажчиками і масивами</vt:lpstr>
      <vt:lpstr>Масиви</vt:lpstr>
      <vt:lpstr>Масиви</vt:lpstr>
      <vt:lpstr>Масиви</vt:lpstr>
      <vt:lpstr>Масиви</vt:lpstr>
      <vt:lpstr>Масиви</vt:lpstr>
      <vt:lpstr>Презентация PowerPoint</vt:lpstr>
      <vt:lpstr>Розташування елементів в пам’яті комп’ютера</vt:lpstr>
      <vt:lpstr>Презентация PowerPoint</vt:lpstr>
      <vt:lpstr>Презентация PowerPoint</vt:lpstr>
      <vt:lpstr>Презентация PowerPoint</vt:lpstr>
      <vt:lpstr>Текст програми</vt:lpstr>
      <vt:lpstr>Презентация PowerPoint</vt:lpstr>
      <vt:lpstr>Результат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Зв'язок між покажчиками і масивами</dc:title>
  <dc:creator>Admin</dc:creator>
  <cp:lastModifiedBy>Julia</cp:lastModifiedBy>
  <cp:revision>16</cp:revision>
  <dcterms:created xsi:type="dcterms:W3CDTF">2017-02-12T19:29:52Z</dcterms:created>
  <dcterms:modified xsi:type="dcterms:W3CDTF">2019-02-14T19:03:20Z</dcterms:modified>
</cp:coreProperties>
</file>