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84" r:id="rId12"/>
    <p:sldId id="267" r:id="rId13"/>
    <p:sldId id="268" r:id="rId14"/>
    <p:sldId id="269" r:id="rId15"/>
    <p:sldId id="270" r:id="rId16"/>
    <p:sldId id="271" r:id="rId17"/>
    <p:sldId id="272" r:id="rId18"/>
    <p:sldId id="307" r:id="rId19"/>
    <p:sldId id="273" r:id="rId20"/>
    <p:sldId id="277" r:id="rId21"/>
    <p:sldId id="275" r:id="rId22"/>
    <p:sldId id="276" r:id="rId23"/>
    <p:sldId id="311" r:id="rId24"/>
    <p:sldId id="308" r:id="rId25"/>
    <p:sldId id="309" r:id="rId26"/>
    <p:sldId id="310" r:id="rId27"/>
    <p:sldId id="312" r:id="rId28"/>
    <p:sldId id="313" r:id="rId29"/>
    <p:sldId id="278" r:id="rId30"/>
    <p:sldId id="314" r:id="rId31"/>
    <p:sldId id="317" r:id="rId32"/>
    <p:sldId id="320" r:id="rId33"/>
    <p:sldId id="316" r:id="rId34"/>
    <p:sldId id="315" r:id="rId35"/>
    <p:sldId id="319" r:id="rId36"/>
    <p:sldId id="318" r:id="rId37"/>
    <p:sldId id="304" r:id="rId38"/>
    <p:sldId id="321" r:id="rId39"/>
    <p:sldId id="325" r:id="rId40"/>
    <p:sldId id="322" r:id="rId41"/>
    <p:sldId id="326" r:id="rId42"/>
    <p:sldId id="327" r:id="rId43"/>
    <p:sldId id="285" r:id="rId44"/>
    <p:sldId id="323" r:id="rId45"/>
    <p:sldId id="324" r:id="rId46"/>
    <p:sldId id="328" r:id="rId47"/>
    <p:sldId id="330" r:id="rId48"/>
    <p:sldId id="329" r:id="rId49"/>
    <p:sldId id="295" r:id="rId50"/>
    <p:sldId id="299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Обробка символьних рядків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8104616" cy="402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символьних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бібліотека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 </a:t>
            </a:r>
            <a:r>
              <a:rPr lang="en-US" b="1" dirty="0" err="1"/>
              <a:t>string.h</a:t>
            </a:r>
            <a:r>
              <a:rPr lang="en-US" dirty="0"/>
              <a:t> 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вбудованих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збіль­шують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програмістів</a:t>
            </a:r>
            <a:r>
              <a:rPr lang="ru-RU" dirty="0"/>
              <a:t> та </a:t>
            </a:r>
            <a:r>
              <a:rPr lang="ru-RU" dirty="0" err="1"/>
              <a:t>скорочують</a:t>
            </a:r>
            <a:r>
              <a:rPr lang="ru-RU" dirty="0"/>
              <a:t> час на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Введення рядків</a:t>
            </a:r>
            <a:r>
              <a:rPr lang="uk-UA" sz="4000" dirty="0" smtClean="0"/>
              <a:t>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err="1" smtClean="0"/>
              <a:t>Функц</a:t>
            </a:r>
            <a:r>
              <a:rPr lang="uk-UA" dirty="0" err="1" smtClean="0"/>
              <a:t>ія</a:t>
            </a:r>
            <a:r>
              <a:rPr lang="ru-RU" dirty="0" smtClean="0"/>
              <a:t> </a:t>
            </a:r>
            <a:r>
              <a:rPr lang="ru-RU" b="1" dirty="0" err="1"/>
              <a:t>gets</a:t>
            </a:r>
            <a:r>
              <a:rPr lang="ru-RU" b="1" dirty="0"/>
              <a:t>() </a:t>
            </a:r>
            <a:r>
              <a:rPr lang="ru-RU" b="1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читати</a:t>
            </a:r>
            <a:r>
              <a:rPr lang="ru-RU" dirty="0" smtClean="0"/>
              <a:t> рядок </a:t>
            </a:r>
            <a:r>
              <a:rPr lang="ru-RU" dirty="0" err="1" smtClean="0"/>
              <a:t>з</a:t>
            </a:r>
            <a:r>
              <a:rPr lang="ru-RU" dirty="0" smtClean="0"/>
              <a:t>  </a:t>
            </a:r>
            <a:r>
              <a:rPr lang="ru-RU" dirty="0" err="1" smtClean="0"/>
              <a:t>клавіатури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gets</a:t>
            </a:r>
            <a:r>
              <a:rPr lang="ru-RU" dirty="0" smtClean="0"/>
              <a:t>() </a:t>
            </a:r>
            <a:r>
              <a:rPr lang="ru-RU" dirty="0" err="1" smtClean="0"/>
              <a:t>читає</a:t>
            </a:r>
            <a:r>
              <a:rPr lang="ru-RU" dirty="0" smtClean="0"/>
              <a:t> рядок </a:t>
            </a:r>
            <a:r>
              <a:rPr lang="ru-RU" dirty="0" err="1" smtClean="0"/>
              <a:t>символів</a:t>
            </a:r>
            <a:r>
              <a:rPr lang="ru-RU" dirty="0" smtClean="0"/>
              <a:t>, </a:t>
            </a:r>
            <a:r>
              <a:rPr lang="ru-RU" dirty="0" err="1" smtClean="0"/>
              <a:t>введених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клавіатури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поміщає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за </a:t>
            </a:r>
            <a:r>
              <a:rPr lang="ru-RU" dirty="0" err="1" smtClean="0"/>
              <a:t>адресою</a:t>
            </a:r>
            <a:r>
              <a:rPr lang="ru-RU" dirty="0" smtClean="0"/>
              <a:t>, </a:t>
            </a:r>
            <a:r>
              <a:rPr lang="ru-RU" dirty="0" err="1" smtClean="0"/>
              <a:t>вказаною</a:t>
            </a:r>
            <a:r>
              <a:rPr lang="ru-RU" dirty="0" smtClean="0"/>
              <a:t> в </a:t>
            </a:r>
            <a:r>
              <a:rPr lang="ru-RU" dirty="0" err="1" smtClean="0"/>
              <a:t>аргументі</a:t>
            </a:r>
            <a:r>
              <a:rPr lang="ru-RU" dirty="0" smtClean="0"/>
              <a:t>.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набирати</a:t>
            </a:r>
            <a:r>
              <a:rPr lang="ru-RU" dirty="0" smtClean="0"/>
              <a:t> </a:t>
            </a:r>
            <a:r>
              <a:rPr lang="ru-RU" dirty="0" err="1" smtClean="0"/>
              <a:t>символи</a:t>
            </a:r>
            <a:r>
              <a:rPr lang="ru-RU" dirty="0" smtClean="0"/>
              <a:t>, </a:t>
            </a:r>
            <a:r>
              <a:rPr lang="ru-RU" dirty="0" err="1" smtClean="0"/>
              <a:t>поки</a:t>
            </a:r>
            <a:r>
              <a:rPr lang="ru-RU" dirty="0" smtClean="0"/>
              <a:t> не буде </a:t>
            </a:r>
            <a:r>
              <a:rPr lang="ru-RU" dirty="0" err="1" smtClean="0"/>
              <a:t>натиснуто</a:t>
            </a:r>
            <a:r>
              <a:rPr lang="ru-RU" dirty="0" smtClean="0"/>
              <a:t> </a:t>
            </a:r>
            <a:r>
              <a:rPr lang="en-US" dirty="0" smtClean="0"/>
              <a:t>Enter</a:t>
            </a:r>
            <a:r>
              <a:rPr lang="ru-RU" dirty="0" smtClean="0"/>
              <a:t>. Символ,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клавіші</a:t>
            </a:r>
            <a:r>
              <a:rPr lang="ru-RU" dirty="0" smtClean="0"/>
              <a:t> </a:t>
            </a:r>
            <a:r>
              <a:rPr lang="en-US" dirty="0" smtClean="0"/>
              <a:t>Enter</a:t>
            </a:r>
            <a:r>
              <a:rPr lang="ru-RU" dirty="0" smtClean="0"/>
              <a:t> - </a:t>
            </a:r>
            <a:r>
              <a:rPr lang="ru-RU" dirty="0" err="1" smtClean="0"/>
              <a:t>повернення</a:t>
            </a:r>
            <a:r>
              <a:rPr lang="ru-RU" dirty="0" smtClean="0"/>
              <a:t> каретки, - не стане </a:t>
            </a:r>
            <a:r>
              <a:rPr lang="ru-RU" dirty="0" err="1" smtClean="0"/>
              <a:t>частиною</a:t>
            </a:r>
            <a:r>
              <a:rPr lang="ru-RU" dirty="0" smtClean="0"/>
              <a:t> рядка.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в </a:t>
            </a:r>
            <a:r>
              <a:rPr lang="ru-RU" dirty="0" err="1" smtClean="0"/>
              <a:t>кінці</a:t>
            </a:r>
            <a:r>
              <a:rPr lang="ru-RU" dirty="0" smtClean="0"/>
              <a:t> рядка </a:t>
            </a:r>
            <a:r>
              <a:rPr lang="ru-RU" dirty="0" err="1" smtClean="0"/>
              <a:t>з'явиться</a:t>
            </a:r>
            <a:r>
              <a:rPr lang="ru-RU" dirty="0" smtClean="0"/>
              <a:t> </a:t>
            </a:r>
            <a:r>
              <a:rPr lang="ru-RU" dirty="0" err="1" smtClean="0"/>
              <a:t>нульовий</a:t>
            </a:r>
            <a:r>
              <a:rPr lang="ru-RU" dirty="0" smtClean="0"/>
              <a:t> символ,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gets</a:t>
            </a:r>
            <a:r>
              <a:rPr lang="ru-RU" dirty="0" smtClean="0"/>
              <a:t>() </a:t>
            </a:r>
            <a:r>
              <a:rPr lang="ru-RU" dirty="0" err="1" smtClean="0"/>
              <a:t>закінчить</a:t>
            </a:r>
            <a:r>
              <a:rPr lang="ru-RU" dirty="0" smtClean="0"/>
              <a:t> роботу. </a:t>
            </a:r>
            <a:endParaRPr lang="en-US" dirty="0" smtClean="0"/>
          </a:p>
          <a:p>
            <a:pPr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при </a:t>
            </a:r>
            <a:r>
              <a:rPr lang="ru-RU" dirty="0" err="1" smtClean="0"/>
              <a:t>введенні</a:t>
            </a:r>
            <a:r>
              <a:rPr lang="ru-RU" dirty="0" smtClean="0"/>
              <a:t> </a:t>
            </a:r>
            <a:r>
              <a:rPr lang="ru-RU" dirty="0" err="1" smtClean="0"/>
              <a:t>допущені</a:t>
            </a:r>
            <a:r>
              <a:rPr lang="ru-RU" dirty="0" smtClean="0"/>
              <a:t> </a:t>
            </a:r>
            <a:r>
              <a:rPr lang="ru-RU" dirty="0" err="1" smtClean="0"/>
              <a:t>помилки</a:t>
            </a:r>
            <a:r>
              <a:rPr lang="ru-RU" dirty="0" smtClean="0"/>
              <a:t>, то вони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виправлені</a:t>
            </a:r>
            <a:r>
              <a:rPr lang="ru-RU" dirty="0" smtClean="0"/>
              <a:t> </a:t>
            </a:r>
            <a:r>
              <a:rPr lang="ru-RU" dirty="0" err="1" smtClean="0"/>
              <a:t>натисканням</a:t>
            </a:r>
            <a:r>
              <a:rPr lang="ru-RU" dirty="0" smtClean="0"/>
              <a:t> на </a:t>
            </a:r>
            <a:r>
              <a:rPr lang="ru-RU" dirty="0" err="1" smtClean="0"/>
              <a:t>клавішу</a:t>
            </a:r>
            <a:r>
              <a:rPr lang="ru-RU" dirty="0" smtClean="0"/>
              <a:t> </a:t>
            </a:r>
            <a:r>
              <a:rPr lang="en-US" dirty="0" smtClean="0"/>
              <a:t>BACKSPASE </a:t>
            </a:r>
            <a:r>
              <a:rPr lang="ru-RU" dirty="0" smtClean="0"/>
              <a:t>перед </a:t>
            </a:r>
            <a:r>
              <a:rPr lang="ru-RU" dirty="0" err="1" smtClean="0"/>
              <a:t>натисканням</a:t>
            </a:r>
            <a:r>
              <a:rPr lang="ru-RU" dirty="0" smtClean="0"/>
              <a:t> </a:t>
            </a:r>
            <a:r>
              <a:rPr lang="ru-RU" dirty="0" err="1" smtClean="0"/>
              <a:t>введення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gets</a:t>
            </a:r>
            <a:r>
              <a:rPr lang="ru-RU" dirty="0" smtClean="0"/>
              <a:t>() </a:t>
            </a:r>
            <a:r>
              <a:rPr lang="ru-RU" dirty="0" err="1" smtClean="0"/>
              <a:t>має</a:t>
            </a:r>
            <a:r>
              <a:rPr lang="ru-RU" dirty="0" smtClean="0"/>
              <a:t> прототип: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char </a:t>
            </a:r>
            <a:r>
              <a:rPr lang="en-US" i="1" dirty="0"/>
              <a:t>*gets(char *</a:t>
            </a:r>
            <a:r>
              <a:rPr lang="en-US" i="1" dirty="0" err="1"/>
              <a:t>str</a:t>
            </a:r>
            <a:r>
              <a:rPr lang="en-US" i="1" dirty="0" smtClean="0"/>
              <a:t>);</a:t>
            </a:r>
          </a:p>
          <a:p>
            <a:pPr>
              <a:buNone/>
            </a:pPr>
            <a:r>
              <a:rPr lang="ru-RU" dirty="0" smtClean="0"/>
              <a:t>де </a:t>
            </a:r>
            <a:r>
              <a:rPr lang="ru-RU" dirty="0" err="1"/>
              <a:t>str</a:t>
            </a:r>
            <a:r>
              <a:rPr lang="ru-RU" dirty="0"/>
              <a:t> - </a:t>
            </a:r>
            <a:r>
              <a:rPr lang="uk-UA" dirty="0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масив</a:t>
            </a:r>
            <a:r>
              <a:rPr lang="ru-RU" dirty="0" smtClean="0"/>
              <a:t> символ</a:t>
            </a:r>
            <a:r>
              <a:rPr lang="uk-UA" dirty="0"/>
              <a:t>і</a:t>
            </a:r>
            <a:r>
              <a:rPr lang="ru-RU" dirty="0" smtClean="0"/>
              <a:t>в</a:t>
            </a:r>
            <a:r>
              <a:rPr lang="ru-RU" dirty="0"/>
              <a:t>.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/>
              <a:t>gets</a:t>
            </a:r>
            <a:r>
              <a:rPr lang="ru-RU" dirty="0"/>
              <a:t>()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покажчик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str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b="1" dirty="0" smtClean="0"/>
              <a:t>#include &lt;</a:t>
            </a:r>
            <a:r>
              <a:rPr lang="en-US" b="1" dirty="0" err="1" smtClean="0"/>
              <a:t>string.h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char </a:t>
            </a:r>
            <a:r>
              <a:rPr lang="en-US" dirty="0" err="1" smtClean="0"/>
              <a:t>str</a:t>
            </a:r>
            <a:r>
              <a:rPr lang="en-US" dirty="0" smtClean="0"/>
              <a:t>[80];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("input string\n");</a:t>
            </a:r>
          </a:p>
          <a:p>
            <a:pPr>
              <a:buNone/>
            </a:pPr>
            <a:r>
              <a:rPr lang="en-US" b="1" dirty="0" smtClean="0"/>
              <a:t>gets(</a:t>
            </a:r>
            <a:r>
              <a:rPr lang="en-US" b="1" dirty="0" err="1" smtClean="0"/>
              <a:t>str</a:t>
            </a:r>
            <a:r>
              <a:rPr lang="en-US" b="1" dirty="0" smtClean="0"/>
              <a:t>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("Output string\</a:t>
            </a:r>
            <a:r>
              <a:rPr lang="en-US" dirty="0" err="1" smtClean="0"/>
              <a:t>n%s</a:t>
            </a:r>
            <a:r>
              <a:rPr lang="en-US" dirty="0" smtClean="0"/>
              <a:t>", 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getch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return 0;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1754" y="1700808"/>
            <a:ext cx="7560491" cy="3757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Є проблема, </a:t>
            </a:r>
            <a:r>
              <a:rPr lang="ru-RU" dirty="0" err="1" smtClean="0"/>
              <a:t>пов'язана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gets</a:t>
            </a:r>
            <a:r>
              <a:rPr lang="ru-RU" dirty="0" smtClean="0"/>
              <a:t>() , про яку </a:t>
            </a:r>
            <a:r>
              <a:rPr lang="ru-RU" dirty="0" err="1" smtClean="0"/>
              <a:t>слід</a:t>
            </a:r>
            <a:r>
              <a:rPr lang="ru-RU" dirty="0" smtClean="0"/>
              <a:t> знати:  </a:t>
            </a:r>
            <a:r>
              <a:rPr lang="ru-RU" dirty="0" err="1" smtClean="0"/>
              <a:t>використовуючи</a:t>
            </a:r>
            <a:r>
              <a:rPr lang="ru-RU" dirty="0" smtClean="0"/>
              <a:t> </a:t>
            </a:r>
            <a:r>
              <a:rPr lang="ru-RU" dirty="0" err="1" smtClean="0"/>
              <a:t>gets</a:t>
            </a:r>
            <a:r>
              <a:rPr lang="ru-RU" dirty="0" smtClean="0"/>
              <a:t>() , </a:t>
            </a:r>
            <a:r>
              <a:rPr lang="ru-RU" dirty="0" err="1" smtClean="0"/>
              <a:t>можна</a:t>
            </a:r>
            <a:r>
              <a:rPr lang="ru-RU" dirty="0" smtClean="0"/>
              <a:t> перейти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масиву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</a:t>
            </a:r>
            <a:r>
              <a:rPr lang="ru-RU" dirty="0" smtClean="0"/>
              <a:t> вона </a:t>
            </a:r>
            <a:r>
              <a:rPr lang="ru-RU" dirty="0" err="1" smtClean="0"/>
              <a:t>викликалася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не </a:t>
            </a:r>
            <a:r>
              <a:rPr lang="ru-RU" dirty="0" err="1" smtClean="0"/>
              <a:t>існує</a:t>
            </a:r>
            <a:r>
              <a:rPr lang="ru-RU" dirty="0" smtClean="0"/>
              <a:t> способу </a:t>
            </a:r>
            <a:r>
              <a:rPr lang="ru-RU" dirty="0" err="1" smtClean="0"/>
              <a:t>вказати</a:t>
            </a:r>
            <a:r>
              <a:rPr lang="ru-RU" dirty="0" smtClean="0"/>
              <a:t> </a:t>
            </a:r>
            <a:r>
              <a:rPr lang="ru-RU" dirty="0" err="1" smtClean="0"/>
              <a:t>gets</a:t>
            </a:r>
            <a:r>
              <a:rPr lang="ru-RU" dirty="0" smtClean="0"/>
              <a:t>() , де </a:t>
            </a:r>
            <a:r>
              <a:rPr lang="ru-RU" dirty="0" err="1" smtClean="0"/>
              <a:t>знаходиться</a:t>
            </a:r>
            <a:r>
              <a:rPr lang="ru-RU" dirty="0" smtClean="0"/>
              <a:t> межа </a:t>
            </a:r>
            <a:r>
              <a:rPr lang="ru-RU" dirty="0" err="1" smtClean="0"/>
              <a:t>масиву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gets</a:t>
            </a:r>
            <a:r>
              <a:rPr lang="ru-RU" dirty="0" smtClean="0"/>
              <a:t>()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масивом</a:t>
            </a:r>
            <a:r>
              <a:rPr lang="ru-RU" dirty="0" smtClean="0"/>
              <a:t> </a:t>
            </a:r>
            <a:r>
              <a:rPr lang="ru-RU" dirty="0" err="1" smtClean="0"/>
              <a:t>довжиною</a:t>
            </a:r>
            <a:r>
              <a:rPr lang="ru-RU" dirty="0" smtClean="0"/>
              <a:t> в 40 байт, а </a:t>
            </a:r>
            <a:r>
              <a:rPr lang="ru-RU" dirty="0" err="1" smtClean="0"/>
              <a:t>потім</a:t>
            </a:r>
            <a:r>
              <a:rPr lang="ru-RU" dirty="0" smtClean="0"/>
              <a:t> ввести 40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символів</a:t>
            </a:r>
            <a:r>
              <a:rPr lang="ru-RU" dirty="0" smtClean="0"/>
              <a:t>, то </a:t>
            </a:r>
            <a:r>
              <a:rPr lang="ru-RU" dirty="0" err="1" smtClean="0"/>
              <a:t>станеться</a:t>
            </a:r>
            <a:r>
              <a:rPr lang="ru-RU" dirty="0" smtClean="0"/>
              <a:t> </a:t>
            </a:r>
            <a:r>
              <a:rPr lang="ru-RU" dirty="0" err="1" smtClean="0"/>
              <a:t>вихід</a:t>
            </a:r>
            <a:r>
              <a:rPr lang="ru-RU" dirty="0" smtClean="0"/>
              <a:t> за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масиву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Виведення рядків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/>
              <a:t>puts</a:t>
            </a:r>
            <a:r>
              <a:rPr lang="ru-RU" dirty="0"/>
              <a:t>()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виводити</a:t>
            </a:r>
            <a:r>
              <a:rPr lang="ru-RU" dirty="0" smtClean="0"/>
              <a:t> рядок  </a:t>
            </a:r>
            <a:r>
              <a:rPr lang="ru-RU" dirty="0"/>
              <a:t>на </a:t>
            </a:r>
            <a:r>
              <a:rPr lang="ru-RU" dirty="0" smtClean="0"/>
              <a:t>консоль (</a:t>
            </a:r>
            <a:r>
              <a:rPr lang="ru-RU" dirty="0" err="1" smtClean="0"/>
              <a:t>екран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/>
              <a:t>puts</a:t>
            </a:r>
            <a:r>
              <a:rPr lang="ru-RU" dirty="0"/>
              <a:t>() </a:t>
            </a:r>
            <a:r>
              <a:rPr lang="ru-RU" dirty="0" err="1" smtClean="0"/>
              <a:t>виводить</a:t>
            </a:r>
            <a:r>
              <a:rPr lang="ru-RU" dirty="0" smtClean="0"/>
              <a:t> аргумент,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отримала</a:t>
            </a:r>
            <a:r>
              <a:rPr lang="ru-RU" dirty="0" smtClean="0"/>
              <a:t>,  </a:t>
            </a:r>
            <a:r>
              <a:rPr lang="ru-RU" dirty="0"/>
              <a:t>на </a:t>
            </a:r>
            <a:r>
              <a:rPr lang="ru-RU" dirty="0" err="1" smtClean="0"/>
              <a:t>екран</a:t>
            </a:r>
            <a:r>
              <a:rPr lang="ru-RU" dirty="0"/>
              <a:t>, </a:t>
            </a:r>
            <a:r>
              <a:rPr lang="ru-RU" dirty="0" err="1" smtClean="0"/>
              <a:t>завершуючи</a:t>
            </a:r>
            <a:r>
              <a:rPr lang="ru-RU" dirty="0" smtClean="0"/>
              <a:t> </a:t>
            </a:r>
            <a:r>
              <a:rPr lang="ru-RU" dirty="0" err="1" smtClean="0"/>
              <a:t>виведення</a:t>
            </a:r>
            <a:r>
              <a:rPr lang="ru-RU" dirty="0" smtClean="0"/>
              <a:t> </a:t>
            </a:r>
            <a:r>
              <a:rPr lang="ru-RU" dirty="0" err="1" smtClean="0"/>
              <a:t>перехідом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 smtClean="0"/>
              <a:t>новий</a:t>
            </a:r>
            <a:r>
              <a:rPr lang="ru-RU" dirty="0" smtClean="0"/>
              <a:t>  рядок.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прототип: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i="1" dirty="0" err="1"/>
              <a:t>int</a:t>
            </a:r>
            <a:r>
              <a:rPr lang="ru-RU" i="1" dirty="0"/>
              <a:t> </a:t>
            </a:r>
            <a:r>
              <a:rPr lang="ru-RU" i="1" dirty="0" err="1"/>
              <a:t>puts</a:t>
            </a:r>
            <a:r>
              <a:rPr lang="ru-RU" i="1" dirty="0"/>
              <a:t>(</a:t>
            </a:r>
            <a:r>
              <a:rPr lang="ru-RU" i="1" dirty="0" err="1"/>
              <a:t>const</a:t>
            </a:r>
            <a:r>
              <a:rPr lang="ru-RU" i="1" dirty="0"/>
              <a:t> </a:t>
            </a:r>
            <a:r>
              <a:rPr lang="ru-RU" i="1" dirty="0" err="1"/>
              <a:t>char</a:t>
            </a:r>
            <a:r>
              <a:rPr lang="ru-RU" i="1" dirty="0"/>
              <a:t> *</a:t>
            </a:r>
            <a:r>
              <a:rPr lang="ru-RU" i="1" dirty="0" err="1"/>
              <a:t>str</a:t>
            </a:r>
            <a:r>
              <a:rPr lang="ru-RU" i="1" dirty="0"/>
              <a:t>);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де </a:t>
            </a:r>
            <a:r>
              <a:rPr lang="ru-RU" dirty="0" err="1"/>
              <a:t>str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 рядок,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потрєбує</a:t>
            </a:r>
            <a:r>
              <a:rPr lang="ru-RU" dirty="0"/>
              <a:t> </a:t>
            </a:r>
            <a:r>
              <a:rPr lang="ru-RU" dirty="0" err="1"/>
              <a:t>виведення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89668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string.h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char </a:t>
            </a:r>
            <a:r>
              <a:rPr lang="en-US" dirty="0" err="1" smtClean="0"/>
              <a:t>str</a:t>
            </a:r>
            <a:r>
              <a:rPr lang="en-US" dirty="0" smtClean="0"/>
              <a:t>[80];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("input string\n");</a:t>
            </a:r>
          </a:p>
          <a:p>
            <a:pPr>
              <a:buNone/>
            </a:pPr>
            <a:r>
              <a:rPr lang="en-US" dirty="0" smtClean="0"/>
              <a:t>gets(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("Output string\n");</a:t>
            </a:r>
          </a:p>
          <a:p>
            <a:pPr>
              <a:buNone/>
            </a:pPr>
            <a:r>
              <a:rPr lang="en-US" b="1" dirty="0" smtClean="0"/>
              <a:t>puts(</a:t>
            </a:r>
            <a:r>
              <a:rPr lang="en-US" b="1" dirty="0" err="1" smtClean="0"/>
              <a:t>str</a:t>
            </a:r>
            <a:r>
              <a:rPr lang="en-US" b="1" dirty="0" smtClean="0"/>
              <a:t>);</a:t>
            </a:r>
          </a:p>
          <a:p>
            <a:pPr>
              <a:buNone/>
            </a:pPr>
            <a:r>
              <a:rPr lang="en-US" dirty="0" err="1" smtClean="0"/>
              <a:t>getch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return 0;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лекції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1.Визначення терміну «рядок»</a:t>
            </a:r>
          </a:p>
          <a:p>
            <a:pPr marL="0" indent="0">
              <a:buNone/>
            </a:pPr>
            <a:r>
              <a:rPr lang="uk-UA" dirty="0" smtClean="0"/>
              <a:t>2. Функції роботи з </a:t>
            </a:r>
            <a:r>
              <a:rPr lang="uk-UA" dirty="0" err="1" smtClean="0"/>
              <a:t>радками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5669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842" y="2276872"/>
            <a:ext cx="7314316" cy="176229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 smtClean="0"/>
              <a:t>неціле</a:t>
            </a:r>
            <a:r>
              <a:rPr lang="ru-RU" dirty="0" smtClean="0"/>
              <a:t> число 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EOF - </a:t>
            </a:r>
            <a:r>
              <a:rPr lang="ru-RU" dirty="0" smtClean="0"/>
              <a:t>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невдачі</a:t>
            </a:r>
            <a:r>
              <a:rPr lang="ru-RU" dirty="0" smtClean="0"/>
              <a:t>. Вона </a:t>
            </a:r>
            <a:r>
              <a:rPr lang="ru-RU" dirty="0" err="1" smtClean="0"/>
              <a:t>розуміє</a:t>
            </a:r>
            <a:r>
              <a:rPr lang="ru-RU" dirty="0" smtClean="0"/>
              <a:t> </a:t>
            </a:r>
            <a:r>
              <a:rPr lang="ru-RU" dirty="0" err="1" smtClean="0"/>
              <a:t>коди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зворотним</a:t>
            </a:r>
            <a:r>
              <a:rPr lang="ru-RU" dirty="0" smtClean="0"/>
              <a:t> слешем, як </a:t>
            </a:r>
            <a:r>
              <a:rPr lang="en-US" dirty="0" err="1" smtClean="0"/>
              <a:t>printf</a:t>
            </a:r>
            <a:r>
              <a:rPr lang="en-US" dirty="0" smtClean="0"/>
              <a:t>()</a:t>
            </a:r>
            <a:r>
              <a:rPr lang="uk-UA" dirty="0"/>
              <a:t>,</a:t>
            </a:r>
            <a:r>
              <a:rPr lang="ru-RU" dirty="0" err="1" smtClean="0"/>
              <a:t>наприклад</a:t>
            </a:r>
            <a:r>
              <a:rPr lang="ru-RU" dirty="0" smtClean="0"/>
              <a:t> \ </a:t>
            </a:r>
            <a:r>
              <a:rPr lang="en-US" dirty="0" smtClean="0"/>
              <a:t>t</a:t>
            </a:r>
            <a:r>
              <a:rPr lang="ru-RU" dirty="0" smtClean="0"/>
              <a:t> </a:t>
            </a:r>
            <a:r>
              <a:rPr lang="ru-RU" dirty="0" err="1" smtClean="0"/>
              <a:t>сприймається</a:t>
            </a:r>
            <a:r>
              <a:rPr lang="ru-RU" dirty="0" smtClean="0"/>
              <a:t> як </a:t>
            </a:r>
            <a:r>
              <a:rPr lang="ru-RU" dirty="0" err="1" smtClean="0"/>
              <a:t>табуляція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 smtClean="0"/>
              <a:t>Виклик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en-US" dirty="0" smtClean="0"/>
              <a:t>puts()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набагато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процесорного</a:t>
            </a:r>
            <a:r>
              <a:rPr lang="ru-RU" dirty="0" smtClean="0"/>
              <a:t> часу на </a:t>
            </a:r>
            <a:r>
              <a:rPr lang="ru-RU" dirty="0" err="1" smtClean="0"/>
              <a:t>реалізацію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() ,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en-US" dirty="0" smtClean="0"/>
              <a:t>puts()</a:t>
            </a:r>
            <a:r>
              <a:rPr lang="ru-RU" dirty="0" err="1" smtClean="0"/>
              <a:t>виводить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рядок </a:t>
            </a:r>
            <a:r>
              <a:rPr lang="ru-RU" dirty="0" err="1" smtClean="0"/>
              <a:t>символів</a:t>
            </a:r>
            <a:r>
              <a:rPr lang="ru-RU" dirty="0" smtClean="0"/>
              <a:t>. Вона не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виводити</a:t>
            </a:r>
            <a:r>
              <a:rPr lang="ru-RU" dirty="0" smtClean="0"/>
              <a:t> числа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перетворення</a:t>
            </a:r>
            <a:r>
              <a:rPr lang="ru-RU" dirty="0" smtClean="0"/>
              <a:t> </a:t>
            </a:r>
            <a:r>
              <a:rPr lang="ru-RU" dirty="0" err="1" smtClean="0"/>
              <a:t>форматів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Перетворення рядків</a:t>
            </a:r>
            <a:r>
              <a:rPr lang="uk-UA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strlwr</a:t>
            </a:r>
            <a:r>
              <a:rPr lang="ru-RU" b="1" dirty="0"/>
              <a:t> (</a:t>
            </a:r>
            <a:r>
              <a:rPr lang="ru-RU" b="1" dirty="0" err="1"/>
              <a:t>char</a:t>
            </a:r>
            <a:r>
              <a:rPr lang="ru-RU" b="1" dirty="0"/>
              <a:t>*</a:t>
            </a:r>
            <a:r>
              <a:rPr lang="ru-RU" b="1" dirty="0" err="1"/>
              <a:t>st</a:t>
            </a:r>
            <a:r>
              <a:rPr lang="ru-RU" b="1" dirty="0"/>
              <a:t>);</a:t>
            </a:r>
            <a:r>
              <a:rPr lang="ru-RU" dirty="0"/>
              <a:t> — </a:t>
            </a:r>
            <a:r>
              <a:rPr lang="ru-RU" dirty="0" err="1"/>
              <a:t>перетворює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рядка </a:t>
            </a:r>
            <a:r>
              <a:rPr lang="ru-RU" b="1" dirty="0" err="1"/>
              <a:t>st</a:t>
            </a:r>
            <a:r>
              <a:rPr lang="ru-RU" dirty="0"/>
              <a:t> </a:t>
            </a:r>
            <a:r>
              <a:rPr lang="ru-RU" dirty="0" err="1"/>
              <a:t>верхнього</a:t>
            </a:r>
            <a:r>
              <a:rPr lang="ru-RU" dirty="0"/>
              <a:t> </a:t>
            </a:r>
            <a:r>
              <a:rPr lang="ru-RU" dirty="0" err="1"/>
              <a:t>регістра</a:t>
            </a:r>
            <a:r>
              <a:rPr lang="ru-RU" dirty="0"/>
              <a:t> в </a:t>
            </a:r>
            <a:r>
              <a:rPr lang="ru-RU" dirty="0" err="1"/>
              <a:t>символи</a:t>
            </a:r>
            <a:r>
              <a:rPr lang="ru-RU" dirty="0"/>
              <a:t> </a:t>
            </a:r>
            <a:r>
              <a:rPr lang="ru-RU" dirty="0" err="1"/>
              <a:t>нижнього</a:t>
            </a:r>
            <a:r>
              <a:rPr lang="ru-RU" dirty="0"/>
              <a:t> </a:t>
            </a:r>
            <a:r>
              <a:rPr lang="ru-RU" dirty="0" err="1"/>
              <a:t>регістра</a:t>
            </a:r>
            <a:r>
              <a:rPr lang="ru-RU" dirty="0"/>
              <a:t>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ін­ші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не </a:t>
            </a:r>
            <a:r>
              <a:rPr lang="ru-RU" dirty="0" err="1" smtClean="0"/>
              <a:t>враховуються</a:t>
            </a:r>
            <a:endParaRPr lang="en-US" dirty="0" smtClean="0"/>
          </a:p>
          <a:p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strupr</a:t>
            </a:r>
            <a:r>
              <a:rPr lang="ru-RU" b="1" dirty="0"/>
              <a:t> (</a:t>
            </a:r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</a:t>
            </a:r>
            <a:r>
              <a:rPr lang="ru-RU" b="1" dirty="0"/>
              <a:t>);</a:t>
            </a:r>
            <a:r>
              <a:rPr lang="ru-RU" dirty="0"/>
              <a:t> — </a:t>
            </a:r>
            <a:r>
              <a:rPr lang="ru-RU" dirty="0" err="1"/>
              <a:t>перетворює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рядка </a:t>
            </a:r>
            <a:r>
              <a:rPr lang="ru-RU" b="1" dirty="0" err="1"/>
              <a:t>st</a:t>
            </a:r>
            <a:r>
              <a:rPr lang="ru-RU" dirty="0"/>
              <a:t> </a:t>
            </a:r>
            <a:r>
              <a:rPr lang="ru-RU" dirty="0" err="1"/>
              <a:t>нижнього</a:t>
            </a:r>
            <a:r>
              <a:rPr lang="ru-RU" dirty="0"/>
              <a:t> </a:t>
            </a:r>
            <a:r>
              <a:rPr lang="ru-RU" dirty="0" err="1"/>
              <a:t>регістра</a:t>
            </a:r>
            <a:r>
              <a:rPr lang="ru-RU" dirty="0"/>
              <a:t> в </a:t>
            </a:r>
            <a:r>
              <a:rPr lang="ru-RU" dirty="0" err="1"/>
              <a:t>символи</a:t>
            </a:r>
            <a:r>
              <a:rPr lang="ru-RU" dirty="0"/>
              <a:t> </a:t>
            </a:r>
            <a:r>
              <a:rPr lang="ru-RU" dirty="0" err="1"/>
              <a:t>верхнього</a:t>
            </a:r>
            <a:r>
              <a:rPr lang="ru-RU" dirty="0"/>
              <a:t> </a:t>
            </a:r>
            <a:r>
              <a:rPr lang="ru-RU" dirty="0" err="1"/>
              <a:t>регістра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не </a:t>
            </a:r>
            <a:r>
              <a:rPr lang="ru-RU" dirty="0" err="1" smtClean="0"/>
              <a:t>враховуються</a:t>
            </a:r>
            <a:endParaRPr lang="en-US" dirty="0" smtClean="0"/>
          </a:p>
          <a:p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strrev</a:t>
            </a:r>
            <a:r>
              <a:rPr lang="ru-RU" b="1" dirty="0"/>
              <a:t> (</a:t>
            </a:r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</a:t>
            </a:r>
            <a:r>
              <a:rPr lang="ru-RU" b="1" dirty="0"/>
              <a:t>);</a:t>
            </a:r>
            <a:r>
              <a:rPr lang="ru-RU" dirty="0"/>
              <a:t> — </a:t>
            </a:r>
            <a:r>
              <a:rPr lang="ru-RU" dirty="0" err="1"/>
              <a:t>записує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в рядку </a:t>
            </a:r>
            <a:r>
              <a:rPr lang="ru-RU" b="1" dirty="0" err="1"/>
              <a:t>st</a:t>
            </a:r>
            <a:r>
              <a:rPr lang="ru-RU" dirty="0"/>
              <a:t> у </a:t>
            </a:r>
            <a:r>
              <a:rPr lang="ru-RU" dirty="0" err="1"/>
              <a:t>зворотному</a:t>
            </a:r>
            <a:r>
              <a:rPr lang="ru-RU" dirty="0"/>
              <a:t> порядку (</a:t>
            </a:r>
            <a:r>
              <a:rPr lang="ru-RU" dirty="0" err="1"/>
              <a:t>реверсує</a:t>
            </a:r>
            <a:r>
              <a:rPr lang="ru-RU" dirty="0"/>
              <a:t> рядок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char </a:t>
            </a:r>
            <a:r>
              <a:rPr lang="en-US" dirty="0" err="1"/>
              <a:t>str</a:t>
            </a:r>
            <a:r>
              <a:rPr lang="en-US" dirty="0"/>
              <a:t>[80];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("Input string\n");</a:t>
            </a:r>
          </a:p>
          <a:p>
            <a:pPr marL="0" indent="0">
              <a:buNone/>
            </a:pPr>
            <a:r>
              <a:rPr lang="en-US" dirty="0"/>
              <a:t>gets(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("Output </a:t>
            </a:r>
            <a:r>
              <a:rPr lang="en-US" dirty="0" smtClean="0"/>
              <a:t>strings\n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strlwr</a:t>
            </a:r>
            <a:r>
              <a:rPr lang="en-US" dirty="0"/>
              <a:t>(</a:t>
            </a:r>
            <a:r>
              <a:rPr lang="en-US" dirty="0" err="1"/>
              <a:t>str</a:t>
            </a:r>
            <a:r>
              <a:rPr lang="en-US" dirty="0"/>
              <a:t>));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strupr</a:t>
            </a:r>
            <a:r>
              <a:rPr lang="en-US" dirty="0"/>
              <a:t>(</a:t>
            </a:r>
            <a:r>
              <a:rPr lang="en-US" dirty="0" err="1"/>
              <a:t>str</a:t>
            </a:r>
            <a:r>
              <a:rPr lang="en-US" dirty="0"/>
              <a:t>));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strrev</a:t>
            </a:r>
            <a:r>
              <a:rPr lang="en-US" dirty="0"/>
              <a:t>(</a:t>
            </a:r>
            <a:r>
              <a:rPr lang="en-US" dirty="0" err="1"/>
              <a:t>str</a:t>
            </a:r>
            <a:r>
              <a:rPr lang="en-US" dirty="0"/>
              <a:t>));</a:t>
            </a:r>
          </a:p>
          <a:p>
            <a:pPr marL="0" indent="0">
              <a:buNone/>
            </a:pPr>
            <a:r>
              <a:rPr lang="en-US" dirty="0" err="1"/>
              <a:t>getch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5856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strlwr</a:t>
            </a:r>
            <a:r>
              <a:rPr lang="ru-RU" b="1" dirty="0"/>
              <a:t> (</a:t>
            </a:r>
            <a:r>
              <a:rPr lang="ru-RU" b="1" dirty="0" err="1"/>
              <a:t>char</a:t>
            </a:r>
            <a:r>
              <a:rPr lang="ru-RU" b="1" dirty="0"/>
              <a:t>*</a:t>
            </a:r>
            <a:r>
              <a:rPr lang="ru-RU" b="1" dirty="0" err="1"/>
              <a:t>st</a:t>
            </a:r>
            <a:r>
              <a:rPr lang="ru-RU" b="1" dirty="0"/>
              <a:t>);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7784" y="2420888"/>
            <a:ext cx="4631685" cy="1981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6173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strupr</a:t>
            </a:r>
            <a:r>
              <a:rPr lang="ru-RU" b="1" dirty="0"/>
              <a:t> (</a:t>
            </a:r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</a:t>
            </a:r>
            <a:r>
              <a:rPr lang="ru-RU" b="1" dirty="0"/>
              <a:t>);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3553" y="2348880"/>
            <a:ext cx="5736894" cy="184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6687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strrev</a:t>
            </a:r>
            <a:r>
              <a:rPr lang="ru-RU" b="1" dirty="0"/>
              <a:t> (</a:t>
            </a:r>
            <a:r>
              <a:rPr lang="ru-RU" b="1" dirty="0" err="1"/>
              <a:t>char</a:t>
            </a:r>
            <a:r>
              <a:rPr lang="ru-RU" b="1" dirty="0"/>
              <a:t> *</a:t>
            </a:r>
            <a:r>
              <a:rPr lang="ru-RU" b="1" dirty="0" err="1"/>
              <a:t>st</a:t>
            </a:r>
            <a:r>
              <a:rPr lang="ru-RU" b="1" dirty="0"/>
              <a:t>);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2636912"/>
            <a:ext cx="5557022" cy="183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930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696" y="2204864"/>
            <a:ext cx="5160136" cy="242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6164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0731" y="2060848"/>
            <a:ext cx="5062537" cy="284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8935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Операції над рядками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Операція конкатенації</a:t>
            </a:r>
            <a:endParaRPr lang="en-US" b="1" dirty="0" smtClean="0"/>
          </a:p>
          <a:p>
            <a:pPr>
              <a:buNone/>
            </a:pPr>
            <a:r>
              <a:rPr lang="en-US" sz="3000" b="1" dirty="0" smtClean="0"/>
              <a:t>char </a:t>
            </a:r>
            <a:r>
              <a:rPr lang="en-US" sz="3000" b="1" dirty="0"/>
              <a:t>*</a:t>
            </a:r>
            <a:r>
              <a:rPr lang="en-US" sz="3000" b="1" dirty="0" err="1"/>
              <a:t>strcat</a:t>
            </a:r>
            <a:r>
              <a:rPr lang="en-US" sz="3000" b="1" dirty="0"/>
              <a:t> (char *st1, const char *st2);</a:t>
            </a:r>
            <a:r>
              <a:rPr lang="en-US" sz="3000" dirty="0"/>
              <a:t> — </a:t>
            </a:r>
            <a:r>
              <a:rPr lang="en-US" sz="3000" dirty="0" err="1"/>
              <a:t>поєднує</a:t>
            </a:r>
            <a:r>
              <a:rPr lang="en-US" sz="3000" dirty="0"/>
              <a:t> </a:t>
            </a:r>
            <a:r>
              <a:rPr lang="en-US" sz="3000" b="1" dirty="0"/>
              <a:t>st1 і st2</a:t>
            </a:r>
            <a:r>
              <a:rPr lang="en-US" sz="3000" dirty="0"/>
              <a:t> </a:t>
            </a:r>
            <a:r>
              <a:rPr lang="en-US" sz="3000" dirty="0" err="1"/>
              <a:t>та</a:t>
            </a:r>
            <a:r>
              <a:rPr lang="en-US" sz="3000" dirty="0"/>
              <a:t> </a:t>
            </a:r>
            <a:r>
              <a:rPr lang="en-US" sz="3000" dirty="0" err="1"/>
              <a:t>повертає</a:t>
            </a:r>
            <a:r>
              <a:rPr lang="en-US" sz="3000" dirty="0"/>
              <a:t> </a:t>
            </a:r>
            <a:r>
              <a:rPr lang="en-US" sz="3000" b="1" dirty="0" smtClean="0"/>
              <a:t>st1</a:t>
            </a:r>
            <a:endParaRPr lang="uk-UA" sz="3000" b="1" dirty="0" smtClean="0"/>
          </a:p>
          <a:p>
            <a:pPr>
              <a:buNone/>
            </a:pPr>
            <a:endParaRPr lang="uk-UA" sz="3000" b="1" dirty="0" smtClean="0"/>
          </a:p>
          <a:p>
            <a:pPr>
              <a:buNone/>
            </a:pPr>
            <a:r>
              <a:rPr lang="en-US" sz="3000" b="1" dirty="0"/>
              <a:t>char *</a:t>
            </a:r>
            <a:r>
              <a:rPr lang="en-US" sz="3000" b="1" dirty="0" err="1"/>
              <a:t>strncat</a:t>
            </a:r>
            <a:r>
              <a:rPr lang="en-US" sz="3000" b="1" dirty="0"/>
              <a:t> (char *st1, const char *st2, </a:t>
            </a:r>
            <a:r>
              <a:rPr lang="en-US" sz="3000" b="1" dirty="0" err="1"/>
              <a:t>int</a:t>
            </a:r>
            <a:r>
              <a:rPr lang="en-US" sz="3000" b="1" dirty="0"/>
              <a:t> n);</a:t>
            </a:r>
            <a:r>
              <a:rPr lang="en-US" sz="3000" dirty="0"/>
              <a:t> </a:t>
            </a:r>
            <a:r>
              <a:rPr lang="uk-UA" sz="3000" dirty="0" smtClean="0"/>
              <a:t> </a:t>
            </a:r>
            <a:r>
              <a:rPr lang="en-US" sz="3000" dirty="0" smtClean="0"/>
              <a:t>— </a:t>
            </a:r>
            <a:r>
              <a:rPr lang="ru-RU" sz="3000" dirty="0" err="1"/>
              <a:t>додає</a:t>
            </a:r>
            <a:r>
              <a:rPr lang="ru-RU" sz="3000" dirty="0"/>
              <a:t> до рядка </a:t>
            </a:r>
            <a:r>
              <a:rPr lang="en-US" sz="3000" b="1" dirty="0"/>
              <a:t>st1 n</a:t>
            </a:r>
            <a:r>
              <a:rPr lang="en-US" sz="3000" dirty="0"/>
              <a:t> </a:t>
            </a:r>
            <a:r>
              <a:rPr lang="ru-RU" sz="3000" dirty="0" err="1"/>
              <a:t>символів</a:t>
            </a:r>
            <a:r>
              <a:rPr lang="ru-RU" sz="3000" dirty="0"/>
              <a:t> рядка </a:t>
            </a:r>
            <a:r>
              <a:rPr lang="en-US" sz="3000" b="1" dirty="0"/>
              <a:t>st2</a:t>
            </a:r>
            <a:r>
              <a:rPr lang="en-US" sz="3000" dirty="0"/>
              <a:t> </a:t>
            </a:r>
            <a:r>
              <a:rPr lang="ru-RU" sz="3000" dirty="0" err="1"/>
              <a:t>і</a:t>
            </a:r>
            <a:r>
              <a:rPr lang="ru-RU" sz="3000" dirty="0"/>
              <a:t> </a:t>
            </a:r>
            <a:r>
              <a:rPr lang="ru-RU" sz="3000" dirty="0" err="1"/>
              <a:t>повертає</a:t>
            </a:r>
            <a:r>
              <a:rPr lang="ru-RU" sz="3000" dirty="0"/>
              <a:t> </a:t>
            </a:r>
            <a:r>
              <a:rPr lang="ru-RU" sz="3000" dirty="0" err="1"/>
              <a:t>знову</a:t>
            </a:r>
            <a:r>
              <a:rPr lang="ru-RU" sz="3000" dirty="0"/>
              <a:t> </a:t>
            </a:r>
            <a:r>
              <a:rPr lang="ru-RU" sz="3000" dirty="0" smtClean="0"/>
              <a:t>в </a:t>
            </a:r>
            <a:r>
              <a:rPr lang="en-US" sz="3000" b="1" dirty="0" smtClean="0"/>
              <a:t>st1</a:t>
            </a:r>
            <a:endParaRPr lang="ru-RU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Визначення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i="1" dirty="0"/>
              <a:t>Рядком</a:t>
            </a:r>
            <a:r>
              <a:rPr lang="uk-UA" dirty="0"/>
              <a:t> називається послідовність символів, з якими маніпулюють як з одним елементом. Рядок може містити букви, цифри, різні </a:t>
            </a:r>
            <a:r>
              <a:rPr lang="uk-UA" i="1" dirty="0"/>
              <a:t>спеціальні символи</a:t>
            </a:r>
            <a:r>
              <a:rPr lang="uk-UA" dirty="0"/>
              <a:t>, такі як </a:t>
            </a:r>
            <a:r>
              <a:rPr lang="uk-UA" b="1" dirty="0"/>
              <a:t>+</a:t>
            </a:r>
            <a:r>
              <a:rPr lang="uk-UA" dirty="0"/>
              <a:t>, </a:t>
            </a:r>
            <a:r>
              <a:rPr lang="uk-UA" b="1" dirty="0"/>
              <a:t>-</a:t>
            </a:r>
            <a:r>
              <a:rPr lang="uk-UA" dirty="0"/>
              <a:t>, </a:t>
            </a:r>
            <a:r>
              <a:rPr lang="uk-UA" b="1" dirty="0"/>
              <a:t>/</a:t>
            </a:r>
            <a:r>
              <a:rPr lang="uk-UA" dirty="0"/>
              <a:t>,</a:t>
            </a:r>
            <a:r>
              <a:rPr lang="uk-UA" b="1" dirty="0"/>
              <a:t> ?</a:t>
            </a:r>
            <a:r>
              <a:rPr lang="uk-UA" dirty="0"/>
              <a:t>, </a:t>
            </a:r>
            <a:r>
              <a:rPr lang="uk-UA" b="1" dirty="0"/>
              <a:t>$ </a:t>
            </a:r>
            <a:r>
              <a:rPr lang="uk-UA" dirty="0"/>
              <a:t>та інші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/>
              <a:t>В мові С рядкові літерали або рядки-константи обмежуються подвійними лапками: "Ігор Іванов", "03127, м. Київ", </a:t>
            </a:r>
            <a:r>
              <a:rPr lang="uk-UA" dirty="0" smtClean="0"/>
              <a:t>"(044</a:t>
            </a:r>
            <a:r>
              <a:rPr lang="uk-UA" dirty="0"/>
              <a:t>) 258-1212".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char *</a:t>
            </a:r>
            <a:r>
              <a:rPr lang="en-US" sz="3600" b="1" dirty="0" err="1"/>
              <a:t>strcat</a:t>
            </a:r>
            <a:r>
              <a:rPr lang="en-US" sz="3600" b="1" dirty="0"/>
              <a:t> (char *st1, </a:t>
            </a:r>
            <a:r>
              <a:rPr lang="en-US" sz="3600" b="1" dirty="0" err="1"/>
              <a:t>const</a:t>
            </a:r>
            <a:r>
              <a:rPr lang="en-US" sz="3600" b="1" dirty="0"/>
              <a:t> char *st2);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9792" y="1988840"/>
            <a:ext cx="4222654" cy="250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808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char *</a:t>
            </a:r>
            <a:r>
              <a:rPr lang="en-US" sz="3200" b="1" dirty="0" err="1"/>
              <a:t>strncat</a:t>
            </a:r>
            <a:r>
              <a:rPr lang="en-US" sz="3200" b="1" dirty="0"/>
              <a:t> (char *st1, </a:t>
            </a:r>
            <a:r>
              <a:rPr lang="en-US" sz="3200" b="1" dirty="0" err="1"/>
              <a:t>const</a:t>
            </a:r>
            <a:r>
              <a:rPr lang="en-US" sz="3200" b="1" dirty="0"/>
              <a:t> char *st2, </a:t>
            </a:r>
            <a:r>
              <a:rPr lang="en-US" sz="3200" b="1" dirty="0" err="1"/>
              <a:t>int</a:t>
            </a:r>
            <a:r>
              <a:rPr lang="en-US" sz="3200" b="1" dirty="0"/>
              <a:t> n);</a:t>
            </a:r>
            <a:r>
              <a:rPr lang="en-US" sz="3200" dirty="0"/>
              <a:t> 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strncat</a:t>
            </a:r>
            <a:r>
              <a:rPr lang="en-US" dirty="0" smtClean="0"/>
              <a:t>(str1,str2,10);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132856"/>
            <a:ext cx="3992835" cy="313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104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strncat</a:t>
            </a:r>
            <a:r>
              <a:rPr lang="en-US" dirty="0" smtClean="0"/>
              <a:t>(str1,str2,5);</a:t>
            </a:r>
            <a:endParaRPr lang="en-US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694826"/>
            <a:ext cx="6530131" cy="297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5669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char str1[80];</a:t>
            </a:r>
          </a:p>
          <a:p>
            <a:pPr marL="0" indent="0">
              <a:buNone/>
            </a:pPr>
            <a:r>
              <a:rPr lang="en-US" dirty="0"/>
              <a:t>char str2[80];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("Input string 1\n");</a:t>
            </a:r>
          </a:p>
          <a:p>
            <a:pPr marL="0" indent="0">
              <a:buNone/>
            </a:pPr>
            <a:r>
              <a:rPr lang="en-US" dirty="0"/>
              <a:t>gets(str1);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("Input string 2\n");</a:t>
            </a:r>
          </a:p>
          <a:p>
            <a:pPr marL="0" indent="0">
              <a:buNone/>
            </a:pPr>
            <a:r>
              <a:rPr lang="en-US" dirty="0"/>
              <a:t>gets(str2);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("Output string\n");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strcat</a:t>
            </a:r>
            <a:r>
              <a:rPr lang="en-US" dirty="0"/>
              <a:t>(str1,str2));</a:t>
            </a:r>
          </a:p>
          <a:p>
            <a:pPr marL="0" indent="0">
              <a:buNone/>
            </a:pPr>
            <a:r>
              <a:rPr lang="en-US" b="1" dirty="0"/>
              <a:t>puts(str1);</a:t>
            </a:r>
          </a:p>
          <a:p>
            <a:pPr marL="0" indent="0">
              <a:buNone/>
            </a:pPr>
            <a:r>
              <a:rPr lang="en-US" dirty="0"/>
              <a:t>puts(str2);</a:t>
            </a:r>
          </a:p>
          <a:p>
            <a:pPr marL="0" indent="0">
              <a:buNone/>
            </a:pPr>
            <a:r>
              <a:rPr lang="en-US" dirty="0" err="1" smtClean="0"/>
              <a:t>getch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230100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2564904"/>
            <a:ext cx="4345830" cy="2383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0461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char str1[80];</a:t>
            </a:r>
          </a:p>
          <a:p>
            <a:pPr marL="0" indent="0">
              <a:buNone/>
            </a:pPr>
            <a:r>
              <a:rPr lang="en-US" dirty="0"/>
              <a:t>char str2[80];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("Input string 1\n");</a:t>
            </a:r>
          </a:p>
          <a:p>
            <a:pPr marL="0" indent="0">
              <a:buNone/>
            </a:pPr>
            <a:r>
              <a:rPr lang="en-US" dirty="0"/>
              <a:t>gets(str1);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("Input string 2\n");</a:t>
            </a:r>
          </a:p>
          <a:p>
            <a:pPr marL="0" indent="0">
              <a:buNone/>
            </a:pPr>
            <a:r>
              <a:rPr lang="en-US" dirty="0"/>
              <a:t>gets(str2);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("Output string\n");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strncat</a:t>
            </a:r>
            <a:r>
              <a:rPr lang="en-US" dirty="0"/>
              <a:t>(str1,str2,3));</a:t>
            </a:r>
          </a:p>
          <a:p>
            <a:pPr marL="0" indent="0">
              <a:buNone/>
            </a:pPr>
            <a:r>
              <a:rPr lang="en-US" b="1" dirty="0"/>
              <a:t>puts(str1);</a:t>
            </a:r>
          </a:p>
          <a:p>
            <a:pPr marL="0" indent="0">
              <a:buNone/>
            </a:pPr>
            <a:r>
              <a:rPr lang="en-US" dirty="0"/>
              <a:t>puts(str2);</a:t>
            </a:r>
          </a:p>
          <a:p>
            <a:pPr marL="0" indent="0">
              <a:buNone/>
            </a:pPr>
            <a:r>
              <a:rPr lang="en-US" dirty="0" err="1" smtClean="0"/>
              <a:t>getch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2594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1056" y="2420888"/>
            <a:ext cx="4741887" cy="275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874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i="1" dirty="0" err="1"/>
              <a:t>Функції</a:t>
            </a:r>
            <a:r>
              <a:rPr lang="ru-RU" b="1" i="1" dirty="0"/>
              <a:t> </a:t>
            </a:r>
            <a:r>
              <a:rPr lang="ru-RU" b="1" i="1" dirty="0" err="1"/>
              <a:t>копіювання</a:t>
            </a:r>
            <a:r>
              <a:rPr lang="ru-RU" b="1" i="1" dirty="0"/>
              <a:t> </a:t>
            </a:r>
            <a:r>
              <a:rPr lang="ru-RU" b="1" i="1" dirty="0" err="1"/>
              <a:t>рядків</a:t>
            </a:r>
            <a:r>
              <a:rPr lang="ru-RU" b="1" i="1" dirty="0"/>
              <a:t>:</a:t>
            </a:r>
            <a:r>
              <a:rPr lang="en-US" b="1" i="1" dirty="0"/>
              <a:t/>
            </a:r>
            <a:br>
              <a:rPr lang="en-US" b="1" i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073427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char </a:t>
            </a:r>
            <a:r>
              <a:rPr lang="en-US" b="1" dirty="0" err="1"/>
              <a:t>strcpy</a:t>
            </a:r>
            <a:r>
              <a:rPr lang="en-US" b="1" dirty="0"/>
              <a:t> (s, *</a:t>
            </a:r>
            <a:r>
              <a:rPr lang="en-US" b="1" dirty="0" err="1"/>
              <a:t>st</a:t>
            </a:r>
            <a:r>
              <a:rPr lang="en-US" b="1" dirty="0"/>
              <a:t>);</a:t>
            </a:r>
            <a:r>
              <a:rPr lang="en-US" dirty="0"/>
              <a:t> —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операцію</a:t>
            </a:r>
            <a:r>
              <a:rPr lang="ru-RU" dirty="0"/>
              <a:t> </a:t>
            </a:r>
            <a:r>
              <a:rPr lang="ru-RU" dirty="0" err="1"/>
              <a:t>копіювання</a:t>
            </a:r>
            <a:r>
              <a:rPr lang="ru-RU" dirty="0"/>
              <a:t> </a:t>
            </a:r>
            <a:r>
              <a:rPr lang="ru-RU" dirty="0" err="1"/>
              <a:t>байтів</a:t>
            </a:r>
            <a:r>
              <a:rPr lang="ru-RU" dirty="0"/>
              <a:t> рядка </a:t>
            </a:r>
            <a:r>
              <a:rPr lang="en-US" b="1" dirty="0" err="1"/>
              <a:t>st</a:t>
            </a:r>
            <a:r>
              <a:rPr lang="en-US" dirty="0"/>
              <a:t> </a:t>
            </a:r>
            <a:r>
              <a:rPr lang="ru-RU" dirty="0"/>
              <a:t>у рядок </a:t>
            </a:r>
            <a:r>
              <a:rPr lang="en-US" b="1" dirty="0"/>
              <a:t>s</a:t>
            </a:r>
            <a:r>
              <a:rPr lang="en-US" dirty="0"/>
              <a:t>(</a:t>
            </a:r>
            <a:r>
              <a:rPr lang="ru-RU" dirty="0" err="1"/>
              <a:t>включаючи</a:t>
            </a:r>
            <a:r>
              <a:rPr lang="ru-RU" dirty="0"/>
              <a:t>  </a:t>
            </a:r>
            <a:r>
              <a:rPr lang="ru-RU" b="1" dirty="0"/>
              <a:t>"\0"</a:t>
            </a:r>
            <a:r>
              <a:rPr lang="ru-RU" dirty="0"/>
              <a:t>; </a:t>
            </a:r>
            <a:r>
              <a:rPr lang="ru-RU" dirty="0" err="1"/>
              <a:t>повертає</a:t>
            </a:r>
            <a:r>
              <a:rPr lang="ru-RU" dirty="0"/>
              <a:t> </a:t>
            </a:r>
            <a:r>
              <a:rPr lang="en-US" b="1" dirty="0"/>
              <a:t>s</a:t>
            </a:r>
            <a:r>
              <a:rPr lang="en-US" dirty="0"/>
              <a:t>), </a:t>
            </a:r>
            <a:endParaRPr lang="en-US" dirty="0" smtClean="0"/>
          </a:p>
          <a:p>
            <a:r>
              <a:rPr lang="en-US" b="1" dirty="0" smtClean="0"/>
              <a:t>char </a:t>
            </a:r>
            <a:r>
              <a:rPr lang="en-US" b="1" dirty="0"/>
              <a:t>*</a:t>
            </a:r>
            <a:r>
              <a:rPr lang="en-US" b="1" dirty="0" err="1"/>
              <a:t>strdup</a:t>
            </a:r>
            <a:r>
              <a:rPr lang="en-US" b="1" dirty="0"/>
              <a:t> (const char *</a:t>
            </a:r>
            <a:r>
              <a:rPr lang="en-US" b="1" dirty="0" err="1"/>
              <a:t>str</a:t>
            </a:r>
            <a:r>
              <a:rPr lang="en-US" b="1" dirty="0"/>
              <a:t>);</a:t>
            </a:r>
            <a:r>
              <a:rPr lang="en-US" dirty="0"/>
              <a:t> —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копіювання</a:t>
            </a:r>
            <a:r>
              <a:rPr lang="ru-RU" dirty="0"/>
              <a:t> рядка </a:t>
            </a:r>
            <a:r>
              <a:rPr lang="en-US" b="1" dirty="0" err="1"/>
              <a:t>str</a:t>
            </a:r>
            <a:r>
              <a:rPr lang="en-US" dirty="0"/>
              <a:t> 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повертає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 на </a:t>
            </a:r>
            <a:r>
              <a:rPr lang="ru-RU" dirty="0" err="1" smtClean="0"/>
              <a:t>рядок-копію</a:t>
            </a:r>
            <a:endParaRPr lang="en-US" dirty="0" smtClean="0"/>
          </a:p>
          <a:p>
            <a:r>
              <a:rPr lang="en-US" sz="3000" b="1" dirty="0" smtClean="0"/>
              <a:t>char </a:t>
            </a:r>
            <a:r>
              <a:rPr lang="en-US" sz="3000" b="1" dirty="0"/>
              <a:t>* </a:t>
            </a:r>
            <a:r>
              <a:rPr lang="en-US" sz="3000" b="1" dirty="0" err="1"/>
              <a:t>strncpy</a:t>
            </a:r>
            <a:r>
              <a:rPr lang="en-US" sz="3000" b="1" dirty="0"/>
              <a:t> (char *st1, const char *st2, </a:t>
            </a:r>
            <a:r>
              <a:rPr lang="en-US" sz="3000" b="1" dirty="0" err="1"/>
              <a:t>int</a:t>
            </a:r>
            <a:r>
              <a:rPr lang="en-US" sz="3000" b="1" dirty="0"/>
              <a:t> n);</a:t>
            </a:r>
            <a:r>
              <a:rPr lang="en-US" dirty="0"/>
              <a:t> — </a:t>
            </a:r>
            <a:r>
              <a:rPr lang="ru-RU" dirty="0" err="1"/>
              <a:t>вико­нує</a:t>
            </a:r>
            <a:r>
              <a:rPr lang="ru-RU" dirty="0"/>
              <a:t> </a:t>
            </a:r>
            <a:r>
              <a:rPr lang="ru-RU" dirty="0" err="1"/>
              <a:t>копіювання</a:t>
            </a:r>
            <a:r>
              <a:rPr lang="ru-RU" dirty="0"/>
              <a:t> </a:t>
            </a:r>
            <a:r>
              <a:rPr lang="en-US" b="1" dirty="0"/>
              <a:t>n</a:t>
            </a:r>
            <a:r>
              <a:rPr lang="en-US" dirty="0"/>
              <a:t> </a:t>
            </a:r>
            <a:r>
              <a:rPr lang="ru-RU" dirty="0" err="1"/>
              <a:t>символів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рядка </a:t>
            </a:r>
            <a:r>
              <a:rPr lang="en-US" b="1" dirty="0"/>
              <a:t>st2 </a:t>
            </a:r>
            <a:r>
              <a:rPr lang="ru-RU" b="1" dirty="0"/>
              <a:t>у </a:t>
            </a:r>
            <a:r>
              <a:rPr lang="en-US" b="1" dirty="0"/>
              <a:t>st1</a:t>
            </a:r>
            <a:r>
              <a:rPr lang="en-US" dirty="0"/>
              <a:t> (</a:t>
            </a:r>
            <a:r>
              <a:rPr lang="ru-RU" dirty="0"/>
              <a:t>рядок </a:t>
            </a:r>
            <a:r>
              <a:rPr lang="en-US" b="1" dirty="0" err="1"/>
              <a:t>stl</a:t>
            </a:r>
            <a:r>
              <a:rPr lang="ru-RU" dirty="0"/>
              <a:t>повинен бути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дорівнювати</a:t>
            </a:r>
            <a:r>
              <a:rPr lang="ru-RU" dirty="0"/>
              <a:t> </a:t>
            </a:r>
            <a:r>
              <a:rPr lang="en-US" b="1" dirty="0"/>
              <a:t>st2</a:t>
            </a:r>
            <a:r>
              <a:rPr lang="en-US" dirty="0"/>
              <a:t>,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виникне</a:t>
            </a:r>
            <a:r>
              <a:rPr lang="ru-RU" dirty="0"/>
              <a:t> </a:t>
            </a:r>
            <a:r>
              <a:rPr lang="ru-RU" dirty="0" err="1"/>
              <a:t>помилка</a:t>
            </a:r>
            <a:r>
              <a:rPr lang="ru-RU" dirty="0"/>
              <a:t>),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char </a:t>
            </a:r>
            <a:r>
              <a:rPr lang="en-US" b="1" dirty="0" err="1"/>
              <a:t>strcpy</a:t>
            </a:r>
            <a:r>
              <a:rPr lang="en-US" b="1" dirty="0"/>
              <a:t> (s, *</a:t>
            </a:r>
            <a:r>
              <a:rPr lang="en-US" b="1" dirty="0" err="1"/>
              <a:t>st</a:t>
            </a:r>
            <a:r>
              <a:rPr lang="en-US" b="1" dirty="0"/>
              <a:t>);</a:t>
            </a:r>
            <a:r>
              <a:rPr lang="en-US" dirty="0"/>
              <a:t> 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704" y="1988840"/>
            <a:ext cx="4589859" cy="254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8099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t;</a:t>
            </a:r>
          </a:p>
          <a:p>
            <a:pPr marL="0" indent="0">
              <a:buNone/>
            </a:pPr>
            <a:r>
              <a:rPr lang="en-US" dirty="0"/>
              <a:t>char str1[80];</a:t>
            </a:r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/>
              <a:t>*str3;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("Input string 1\n");</a:t>
            </a:r>
          </a:p>
          <a:p>
            <a:pPr marL="0" indent="0">
              <a:buNone/>
            </a:pPr>
            <a:r>
              <a:rPr lang="en-US" dirty="0"/>
              <a:t>gets(str1);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 string1\n");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puts(str1);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 </a:t>
            </a:r>
            <a:r>
              <a:rPr lang="en-US" dirty="0" err="1"/>
              <a:t>strdup</a:t>
            </a:r>
            <a:r>
              <a:rPr lang="en-US" dirty="0"/>
              <a:t>(str1)\n");</a:t>
            </a:r>
          </a:p>
          <a:p>
            <a:pPr marL="0" indent="0">
              <a:buNone/>
            </a:pPr>
            <a:r>
              <a:rPr lang="en-US" dirty="0"/>
              <a:t>str3=</a:t>
            </a:r>
            <a:r>
              <a:rPr lang="en-US" dirty="0" err="1"/>
              <a:t>strdup</a:t>
            </a:r>
            <a:r>
              <a:rPr lang="en-US" dirty="0"/>
              <a:t>(str1</a:t>
            </a:r>
            <a:r>
              <a:rPr lang="en-US" dirty="0" smtClean="0"/>
              <a:t>); //</a:t>
            </a:r>
            <a:r>
              <a:rPr lang="uk-UA" dirty="0" smtClean="0"/>
              <a:t>дублювання рядку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 %s\n",str3</a:t>
            </a:r>
            <a:r>
              <a:rPr lang="en-US" dirty="0" smtClean="0"/>
              <a:t>);</a:t>
            </a:r>
            <a:endParaRPr lang="uk-UA" dirty="0" smtClean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 string1\n");</a:t>
            </a:r>
          </a:p>
          <a:p>
            <a:pPr marL="0" indent="0">
              <a:buNone/>
            </a:pPr>
            <a:r>
              <a:rPr lang="en-US" dirty="0" smtClean="0"/>
              <a:t>puts(str1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getch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536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З точки зору компілятора мови С, рядок – це масив символів, який завершується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нульовим символом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('\0'). 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Доступ </a:t>
            </a:r>
            <a:r>
              <a:rPr lang="uk-UA" dirty="0"/>
              <a:t>к рядку здійснюється за допомогою покажчика, який посилається на перший символ рядка. Таким чином, рядок подібний масиву, оскільки масив також є покажчиком на його перший елемент.</a:t>
            </a:r>
            <a:endParaRPr lang="ru-RU" dirty="0"/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char *</a:t>
            </a:r>
            <a:r>
              <a:rPr lang="en-US" b="1" dirty="0" err="1"/>
              <a:t>strdup</a:t>
            </a:r>
            <a:r>
              <a:rPr lang="en-US" b="1" dirty="0"/>
              <a:t> (</a:t>
            </a:r>
            <a:r>
              <a:rPr lang="en-US" b="1" dirty="0" err="1"/>
              <a:t>const</a:t>
            </a:r>
            <a:r>
              <a:rPr lang="en-US" b="1" dirty="0"/>
              <a:t> char *</a:t>
            </a:r>
            <a:r>
              <a:rPr lang="en-US" b="1" dirty="0" err="1"/>
              <a:t>str</a:t>
            </a:r>
            <a:r>
              <a:rPr lang="en-US" b="1" dirty="0"/>
              <a:t>);</a:t>
            </a:r>
            <a:r>
              <a:rPr lang="en-US" dirty="0"/>
              <a:t> 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4771" y="2132856"/>
            <a:ext cx="4834458" cy="2595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344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t,i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char str1[80];</a:t>
            </a:r>
          </a:p>
          <a:p>
            <a:pPr marL="0" indent="0">
              <a:buNone/>
            </a:pPr>
            <a:r>
              <a:rPr lang="en-US" dirty="0"/>
              <a:t>char str2[80]="\0";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("Input string 1\n");</a:t>
            </a:r>
          </a:p>
          <a:p>
            <a:pPr marL="0" indent="0">
              <a:buNone/>
            </a:pPr>
            <a:r>
              <a:rPr lang="en-US" dirty="0"/>
              <a:t>gets(str1);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/>
              <a:t>(" string1\n");</a:t>
            </a:r>
          </a:p>
          <a:p>
            <a:pPr marL="0" indent="0">
              <a:buNone/>
            </a:pPr>
            <a:r>
              <a:rPr lang="en-US" dirty="0" smtClean="0"/>
              <a:t>puts(str1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 smtClean="0"/>
              <a:t>strncpy</a:t>
            </a:r>
            <a:r>
              <a:rPr lang="en-US" dirty="0" smtClean="0"/>
              <a:t>(str2,str1,5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 string2\n");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=0;i&lt;5;i++)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 ("%c", str2[</a:t>
            </a:r>
            <a:r>
              <a:rPr lang="en-US" dirty="0" err="1"/>
              <a:t>i</a:t>
            </a:r>
            <a:r>
              <a:rPr lang="en-US" dirty="0"/>
              <a:t>]);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printf</a:t>
            </a:r>
            <a:r>
              <a:rPr lang="en-US" dirty="0"/>
              <a:t> ("\n");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puts(</a:t>
            </a:r>
            <a:r>
              <a:rPr lang="en-US" dirty="0" err="1" smtClean="0"/>
              <a:t>str</a:t>
            </a:r>
            <a:r>
              <a:rPr lang="uk-UA" dirty="0" smtClean="0"/>
              <a:t>2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getch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8277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/>
              <a:t>char * </a:t>
            </a:r>
            <a:r>
              <a:rPr lang="en-US" sz="3100" b="1" dirty="0" err="1"/>
              <a:t>strncpy</a:t>
            </a:r>
            <a:r>
              <a:rPr lang="en-US" sz="3100" b="1" dirty="0"/>
              <a:t> (char *st1, </a:t>
            </a:r>
            <a:r>
              <a:rPr lang="en-US" sz="3100" b="1" dirty="0" err="1"/>
              <a:t>const</a:t>
            </a:r>
            <a:r>
              <a:rPr lang="en-US" sz="3100" b="1" dirty="0"/>
              <a:t> char *st2, </a:t>
            </a:r>
            <a:r>
              <a:rPr lang="en-US" sz="3100" b="1" dirty="0" err="1"/>
              <a:t>int</a:t>
            </a:r>
            <a:r>
              <a:rPr lang="en-US" sz="3100" b="1" dirty="0"/>
              <a:t> n);</a:t>
            </a:r>
            <a:r>
              <a:rPr lang="en-US" dirty="0"/>
              <a:t> 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154034"/>
            <a:ext cx="6069246" cy="249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6706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Порівняння рядків</a:t>
            </a:r>
            <a:r>
              <a:rPr lang="uk-UA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err="1"/>
              <a:t>int</a:t>
            </a:r>
            <a:r>
              <a:rPr lang="en-US" sz="3000" b="1" dirty="0"/>
              <a:t> </a:t>
            </a:r>
            <a:r>
              <a:rPr lang="en-US" sz="3000" b="1" dirty="0" err="1"/>
              <a:t>strcmp</a:t>
            </a:r>
            <a:r>
              <a:rPr lang="en-US" sz="3000" b="1" dirty="0"/>
              <a:t> (char *</a:t>
            </a:r>
            <a:r>
              <a:rPr lang="en-US" sz="3000" b="1" dirty="0" err="1"/>
              <a:t>stl</a:t>
            </a:r>
            <a:r>
              <a:rPr lang="en-US" sz="3000" b="1" dirty="0"/>
              <a:t>, char *st2);</a:t>
            </a:r>
            <a:r>
              <a:rPr lang="en-US" sz="3000" dirty="0"/>
              <a:t> — </a:t>
            </a:r>
            <a:r>
              <a:rPr lang="ru-RU" sz="3000" dirty="0" err="1"/>
              <a:t>порівнює</a:t>
            </a:r>
            <a:r>
              <a:rPr lang="ru-RU" sz="3000" dirty="0"/>
              <a:t> рядки </a:t>
            </a:r>
            <a:r>
              <a:rPr lang="en-US" sz="3000" b="1" dirty="0"/>
              <a:t>st1 </a:t>
            </a:r>
            <a:r>
              <a:rPr lang="ru-RU" sz="3000" b="1" dirty="0" err="1"/>
              <a:t>і</a:t>
            </a:r>
            <a:r>
              <a:rPr lang="ru-RU" sz="3000" b="1" dirty="0"/>
              <a:t> </a:t>
            </a:r>
            <a:r>
              <a:rPr lang="en-US" sz="3000" b="1" dirty="0"/>
              <a:t>st2</a:t>
            </a:r>
            <a:r>
              <a:rPr lang="en-US" sz="3000" dirty="0"/>
              <a:t> </a:t>
            </a:r>
            <a:r>
              <a:rPr lang="ru-RU" sz="3000" dirty="0"/>
              <a:t>та </a:t>
            </a:r>
            <a:r>
              <a:rPr lang="ru-RU" sz="3000" dirty="0" err="1"/>
              <a:t>повертає</a:t>
            </a:r>
            <a:r>
              <a:rPr lang="ru-RU" sz="3000" dirty="0"/>
              <a:t> </a:t>
            </a:r>
            <a:r>
              <a:rPr lang="ru-RU" sz="3000" dirty="0" err="1"/>
              <a:t>цілу</a:t>
            </a:r>
            <a:r>
              <a:rPr lang="ru-RU" sz="3000" dirty="0"/>
              <a:t> величину, </a:t>
            </a:r>
            <a:r>
              <a:rPr lang="ru-RU" sz="3000" dirty="0" err="1"/>
              <a:t>що</a:t>
            </a:r>
            <a:r>
              <a:rPr lang="ru-RU" sz="3000" dirty="0"/>
              <a:t> </a:t>
            </a:r>
            <a:r>
              <a:rPr lang="ru-RU" sz="3000" dirty="0" err="1"/>
              <a:t>дорівнює</a:t>
            </a:r>
            <a:r>
              <a:rPr lang="ru-RU" sz="3000" dirty="0"/>
              <a:t>:</a:t>
            </a:r>
          </a:p>
          <a:p>
            <a:pPr>
              <a:buNone/>
            </a:pPr>
            <a:r>
              <a:rPr lang="ru-RU" sz="3000" b="1" dirty="0"/>
              <a:t>&lt;0 — </a:t>
            </a:r>
            <a:r>
              <a:rPr lang="ru-RU" sz="3000" b="1" dirty="0" err="1"/>
              <a:t>якщо</a:t>
            </a:r>
            <a:r>
              <a:rPr lang="ru-RU" sz="3000" b="1" dirty="0"/>
              <a:t> </a:t>
            </a:r>
            <a:r>
              <a:rPr lang="en-US" sz="3000" b="1" dirty="0"/>
              <a:t>st1 &lt; st2;</a:t>
            </a:r>
            <a:endParaRPr lang="en-US" sz="3000" dirty="0"/>
          </a:p>
          <a:p>
            <a:pPr>
              <a:buNone/>
            </a:pPr>
            <a:r>
              <a:rPr lang="en-US" sz="3000" b="1" dirty="0"/>
              <a:t>= 0 — </a:t>
            </a:r>
            <a:r>
              <a:rPr lang="ru-RU" sz="3000" b="1" dirty="0" err="1"/>
              <a:t>якщо</a:t>
            </a:r>
            <a:r>
              <a:rPr lang="ru-RU" sz="3000" b="1" dirty="0"/>
              <a:t> </a:t>
            </a:r>
            <a:r>
              <a:rPr lang="en-US" sz="3000" b="1" dirty="0"/>
              <a:t>st1 = st2;</a:t>
            </a:r>
            <a:endParaRPr lang="en-US" sz="3000" dirty="0"/>
          </a:p>
          <a:p>
            <a:pPr>
              <a:buNone/>
            </a:pPr>
            <a:r>
              <a:rPr lang="en-US" sz="3000" b="1" dirty="0"/>
              <a:t>&gt;0 — </a:t>
            </a:r>
            <a:r>
              <a:rPr lang="ru-RU" sz="3000" b="1" dirty="0" err="1"/>
              <a:t>якщо</a:t>
            </a:r>
            <a:r>
              <a:rPr lang="ru-RU" sz="3000" b="1" dirty="0"/>
              <a:t> </a:t>
            </a:r>
            <a:r>
              <a:rPr lang="en-US" sz="3000" b="1" dirty="0"/>
              <a:t>st1 &gt; st2</a:t>
            </a:r>
            <a:r>
              <a:rPr lang="en-US" sz="3000" b="1" dirty="0" smtClean="0"/>
              <a:t>;</a:t>
            </a:r>
            <a:endParaRPr lang="uk-UA" sz="3000" b="1" dirty="0" smtClean="0"/>
          </a:p>
          <a:p>
            <a:pPr>
              <a:buNone/>
            </a:pPr>
            <a:r>
              <a:rPr lang="en-US" sz="3000" b="1" dirty="0" err="1"/>
              <a:t>int</a:t>
            </a:r>
            <a:r>
              <a:rPr lang="en-US" sz="3000" b="1" dirty="0"/>
              <a:t> </a:t>
            </a:r>
            <a:r>
              <a:rPr lang="en-US" sz="3000" b="1" dirty="0" err="1"/>
              <a:t>stricmp</a:t>
            </a:r>
            <a:r>
              <a:rPr lang="en-US" sz="3000" b="1" dirty="0"/>
              <a:t> (const char *</a:t>
            </a:r>
            <a:r>
              <a:rPr lang="en-US" sz="3000" b="1" dirty="0" err="1"/>
              <a:t>stl</a:t>
            </a:r>
            <a:r>
              <a:rPr lang="en-US" sz="3000" b="1" dirty="0"/>
              <a:t>, const char *st2); </a:t>
            </a:r>
            <a:r>
              <a:rPr lang="en-US" sz="3000" dirty="0"/>
              <a:t>— </a:t>
            </a:r>
            <a:r>
              <a:rPr lang="ru-RU" sz="3000" dirty="0" err="1"/>
              <a:t>виконує</a:t>
            </a:r>
            <a:r>
              <a:rPr lang="ru-RU" sz="3000" dirty="0"/>
              <a:t> </a:t>
            </a:r>
            <a:r>
              <a:rPr lang="ru-RU" sz="3000" dirty="0" err="1"/>
              <a:t>порівняння</a:t>
            </a:r>
            <a:r>
              <a:rPr lang="ru-RU" sz="3000" dirty="0"/>
              <a:t> </a:t>
            </a:r>
            <a:r>
              <a:rPr lang="ru-RU" sz="3000" dirty="0" err="1"/>
              <a:t>рядків</a:t>
            </a:r>
            <a:r>
              <a:rPr lang="ru-RU" sz="3000" dirty="0"/>
              <a:t>, не </a:t>
            </a:r>
            <a:r>
              <a:rPr lang="ru-RU" sz="3000" dirty="0" err="1"/>
              <a:t>враховуючи</a:t>
            </a:r>
            <a:r>
              <a:rPr lang="ru-RU" sz="3000" dirty="0"/>
              <a:t> </a:t>
            </a:r>
            <a:r>
              <a:rPr lang="ru-RU" sz="3000" dirty="0" err="1"/>
              <a:t>регістра</a:t>
            </a:r>
            <a:r>
              <a:rPr lang="ru-RU" sz="3000" dirty="0"/>
              <a:t> </a:t>
            </a:r>
            <a:r>
              <a:rPr lang="ru-RU" sz="3000" dirty="0" err="1"/>
              <a:t>символів</a:t>
            </a:r>
            <a:r>
              <a:rPr lang="ru-RU" sz="3000" dirty="0"/>
              <a:t>; </a:t>
            </a:r>
            <a:r>
              <a:rPr lang="ru-RU" sz="3000" dirty="0" err="1"/>
              <a:t>повертає</a:t>
            </a:r>
            <a:r>
              <a:rPr lang="ru-RU" sz="3000" dirty="0"/>
              <a:t> </a:t>
            </a:r>
            <a:r>
              <a:rPr lang="ru-RU" sz="3000" dirty="0" err="1"/>
              <a:t>цілу</a:t>
            </a:r>
            <a:r>
              <a:rPr lang="ru-RU" sz="3000" dirty="0"/>
              <a:t> величину, як </a:t>
            </a:r>
            <a:r>
              <a:rPr lang="ru-RU" sz="3000" dirty="0" err="1"/>
              <a:t>і</a:t>
            </a:r>
            <a:r>
              <a:rPr lang="ru-RU" sz="3000" dirty="0"/>
              <a:t> </a:t>
            </a:r>
            <a:r>
              <a:rPr lang="ru-RU" sz="3000" dirty="0" err="1"/>
              <a:t>функція</a:t>
            </a:r>
            <a:r>
              <a:rPr lang="ru-RU" sz="3000" dirty="0"/>
              <a:t> </a:t>
            </a:r>
            <a:r>
              <a:rPr lang="en-US" sz="3000" b="1" dirty="0" err="1"/>
              <a:t>strcmp</a:t>
            </a:r>
            <a:r>
              <a:rPr lang="en-US" sz="3000" b="1" dirty="0"/>
              <a:t>()</a:t>
            </a:r>
            <a:r>
              <a:rPr lang="en-US" sz="3000" dirty="0"/>
              <a:t>,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int</a:t>
            </a:r>
            <a:r>
              <a:rPr lang="en-US" sz="3200" b="1" dirty="0"/>
              <a:t> </a:t>
            </a:r>
            <a:r>
              <a:rPr lang="en-US" sz="3200" b="1" dirty="0" err="1"/>
              <a:t>strcmp</a:t>
            </a:r>
            <a:r>
              <a:rPr lang="en-US" sz="3200" b="1" dirty="0"/>
              <a:t> (char *</a:t>
            </a:r>
            <a:r>
              <a:rPr lang="en-US" sz="3200" b="1" dirty="0" err="1"/>
              <a:t>stl</a:t>
            </a:r>
            <a:r>
              <a:rPr lang="en-US" sz="3200" b="1" dirty="0"/>
              <a:t>, char *st2);</a:t>
            </a:r>
            <a:r>
              <a:rPr lang="en-US" sz="3200" dirty="0"/>
              <a:t> 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9712" y="1405418"/>
            <a:ext cx="4437459" cy="249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8735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696" y="1052736"/>
            <a:ext cx="5174850" cy="220124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3852" y="3720128"/>
            <a:ext cx="5103440" cy="248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2221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int</a:t>
            </a:r>
            <a:r>
              <a:rPr lang="en-US" sz="3200" b="1" dirty="0"/>
              <a:t> </a:t>
            </a:r>
            <a:r>
              <a:rPr lang="en-US" sz="3200" b="1" dirty="0" err="1"/>
              <a:t>stricmp</a:t>
            </a:r>
            <a:r>
              <a:rPr lang="en-US" sz="3200" b="1" dirty="0"/>
              <a:t> (</a:t>
            </a:r>
            <a:r>
              <a:rPr lang="en-US" sz="3200" b="1" dirty="0" err="1"/>
              <a:t>const</a:t>
            </a:r>
            <a:r>
              <a:rPr lang="en-US" sz="3200" b="1" dirty="0"/>
              <a:t> char *</a:t>
            </a:r>
            <a:r>
              <a:rPr lang="en-US" sz="3200" b="1" dirty="0" err="1"/>
              <a:t>stl</a:t>
            </a:r>
            <a:r>
              <a:rPr lang="en-US" sz="3200" b="1" dirty="0"/>
              <a:t>, </a:t>
            </a:r>
            <a:r>
              <a:rPr lang="en-US" sz="3200" b="1" dirty="0" err="1"/>
              <a:t>const</a:t>
            </a:r>
            <a:r>
              <a:rPr lang="en-US" sz="3200" b="1" dirty="0"/>
              <a:t> char *st2);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52" y="1772816"/>
            <a:ext cx="3842174" cy="251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753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9346" y="870724"/>
            <a:ext cx="5065308" cy="25506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3657876"/>
            <a:ext cx="4320567" cy="258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83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500" dirty="0"/>
              <a:t>#include &lt;</a:t>
            </a:r>
            <a:r>
              <a:rPr lang="en-US" sz="5500" dirty="0" err="1"/>
              <a:t>stdio.h</a:t>
            </a:r>
            <a:r>
              <a:rPr lang="en-US" sz="5500" dirty="0"/>
              <a:t>&gt;</a:t>
            </a:r>
          </a:p>
          <a:p>
            <a:pPr marL="0" indent="0">
              <a:buNone/>
            </a:pPr>
            <a:r>
              <a:rPr lang="en-US" sz="5500" dirty="0"/>
              <a:t>#include &lt;</a:t>
            </a:r>
            <a:r>
              <a:rPr lang="en-US" sz="5500" dirty="0" err="1"/>
              <a:t>string.h</a:t>
            </a:r>
            <a:r>
              <a:rPr lang="en-US" sz="5500" dirty="0"/>
              <a:t>&gt;</a:t>
            </a:r>
          </a:p>
          <a:p>
            <a:pPr marL="0" indent="0">
              <a:buNone/>
            </a:pPr>
            <a:r>
              <a:rPr lang="en-US" sz="5500" dirty="0" err="1"/>
              <a:t>int</a:t>
            </a:r>
            <a:r>
              <a:rPr lang="en-US" sz="5500" dirty="0"/>
              <a:t> main()</a:t>
            </a:r>
          </a:p>
          <a:p>
            <a:pPr marL="0" indent="0">
              <a:buNone/>
            </a:pPr>
            <a:r>
              <a:rPr lang="en-US" sz="5500" dirty="0"/>
              <a:t>{</a:t>
            </a:r>
          </a:p>
          <a:p>
            <a:pPr marL="0" indent="0">
              <a:buNone/>
            </a:pPr>
            <a:r>
              <a:rPr lang="en-US" sz="5500" dirty="0" smtClean="0"/>
              <a:t>char </a:t>
            </a:r>
            <a:r>
              <a:rPr lang="en-US" sz="5500" dirty="0"/>
              <a:t>str1[80];</a:t>
            </a:r>
          </a:p>
          <a:p>
            <a:pPr marL="0" indent="0">
              <a:buNone/>
            </a:pPr>
            <a:r>
              <a:rPr lang="en-US" sz="5500" dirty="0"/>
              <a:t>char str2[80]="\0";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r>
              <a:rPr lang="en-US" sz="5500" dirty="0" err="1"/>
              <a:t>printf</a:t>
            </a:r>
            <a:r>
              <a:rPr lang="en-US" sz="5500" dirty="0"/>
              <a:t>("Input string 1\n");</a:t>
            </a:r>
          </a:p>
          <a:p>
            <a:pPr marL="0" indent="0">
              <a:buNone/>
            </a:pPr>
            <a:r>
              <a:rPr lang="en-US" sz="5500" dirty="0"/>
              <a:t>gets(str1);</a:t>
            </a:r>
          </a:p>
          <a:p>
            <a:pPr marL="0" indent="0">
              <a:buNone/>
            </a:pPr>
            <a:r>
              <a:rPr lang="en-US" sz="5500" dirty="0" err="1"/>
              <a:t>printf</a:t>
            </a:r>
            <a:r>
              <a:rPr lang="en-US" sz="5500" dirty="0"/>
              <a:t>("Input string 2\n");</a:t>
            </a:r>
          </a:p>
          <a:p>
            <a:pPr marL="0" indent="0">
              <a:buNone/>
            </a:pPr>
            <a:r>
              <a:rPr lang="en-US" sz="5500" dirty="0"/>
              <a:t>gets(str2);</a:t>
            </a:r>
          </a:p>
          <a:p>
            <a:pPr marL="0" indent="0">
              <a:buNone/>
            </a:pPr>
            <a:r>
              <a:rPr lang="en-US" sz="5500" dirty="0" err="1" smtClean="0"/>
              <a:t>printf</a:t>
            </a:r>
            <a:r>
              <a:rPr lang="en-US" sz="5500" dirty="0"/>
              <a:t>(" string1\n");</a:t>
            </a:r>
          </a:p>
          <a:p>
            <a:pPr marL="0" indent="0">
              <a:buNone/>
            </a:pPr>
            <a:r>
              <a:rPr lang="en-US" sz="5500" dirty="0"/>
              <a:t>puts(str1);</a:t>
            </a:r>
          </a:p>
          <a:p>
            <a:pPr marL="0" indent="0">
              <a:buNone/>
            </a:pPr>
            <a:r>
              <a:rPr lang="en-US" sz="5500" dirty="0" err="1"/>
              <a:t>printf</a:t>
            </a:r>
            <a:r>
              <a:rPr lang="en-US" sz="5500" dirty="0"/>
              <a:t>(" string2\n");</a:t>
            </a:r>
          </a:p>
          <a:p>
            <a:pPr marL="0" indent="0">
              <a:buNone/>
            </a:pPr>
            <a:r>
              <a:rPr lang="en-US" sz="5500" dirty="0"/>
              <a:t>puts(str2</a:t>
            </a:r>
            <a:r>
              <a:rPr lang="en-US" sz="5500" dirty="0" smtClean="0"/>
              <a:t>);</a:t>
            </a:r>
            <a:endParaRPr lang="uk-UA" sz="5500" dirty="0" smtClean="0"/>
          </a:p>
          <a:p>
            <a:pPr marL="0" indent="0">
              <a:buNone/>
            </a:pPr>
            <a:r>
              <a:rPr lang="en-US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//t=</a:t>
            </a:r>
            <a:r>
              <a:rPr lang="en-US" sz="5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strcmp</a:t>
            </a:r>
            <a:r>
              <a:rPr lang="en-US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(str1,str2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buNone/>
            </a:pPr>
            <a:r>
              <a:rPr lang="en-US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t=</a:t>
            </a:r>
            <a:r>
              <a:rPr lang="en-US" sz="5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stricmp</a:t>
            </a:r>
            <a:r>
              <a:rPr lang="en-US" sz="5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(str1,str2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0" indent="0">
              <a:buNone/>
            </a:pPr>
            <a:r>
              <a:rPr lang="en-US" sz="5500" dirty="0" err="1"/>
              <a:t>printf</a:t>
            </a:r>
            <a:r>
              <a:rPr lang="en-US" sz="5500" dirty="0"/>
              <a:t> ("\</a:t>
            </a:r>
            <a:r>
              <a:rPr lang="en-US" sz="5500" dirty="0" err="1"/>
              <a:t>nt</a:t>
            </a:r>
            <a:r>
              <a:rPr lang="en-US" sz="5500" dirty="0"/>
              <a:t>=%</a:t>
            </a:r>
            <a:r>
              <a:rPr lang="en-US" sz="5500" dirty="0" err="1"/>
              <a:t>d",t</a:t>
            </a:r>
            <a:r>
              <a:rPr lang="en-US" sz="5500" dirty="0"/>
              <a:t>);</a:t>
            </a:r>
          </a:p>
          <a:p>
            <a:pPr marL="0" indent="0">
              <a:buNone/>
            </a:pPr>
            <a:r>
              <a:rPr lang="en-US" sz="5500" dirty="0" err="1" smtClean="0"/>
              <a:t>getch</a:t>
            </a:r>
            <a:r>
              <a:rPr lang="en-US" sz="5500" dirty="0"/>
              <a:t>();</a:t>
            </a:r>
          </a:p>
          <a:p>
            <a:pPr marL="0" indent="0">
              <a:buNone/>
            </a:pPr>
            <a:r>
              <a:rPr lang="en-US" sz="5500" dirty="0"/>
              <a:t>return 0;</a:t>
            </a:r>
          </a:p>
          <a:p>
            <a:pPr marL="0" indent="0">
              <a:buNone/>
            </a:pPr>
            <a:r>
              <a:rPr lang="en-US" sz="5500" dirty="0"/>
              <a:t>}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6869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Пошук символів та рядків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686800" cy="528945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err="1"/>
              <a:t>Функції</a:t>
            </a:r>
            <a:r>
              <a:rPr lang="ru-RU" b="1" i="1" dirty="0"/>
              <a:t> </a:t>
            </a:r>
            <a:r>
              <a:rPr lang="ru-RU" b="1" i="1" dirty="0" err="1"/>
              <a:t>пошуку</a:t>
            </a:r>
            <a:r>
              <a:rPr lang="ru-RU" b="1" i="1" dirty="0"/>
              <a:t> </a:t>
            </a:r>
            <a:r>
              <a:rPr lang="ru-RU" b="1" i="1" dirty="0" err="1"/>
              <a:t>підрядка</a:t>
            </a:r>
            <a:r>
              <a:rPr lang="ru-RU" b="1" i="1" dirty="0"/>
              <a:t> в рядку</a:t>
            </a:r>
            <a:r>
              <a:rPr lang="ru-RU" b="1" i="1" dirty="0" smtClean="0"/>
              <a:t>:</a:t>
            </a:r>
          </a:p>
          <a:p>
            <a:pPr>
              <a:buNone/>
            </a:pPr>
            <a:r>
              <a:rPr lang="en-US" b="1" dirty="0" err="1"/>
              <a:t>i</a:t>
            </a:r>
            <a:r>
              <a:rPr lang="en-US" b="1" dirty="0" err="1" smtClean="0"/>
              <a:t>nt</a:t>
            </a:r>
            <a:r>
              <a:rPr lang="en-US" b="1" dirty="0" smtClean="0"/>
              <a:t> </a:t>
            </a:r>
            <a:r>
              <a:rPr lang="en-US" b="1" dirty="0" err="1" smtClean="0"/>
              <a:t>strspn</a:t>
            </a:r>
            <a:r>
              <a:rPr lang="en-US" b="1" dirty="0" smtClean="0"/>
              <a:t> </a:t>
            </a:r>
            <a:r>
              <a:rPr lang="en-US" b="1" dirty="0"/>
              <a:t>(const char *st1, const char *st2 );</a:t>
            </a:r>
            <a:r>
              <a:rPr lang="en-US" dirty="0"/>
              <a:t> — </a:t>
            </a:r>
            <a:r>
              <a:rPr lang="ru-RU" dirty="0" err="1"/>
              <a:t>повертає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початку рядка </a:t>
            </a:r>
            <a:r>
              <a:rPr lang="en-US" b="1" dirty="0"/>
              <a:t>st1</a:t>
            </a:r>
            <a:r>
              <a:rPr lang="en-US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збігаються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smtClean="0"/>
              <a:t>символами </a:t>
            </a:r>
            <a:r>
              <a:rPr lang="ru-RU" dirty="0"/>
              <a:t>рядка </a:t>
            </a:r>
            <a:r>
              <a:rPr lang="en-US" b="1" dirty="0"/>
              <a:t>st2</a:t>
            </a:r>
            <a:r>
              <a:rPr lang="en-US" dirty="0"/>
              <a:t>, </a:t>
            </a:r>
            <a:r>
              <a:rPr lang="ru-RU" dirty="0"/>
              <a:t>де б вони не </a:t>
            </a:r>
            <a:r>
              <a:rPr lang="ru-RU" dirty="0" err="1"/>
              <a:t>знаходилися</a:t>
            </a:r>
            <a:r>
              <a:rPr lang="ru-RU" dirty="0"/>
              <a:t> в </a:t>
            </a:r>
            <a:r>
              <a:rPr lang="en-US" b="1" dirty="0"/>
              <a:t>st2</a:t>
            </a:r>
            <a:r>
              <a:rPr lang="en-US" dirty="0" smtClean="0"/>
              <a:t>,</a:t>
            </a:r>
            <a:endParaRPr lang="uk-UA" dirty="0" smtClean="0"/>
          </a:p>
          <a:p>
            <a:pPr>
              <a:buNone/>
            </a:pPr>
            <a:r>
              <a:rPr lang="en-US" b="1" dirty="0"/>
              <a:t>char *</a:t>
            </a:r>
            <a:r>
              <a:rPr lang="en-US" b="1" dirty="0" err="1"/>
              <a:t>strstr</a:t>
            </a:r>
            <a:r>
              <a:rPr lang="en-US" b="1" dirty="0"/>
              <a:t> (const char *st1, const char *st2);</a:t>
            </a:r>
            <a:r>
              <a:rPr lang="en-US" dirty="0"/>
              <a:t> —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шукає</a:t>
            </a:r>
            <a:r>
              <a:rPr lang="ru-RU" dirty="0"/>
              <a:t> в рядку </a:t>
            </a:r>
            <a:r>
              <a:rPr lang="en-US" b="1" dirty="0"/>
              <a:t>st1</a:t>
            </a:r>
            <a:r>
              <a:rPr lang="en-US" dirty="0"/>
              <a:t> </a:t>
            </a:r>
            <a:r>
              <a:rPr lang="ru-RU" dirty="0"/>
              <a:t>перше </a:t>
            </a:r>
            <a:r>
              <a:rPr lang="ru-RU" dirty="0" err="1"/>
              <a:t>входження</a:t>
            </a:r>
            <a:r>
              <a:rPr lang="ru-RU" dirty="0"/>
              <a:t> </a:t>
            </a:r>
            <a:r>
              <a:rPr lang="en-US" b="1" dirty="0"/>
              <a:t>st2</a:t>
            </a:r>
            <a:r>
              <a:rPr lang="en-US" dirty="0"/>
              <a:t> 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повертає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 на перший символ, </a:t>
            </a:r>
            <a:r>
              <a:rPr lang="ru-RU" dirty="0" err="1"/>
              <a:t>знайдений</a:t>
            </a:r>
            <a:r>
              <a:rPr lang="ru-RU" dirty="0"/>
              <a:t> у </a:t>
            </a:r>
            <a:r>
              <a:rPr lang="en-US" b="1" dirty="0"/>
              <a:t>st1</a:t>
            </a:r>
            <a:r>
              <a:rPr lang="en-US" dirty="0"/>
              <a:t>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підрядка</a:t>
            </a:r>
            <a:r>
              <a:rPr lang="en-US" b="1" dirty="0"/>
              <a:t>st2</a:t>
            </a:r>
            <a:r>
              <a:rPr lang="en-US" dirty="0"/>
              <a:t>;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smtClean="0"/>
              <a:t>рядок</a:t>
            </a:r>
            <a:r>
              <a:rPr lang="ru-RU" dirty="0"/>
              <a:t> </a:t>
            </a:r>
            <a:r>
              <a:rPr lang="en-US" b="1" dirty="0"/>
              <a:t>st2</a:t>
            </a:r>
            <a:r>
              <a:rPr lang="en-US" dirty="0"/>
              <a:t> </a:t>
            </a:r>
            <a:r>
              <a:rPr lang="ru-RU" dirty="0"/>
              <a:t>не </a:t>
            </a:r>
            <a:r>
              <a:rPr lang="ru-RU" dirty="0" err="1"/>
              <a:t>виявлений</a:t>
            </a:r>
            <a:r>
              <a:rPr lang="ru-RU" dirty="0"/>
              <a:t> в </a:t>
            </a:r>
            <a:r>
              <a:rPr lang="en-US" b="1" dirty="0"/>
              <a:t>st1</a:t>
            </a:r>
            <a:r>
              <a:rPr lang="en-US" dirty="0"/>
              <a:t>,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повертає</a:t>
            </a:r>
            <a:r>
              <a:rPr lang="ru-RU" dirty="0"/>
              <a:t> </a:t>
            </a:r>
            <a:r>
              <a:rPr lang="ru-RU" b="1" dirty="0"/>
              <a:t>0</a:t>
            </a:r>
            <a:r>
              <a:rPr lang="ru-RU" dirty="0"/>
              <a:t>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/>
              <a:t>Рядок може бути присвоєний в об</a:t>
            </a:r>
            <a:r>
              <a:rPr lang="ru-RU" dirty="0"/>
              <a:t>'</a:t>
            </a:r>
            <a:r>
              <a:rPr lang="uk-UA" dirty="0"/>
              <a:t>яві або масиву символів, або покажчику на символ. Кожна з об'яв</a:t>
            </a:r>
            <a:endParaRPr lang="ru-RU" dirty="0"/>
          </a:p>
          <a:p>
            <a:pPr>
              <a:buNone/>
            </a:pPr>
            <a:r>
              <a:rPr lang="en-US" i="1" dirty="0"/>
              <a:t>char color </a:t>
            </a:r>
            <a:r>
              <a:rPr lang="uk-UA" dirty="0"/>
              <a:t>[]</a:t>
            </a:r>
            <a:r>
              <a:rPr lang="uk-UA" i="1" dirty="0"/>
              <a:t> = </a:t>
            </a:r>
            <a:r>
              <a:rPr lang="en-US" i="1" dirty="0" smtClean="0"/>
              <a:t>“yellow</a:t>
            </a:r>
            <a:r>
              <a:rPr lang="uk-UA" i="1" dirty="0" smtClean="0"/>
              <a:t>”;</a:t>
            </a:r>
            <a:endParaRPr lang="ru-RU" dirty="0"/>
          </a:p>
          <a:p>
            <a:pPr>
              <a:buNone/>
            </a:pPr>
            <a:r>
              <a:rPr lang="en-US" i="1" dirty="0"/>
              <a:t>char</a:t>
            </a:r>
            <a:r>
              <a:rPr lang="uk-UA" i="1" dirty="0"/>
              <a:t> *</a:t>
            </a:r>
            <a:r>
              <a:rPr lang="en-US" i="1" dirty="0" err="1"/>
              <a:t>ptrColor</a:t>
            </a:r>
            <a:r>
              <a:rPr lang="uk-UA" i="1" dirty="0"/>
              <a:t> = </a:t>
            </a:r>
            <a:r>
              <a:rPr lang="uk-UA" i="1" dirty="0" smtClean="0"/>
              <a:t>“</a:t>
            </a:r>
            <a:r>
              <a:rPr lang="en-US" i="1" dirty="0" smtClean="0"/>
              <a:t>yellow</a:t>
            </a:r>
            <a:r>
              <a:rPr lang="uk-UA" i="1" dirty="0" smtClean="0"/>
              <a:t>”;</a:t>
            </a:r>
            <a:endParaRPr lang="ru-RU" dirty="0"/>
          </a:p>
          <a:p>
            <a:pPr>
              <a:buNone/>
            </a:pPr>
            <a:r>
              <a:rPr lang="uk-UA" dirty="0"/>
              <a:t>ініціює змінну рядком </a:t>
            </a:r>
            <a:r>
              <a:rPr lang="uk-UA" dirty="0" smtClean="0"/>
              <a:t>“</a:t>
            </a:r>
            <a:r>
              <a:rPr lang="en-US" i="1" dirty="0" smtClean="0"/>
              <a:t>yellow</a:t>
            </a:r>
            <a:r>
              <a:rPr lang="uk-UA" i="1" dirty="0" smtClean="0"/>
              <a:t>”</a:t>
            </a:r>
            <a:r>
              <a:rPr lang="en-US" i="1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char *</a:t>
            </a:r>
            <a:r>
              <a:rPr lang="en-US" b="1" dirty="0" err="1"/>
              <a:t>strtok</a:t>
            </a:r>
            <a:r>
              <a:rPr lang="en-US" b="1" dirty="0"/>
              <a:t> (char *</a:t>
            </a:r>
            <a:r>
              <a:rPr lang="en-US" b="1" dirty="0" err="1"/>
              <a:t>st</a:t>
            </a:r>
            <a:r>
              <a:rPr lang="en-US" b="1" dirty="0"/>
              <a:t>, const char *</a:t>
            </a:r>
            <a:r>
              <a:rPr lang="en-US" b="1" dirty="0" err="1"/>
              <a:t>dlm</a:t>
            </a:r>
            <a:r>
              <a:rPr lang="en-US" b="1" dirty="0"/>
              <a:t>);</a:t>
            </a:r>
            <a:r>
              <a:rPr lang="en-US" dirty="0"/>
              <a:t> — </a:t>
            </a:r>
            <a:r>
              <a:rPr lang="ru-RU" dirty="0" err="1"/>
              <a:t>розбиття</a:t>
            </a:r>
            <a:r>
              <a:rPr lang="ru-RU" dirty="0"/>
              <a:t> </a:t>
            </a:r>
            <a:r>
              <a:rPr lang="ru-RU" dirty="0" smtClean="0"/>
              <a:t>рядка </a:t>
            </a:r>
            <a:r>
              <a:rPr lang="ru-RU" dirty="0"/>
              <a:t>на </a:t>
            </a:r>
            <a:r>
              <a:rPr lang="ru-RU" dirty="0" err="1"/>
              <a:t>лексеми</a:t>
            </a:r>
            <a:r>
              <a:rPr lang="ru-RU" dirty="0"/>
              <a:t> (</a:t>
            </a:r>
            <a:r>
              <a:rPr lang="ru-RU" dirty="0" err="1"/>
              <a:t>сегменти</a:t>
            </a:r>
            <a:r>
              <a:rPr lang="ru-RU" dirty="0"/>
              <a:t>), </a:t>
            </a:r>
            <a:r>
              <a:rPr lang="ru-RU" dirty="0" err="1"/>
              <a:t>обмежені</a:t>
            </a:r>
            <a:r>
              <a:rPr lang="ru-RU" dirty="0"/>
              <a:t> символами,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рядка </a:t>
            </a:r>
            <a:r>
              <a:rPr lang="en-US" b="1" dirty="0"/>
              <a:t>dim</a:t>
            </a:r>
            <a:r>
              <a:rPr lang="en-US" dirty="0"/>
              <a:t>. </a:t>
            </a:r>
            <a:r>
              <a:rPr lang="ru-RU" dirty="0"/>
              <a:t>Цей параметр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будь-яку</a:t>
            </a:r>
            <a:r>
              <a:rPr lang="ru-RU" dirty="0"/>
              <a:t> </a:t>
            </a:r>
            <a:r>
              <a:rPr lang="ru-RU" dirty="0" err="1"/>
              <a:t>кіль­кість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обмежників</a:t>
            </a:r>
            <a:r>
              <a:rPr lang="ru-RU" dirty="0"/>
              <a:t> —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границь</a:t>
            </a:r>
            <a:r>
              <a:rPr lang="ru-RU" dirty="0"/>
              <a:t> лексем,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/>
              <a:t>лексеми</a:t>
            </a:r>
            <a:r>
              <a:rPr lang="ru-RU" dirty="0"/>
              <a:t> в рядок </a:t>
            </a:r>
            <a:r>
              <a:rPr lang="en-US" b="1" dirty="0" err="1"/>
              <a:t>st</a:t>
            </a:r>
            <a:r>
              <a:rPr lang="en-US" dirty="0"/>
              <a:t> </a:t>
            </a:r>
            <a:r>
              <a:rPr lang="ru-RU" dirty="0" err="1"/>
              <a:t>поміщається</a:t>
            </a:r>
            <a:r>
              <a:rPr lang="ru-RU" dirty="0"/>
              <a:t> символ </a:t>
            </a:r>
            <a:r>
              <a:rPr lang="ru-RU" b="1" dirty="0"/>
              <a:t>«\0»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Перша об'ява створює масив </a:t>
            </a:r>
            <a:r>
              <a:rPr lang="en-US" b="1" i="1" dirty="0" smtClean="0"/>
              <a:t>color</a:t>
            </a:r>
            <a:r>
              <a:rPr lang="uk-UA" dirty="0" smtClean="0"/>
              <a:t>, який складається з </a:t>
            </a:r>
            <a:r>
              <a:rPr lang="en-US" dirty="0" smtClean="0"/>
              <a:t>7</a:t>
            </a:r>
            <a:r>
              <a:rPr lang="uk-UA" dirty="0" smtClean="0"/>
              <a:t> елементів і містить символи ‘</a:t>
            </a:r>
            <a:r>
              <a:rPr lang="en-US" i="1" dirty="0" smtClean="0"/>
              <a:t>y</a:t>
            </a:r>
            <a:r>
              <a:rPr lang="uk-UA" dirty="0" smtClean="0"/>
              <a:t>'</a:t>
            </a:r>
            <a:r>
              <a:rPr lang="en-US" dirty="0" smtClean="0"/>
              <a:t>,’e’, ’l’, </a:t>
            </a:r>
            <a:r>
              <a:rPr lang="uk-UA" dirty="0" smtClean="0"/>
              <a:t>‘</a:t>
            </a:r>
            <a:r>
              <a:rPr lang="en-US" dirty="0"/>
              <a:t>l</a:t>
            </a:r>
            <a:r>
              <a:rPr lang="uk-UA" dirty="0" smtClean="0"/>
              <a:t>', ‘</a:t>
            </a:r>
            <a:r>
              <a:rPr lang="en-US" i="1" dirty="0" smtClean="0"/>
              <a:t>o</a:t>
            </a:r>
            <a:r>
              <a:rPr lang="uk-UA" dirty="0" smtClean="0"/>
              <a:t>', ‘</a:t>
            </a:r>
            <a:r>
              <a:rPr lang="en-US" i="1" dirty="0" smtClean="0"/>
              <a:t>w</a:t>
            </a:r>
            <a:r>
              <a:rPr lang="uk-UA" dirty="0" smtClean="0"/>
              <a:t>', '\0'. </a:t>
            </a:r>
            <a:endParaRPr lang="en-US" dirty="0" smtClean="0"/>
          </a:p>
          <a:p>
            <a:pPr>
              <a:buNone/>
            </a:pPr>
            <a:r>
              <a:rPr lang="uk-UA" dirty="0" smtClean="0"/>
              <a:t>Друга об'ява створює змінну-покажчик </a:t>
            </a:r>
            <a:r>
              <a:rPr lang="en-US" b="1" i="1" dirty="0" err="1" smtClean="0"/>
              <a:t>ptrColor</a:t>
            </a:r>
            <a:r>
              <a:rPr lang="uk-UA" dirty="0" smtClean="0"/>
              <a:t>, яка містить адресу рядка </a:t>
            </a:r>
            <a:r>
              <a:rPr lang="uk-UA" i="1" dirty="0" smtClean="0"/>
              <a:t>“</a:t>
            </a:r>
            <a:r>
              <a:rPr lang="en-US" i="1" dirty="0" smtClean="0"/>
              <a:t>yellow</a:t>
            </a:r>
            <a:r>
              <a:rPr lang="uk-UA" i="1" dirty="0" smtClean="0"/>
              <a:t>"</a:t>
            </a:r>
            <a:r>
              <a:rPr lang="uk-UA" dirty="0" smtClean="0"/>
              <a:t>, що знаходиться у деякому місці пам'яті.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При </a:t>
            </a:r>
            <a:r>
              <a:rPr lang="uk-UA" dirty="0"/>
              <a:t>об</a:t>
            </a:r>
            <a:r>
              <a:rPr lang="ru-RU" dirty="0"/>
              <a:t>'</a:t>
            </a:r>
            <a:r>
              <a:rPr lang="uk-UA" dirty="0"/>
              <a:t>яві масивів символів для збереження рядка вони повинні мати достатній розмір, щоб вмістити і рядок, і обмежувальний нульовий символ.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uk-UA" sz="3600" dirty="0"/>
              <a:t>Робота з рядками реалізується за допомогою стандартних функцій, які поділяються за їхнім призначенням на такі групи.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uk-UA" b="1" u="sng" dirty="0" smtClean="0"/>
              <a:t>Введення-виведення рядків</a:t>
            </a:r>
            <a:r>
              <a:rPr lang="uk-UA" dirty="0" smtClean="0"/>
              <a:t>. </a:t>
            </a:r>
            <a:endParaRPr lang="en-US" dirty="0" smtClean="0"/>
          </a:p>
          <a:p>
            <a:r>
              <a:rPr lang="uk-UA" b="1" u="sng" dirty="0" smtClean="0"/>
              <a:t>Перетворення </a:t>
            </a:r>
            <a:r>
              <a:rPr lang="uk-UA" b="1" u="sng" dirty="0"/>
              <a:t>рядків</a:t>
            </a:r>
            <a:r>
              <a:rPr lang="uk-UA" dirty="0"/>
              <a:t>. </a:t>
            </a:r>
            <a:endParaRPr lang="en-US" dirty="0" smtClean="0"/>
          </a:p>
          <a:p>
            <a:r>
              <a:rPr lang="uk-UA" b="1" u="sng" dirty="0" smtClean="0"/>
              <a:t>Операції </a:t>
            </a:r>
            <a:r>
              <a:rPr lang="uk-UA" b="1" u="sng" dirty="0"/>
              <a:t>над рядками</a:t>
            </a:r>
            <a:r>
              <a:rPr lang="uk-UA" dirty="0"/>
              <a:t>. </a:t>
            </a:r>
            <a:endParaRPr lang="en-US" dirty="0" smtClean="0"/>
          </a:p>
          <a:p>
            <a:r>
              <a:rPr lang="uk-UA" b="1" u="sng" dirty="0"/>
              <a:t>Порівняння рядків</a:t>
            </a:r>
            <a:r>
              <a:rPr lang="uk-UA" dirty="0"/>
              <a:t>. </a:t>
            </a:r>
            <a:endParaRPr lang="en-US" dirty="0" smtClean="0"/>
          </a:p>
          <a:p>
            <a:r>
              <a:rPr lang="uk-UA" b="1" u="sng" dirty="0"/>
              <a:t>Пошук символів та </a:t>
            </a:r>
            <a:r>
              <a:rPr lang="uk-UA" b="1" u="sng" dirty="0" smtClean="0"/>
              <a:t>рядків</a:t>
            </a:r>
            <a:endParaRPr lang="en-US" b="1" u="sng" dirty="0" smtClean="0"/>
          </a:p>
          <a:p>
            <a:r>
              <a:rPr lang="uk-UA" b="1" u="sng" dirty="0"/>
              <a:t>Операції з пам'яттю</a:t>
            </a:r>
            <a:r>
              <a:rPr lang="uk-UA" dirty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Введення-виведення рядків</a:t>
            </a:r>
            <a:r>
              <a:rPr lang="uk-UA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Введення рядків:</a:t>
            </a:r>
          </a:p>
          <a:p>
            <a:pPr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(“%s”, &amp;str1);</a:t>
            </a:r>
            <a:endParaRPr lang="en-US" dirty="0"/>
          </a:p>
          <a:p>
            <a:pPr>
              <a:buNone/>
            </a:pP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en-US" dirty="0" err="1" smtClean="0"/>
              <a:t>scanf</a:t>
            </a:r>
            <a:r>
              <a:rPr lang="en-US" dirty="0" smtClean="0"/>
              <a:t> </a:t>
            </a:r>
            <a:r>
              <a:rPr lang="ru-RU" dirty="0" smtClean="0"/>
              <a:t> () для </a:t>
            </a:r>
            <a:r>
              <a:rPr lang="ru-RU" dirty="0" err="1" smtClean="0"/>
              <a:t>введення</a:t>
            </a:r>
            <a:r>
              <a:rPr lang="ru-RU" dirty="0" smtClean="0"/>
              <a:t> рядка - </a:t>
            </a:r>
            <a:r>
              <a:rPr lang="ru-RU" dirty="0" err="1" smtClean="0"/>
              <a:t>працює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призвести</a:t>
            </a:r>
            <a:r>
              <a:rPr lang="ru-RU" dirty="0" smtClean="0"/>
              <a:t> до </a:t>
            </a:r>
            <a:r>
              <a:rPr lang="ru-RU" dirty="0" err="1" smtClean="0"/>
              <a:t>переповнення</a:t>
            </a:r>
            <a:r>
              <a:rPr lang="ru-RU" dirty="0" smtClean="0"/>
              <a:t> буфера.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вхідний</a:t>
            </a:r>
            <a:r>
              <a:rPr lang="ru-RU" dirty="0" smtClean="0"/>
              <a:t> рядок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виявитися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розмір</a:t>
            </a:r>
            <a:r>
              <a:rPr lang="ru-RU" dirty="0" smtClean="0"/>
              <a:t> рядка-буфера</a:t>
            </a:r>
            <a:endParaRPr lang="en-US" dirty="0" smtClean="0"/>
          </a:p>
          <a:p>
            <a:pPr>
              <a:buNone/>
            </a:pPr>
            <a:r>
              <a:rPr lang="uk-UA" b="1" dirty="0" smtClean="0"/>
              <a:t>В</a:t>
            </a:r>
            <a:r>
              <a:rPr lang="uk-UA" b="1" dirty="0"/>
              <a:t>и</a:t>
            </a:r>
            <a:r>
              <a:rPr lang="uk-UA" b="1" dirty="0" smtClean="0"/>
              <a:t>ведення рядків:</a:t>
            </a:r>
          </a:p>
          <a:p>
            <a:pPr>
              <a:buNone/>
            </a:pPr>
            <a:r>
              <a:rPr lang="en-US" dirty="0" err="1" smtClean="0"/>
              <a:t>printnf</a:t>
            </a:r>
            <a:r>
              <a:rPr lang="en-US" dirty="0" smtClean="0"/>
              <a:t>(“%s”, str1);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#include &lt;</a:t>
            </a:r>
            <a:r>
              <a:rPr lang="en-US" sz="2800" dirty="0" err="1" smtClean="0"/>
              <a:t>stdio.h</a:t>
            </a:r>
            <a:r>
              <a:rPr lang="en-US" sz="2800" dirty="0" smtClean="0"/>
              <a:t>&gt;</a:t>
            </a:r>
            <a:endParaRPr lang="uk-UA" sz="2800" dirty="0" smtClean="0"/>
          </a:p>
          <a:p>
            <a:pPr>
              <a:buNone/>
            </a:pPr>
            <a:r>
              <a:rPr lang="en-US" sz="2800" dirty="0"/>
              <a:t>#include </a:t>
            </a:r>
            <a:r>
              <a:rPr lang="en-US" sz="2800" dirty="0" smtClean="0"/>
              <a:t>&lt;</a:t>
            </a:r>
            <a:r>
              <a:rPr lang="en-US" sz="2800" dirty="0" err="1" smtClean="0"/>
              <a:t>conio.h</a:t>
            </a:r>
            <a:r>
              <a:rPr lang="en-US" sz="2800" dirty="0"/>
              <a:t>&gt;</a:t>
            </a:r>
          </a:p>
          <a:p>
            <a:pPr>
              <a:buNone/>
            </a:pPr>
            <a:r>
              <a:rPr lang="en-US" sz="2800" dirty="0" err="1" smtClean="0"/>
              <a:t>int</a:t>
            </a:r>
            <a:r>
              <a:rPr lang="en-US" sz="2800" dirty="0" smtClean="0"/>
              <a:t> main()</a:t>
            </a:r>
          </a:p>
          <a:p>
            <a:pPr>
              <a:buNone/>
            </a:pPr>
            <a:r>
              <a:rPr lang="en-US" sz="2800" dirty="0" smtClean="0"/>
              <a:t>{   </a:t>
            </a: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;</a:t>
            </a:r>
          </a:p>
          <a:p>
            <a:pPr>
              <a:buNone/>
            </a:pPr>
            <a:r>
              <a:rPr lang="en-US" sz="2800" dirty="0" smtClean="0"/>
              <a:t>	char </a:t>
            </a:r>
            <a:r>
              <a:rPr lang="en-US" sz="2800" dirty="0" err="1" smtClean="0"/>
              <a:t>myString</a:t>
            </a:r>
            <a:r>
              <a:rPr lang="en-US" sz="2800" dirty="0" smtClean="0"/>
              <a:t>[100];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err="1" smtClean="0"/>
              <a:t>printf</a:t>
            </a:r>
            <a:r>
              <a:rPr lang="en-US" sz="2800" dirty="0" smtClean="0"/>
              <a:t>( "input: " );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b="1" dirty="0" err="1" smtClean="0"/>
              <a:t>scanf</a:t>
            </a:r>
            <a:r>
              <a:rPr lang="en-US" sz="2800" b="1" dirty="0" smtClean="0"/>
              <a:t>("%</a:t>
            </a:r>
            <a:r>
              <a:rPr lang="en-US" sz="2800" b="1" dirty="0" err="1" smtClean="0"/>
              <a:t>s",&amp;myString</a:t>
            </a:r>
            <a:r>
              <a:rPr lang="en-US" sz="2800" b="1" dirty="0" smtClean="0"/>
              <a:t>);</a:t>
            </a:r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800" b="1" dirty="0" err="1" smtClean="0"/>
              <a:t>printf</a:t>
            </a:r>
            <a:r>
              <a:rPr lang="en-US" sz="2800" b="1" dirty="0" smtClean="0"/>
              <a:t>( "output: %s", </a:t>
            </a:r>
            <a:r>
              <a:rPr lang="en-US" sz="2800" b="1" dirty="0" err="1" smtClean="0"/>
              <a:t>myString</a:t>
            </a:r>
            <a:r>
              <a:rPr lang="en-US" sz="2800" b="1" dirty="0" smtClean="0"/>
              <a:t> );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getch</a:t>
            </a:r>
            <a:r>
              <a:rPr lang="en-US" sz="2800" dirty="0" smtClean="0"/>
              <a:t>();</a:t>
            </a:r>
          </a:p>
          <a:p>
            <a:pPr>
              <a:buNone/>
            </a:pPr>
            <a:r>
              <a:rPr lang="en-US" sz="2800" dirty="0" smtClean="0"/>
              <a:t>	return 0;</a:t>
            </a:r>
          </a:p>
          <a:p>
            <a:pPr>
              <a:buNone/>
            </a:pPr>
            <a:r>
              <a:rPr lang="en-US" sz="2800" dirty="0" smtClean="0"/>
              <a:t>}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11261</TotalTime>
  <Words>1268</Words>
  <Application>Microsoft Office PowerPoint</Application>
  <PresentationFormat>Экран (4:3)</PresentationFormat>
  <Paragraphs>235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3" baseType="lpstr">
      <vt:lpstr>Arial</vt:lpstr>
      <vt:lpstr>Calibri</vt:lpstr>
      <vt:lpstr>Тема Office</vt:lpstr>
      <vt:lpstr>Обробка символьних рядків </vt:lpstr>
      <vt:lpstr>План лекції</vt:lpstr>
      <vt:lpstr>Визначення </vt:lpstr>
      <vt:lpstr>Презентация PowerPoint</vt:lpstr>
      <vt:lpstr>Презентация PowerPoint</vt:lpstr>
      <vt:lpstr>Презентация PowerPoint</vt:lpstr>
      <vt:lpstr>Робота з рядками реалізується за допомогою стандартних функцій, які поділяються за їхнім призначенням на такі групи. </vt:lpstr>
      <vt:lpstr>Введення-виведення рядків.  </vt:lpstr>
      <vt:lpstr>Презентация PowerPoint</vt:lpstr>
      <vt:lpstr>Презентация PowerPoint</vt:lpstr>
      <vt:lpstr>Презентация PowerPoint</vt:lpstr>
      <vt:lpstr>Введення рядків.</vt:lpstr>
      <vt:lpstr>Презентация PowerPoint</vt:lpstr>
      <vt:lpstr>Презентация PowerPoint</vt:lpstr>
      <vt:lpstr>Презентация PowerPoint</vt:lpstr>
      <vt:lpstr>Презентация PowerPoint</vt:lpstr>
      <vt:lpstr>Виведення рядків.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Перетворення рядків.  </vt:lpstr>
      <vt:lpstr>Презентация PowerPoint</vt:lpstr>
      <vt:lpstr>char *strlwr (char*st);</vt:lpstr>
      <vt:lpstr>char *strupr (char *st);</vt:lpstr>
      <vt:lpstr>char *strrev (char *st);</vt:lpstr>
      <vt:lpstr>Презентация PowerPoint</vt:lpstr>
      <vt:lpstr>Презентация PowerPoint</vt:lpstr>
      <vt:lpstr>Операції над рядками </vt:lpstr>
      <vt:lpstr>char *strcat (char *st1, const char *st2);</vt:lpstr>
      <vt:lpstr>char *strncat (char *st1, const char *st2, int n);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Функції копіювання рядків: </vt:lpstr>
      <vt:lpstr>char strcpy (s, *st); </vt:lpstr>
      <vt:lpstr>Презентация PowerPoint</vt:lpstr>
      <vt:lpstr>char *strdup (const char *str); </vt:lpstr>
      <vt:lpstr>Презентация PowerPoint</vt:lpstr>
      <vt:lpstr>char * strncpy (char *st1, const char *st2, int n);  </vt:lpstr>
      <vt:lpstr>Порівняння рядків.  </vt:lpstr>
      <vt:lpstr>int strcmp (char *stl, char *st2); </vt:lpstr>
      <vt:lpstr>Презентация PowerPoint</vt:lpstr>
      <vt:lpstr>int stricmp (const char *stl, const char *st2);</vt:lpstr>
      <vt:lpstr>Презентация PowerPoint</vt:lpstr>
      <vt:lpstr>Презентация PowerPoint</vt:lpstr>
      <vt:lpstr>Пошук символів та рядків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Обробка символьних рядків</dc:title>
  <dc:creator>Admin</dc:creator>
  <cp:lastModifiedBy>Julia</cp:lastModifiedBy>
  <cp:revision>49</cp:revision>
  <dcterms:created xsi:type="dcterms:W3CDTF">2017-02-26T15:06:50Z</dcterms:created>
  <dcterms:modified xsi:type="dcterms:W3CDTF">2020-03-04T18:05:06Z</dcterms:modified>
</cp:coreProperties>
</file>