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3" r:id="rId4"/>
    <p:sldId id="276" r:id="rId5"/>
    <p:sldId id="266" r:id="rId6"/>
    <p:sldId id="265" r:id="rId7"/>
    <p:sldId id="267" r:id="rId8"/>
    <p:sldId id="262" r:id="rId9"/>
    <p:sldId id="264" r:id="rId10"/>
    <p:sldId id="269" r:id="rId11"/>
    <p:sldId id="268" r:id="rId12"/>
    <p:sldId id="273" r:id="rId13"/>
    <p:sldId id="274" r:id="rId14"/>
    <p:sldId id="275" r:id="rId15"/>
    <p:sldId id="257" r:id="rId16"/>
    <p:sldId id="258" r:id="rId17"/>
    <p:sldId id="271" r:id="rId18"/>
    <p:sldId id="270" r:id="rId19"/>
    <p:sldId id="272" r:id="rId20"/>
    <p:sldId id="259" r:id="rId21"/>
    <p:sldId id="260" r:id="rId22"/>
    <p:sldId id="26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5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49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675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72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76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640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514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3234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686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12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10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734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621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9774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06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72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41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18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9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3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15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38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38440-60A1-4CD6-B70A-A33B3E56A540}" type="datetimeFigureOut">
              <a:rPr lang="ru-RU" smtClean="0"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59AB2-521B-4A74-AF24-15E30F863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0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C295-FCD2-405D-92E3-2E49FFA3873D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1A425-81F5-43A2-9F9D-55B2B11192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19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Обробка символьних рядків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972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206" y="2594837"/>
            <a:ext cx="7001419" cy="242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887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9607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88275"/>
            <a:ext cx="10972800" cy="523789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b="1" dirty="0" err="1"/>
              <a:t>strlen</a:t>
            </a:r>
            <a:r>
              <a:rPr lang="ru-RU" dirty="0"/>
              <a:t> </a:t>
            </a:r>
            <a:r>
              <a:rPr lang="ru-RU" dirty="0" err="1"/>
              <a:t>обчислює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в рядку до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входження</a:t>
            </a:r>
            <a:r>
              <a:rPr lang="ru-RU" dirty="0"/>
              <a:t> символу </a:t>
            </a:r>
            <a:r>
              <a:rPr lang="ru-RU" dirty="0" err="1"/>
              <a:t>кінця</a:t>
            </a:r>
            <a:r>
              <a:rPr lang="ru-RU" dirty="0"/>
              <a:t> рядка. При </a:t>
            </a:r>
            <a:r>
              <a:rPr lang="ru-RU" dirty="0" err="1"/>
              <a:t>цьому</a:t>
            </a:r>
            <a:r>
              <a:rPr lang="ru-RU" dirty="0"/>
              <a:t> символ </a:t>
            </a:r>
            <a:r>
              <a:rPr lang="ru-RU" dirty="0" err="1"/>
              <a:t>кінця</a:t>
            </a:r>
            <a:r>
              <a:rPr lang="ru-RU" dirty="0"/>
              <a:t> рядка не входить в </a:t>
            </a:r>
            <a:r>
              <a:rPr lang="ru-RU" dirty="0" err="1" smtClean="0"/>
              <a:t>підрахован</a:t>
            </a:r>
            <a:r>
              <a:rPr lang="en-US" dirty="0"/>
              <a:t>y</a:t>
            </a:r>
            <a:r>
              <a:rPr lang="ru-RU" dirty="0" smtClean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 err="1"/>
              <a:t>str</a:t>
            </a:r>
            <a:r>
              <a:rPr lang="en-US" dirty="0"/>
              <a:t>[] = "13156676";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printf</a:t>
            </a:r>
            <a:r>
              <a:rPr lang="en-US" dirty="0"/>
              <a:t> ("length of string *%s* - %d symbols\n", </a:t>
            </a:r>
            <a:r>
              <a:rPr lang="en-US" dirty="0" err="1"/>
              <a:t>str</a:t>
            </a:r>
            <a:r>
              <a:rPr lang="en-US" dirty="0"/>
              <a:t>, </a:t>
            </a:r>
            <a:r>
              <a:rPr lang="en-US" dirty="0" err="1"/>
              <a:t>strlen</a:t>
            </a:r>
            <a:r>
              <a:rPr lang="en-US" dirty="0"/>
              <a:t> (</a:t>
            </a:r>
            <a:r>
              <a:rPr lang="en-US" dirty="0" err="1"/>
              <a:t>str</a:t>
            </a:r>
            <a:r>
              <a:rPr lang="en-US" dirty="0"/>
              <a:t>) );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552" y="4389120"/>
            <a:ext cx="6929992" cy="85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60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 *</a:t>
            </a:r>
            <a:r>
              <a:rPr lang="en-US" dirty="0" err="1"/>
              <a:t>strchr</a:t>
            </a:r>
            <a:r>
              <a:rPr lang="en-US" dirty="0"/>
              <a:t> (</a:t>
            </a:r>
            <a:r>
              <a:rPr lang="en-US" dirty="0" err="1"/>
              <a:t>const</a:t>
            </a:r>
            <a:r>
              <a:rPr lang="en-US" dirty="0"/>
              <a:t> char *</a:t>
            </a:r>
            <a:r>
              <a:rPr lang="en-US" dirty="0" err="1"/>
              <a:t>str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ch</a:t>
            </a:r>
            <a:r>
              <a:rPr lang="en-US" dirty="0"/>
              <a:t>);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7909"/>
            <a:ext cx="10972800" cy="52251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strchr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перше </a:t>
            </a:r>
            <a:r>
              <a:rPr lang="ru-RU" dirty="0" err="1"/>
              <a:t>входження</a:t>
            </a:r>
            <a:r>
              <a:rPr lang="ru-RU" dirty="0"/>
              <a:t> символу, код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зазначений</a:t>
            </a:r>
            <a:r>
              <a:rPr lang="ru-RU" dirty="0"/>
              <a:t> у </a:t>
            </a:r>
            <a:r>
              <a:rPr lang="ru-RU" dirty="0" err="1" smtClean="0"/>
              <a:t>аргументі</a:t>
            </a:r>
            <a:r>
              <a:rPr lang="ru-RU" dirty="0" smtClean="0"/>
              <a:t> </a:t>
            </a:r>
            <a:r>
              <a:rPr lang="ru-RU" dirty="0" err="1"/>
              <a:t>ch</a:t>
            </a:r>
            <a:r>
              <a:rPr lang="ru-RU" dirty="0"/>
              <a:t>, в рядку, на яку </a:t>
            </a:r>
            <a:r>
              <a:rPr lang="ru-RU" dirty="0" err="1"/>
              <a:t>вказує</a:t>
            </a:r>
            <a:r>
              <a:rPr lang="ru-RU" dirty="0"/>
              <a:t> аргумент </a:t>
            </a:r>
            <a:r>
              <a:rPr lang="ru-RU" dirty="0" err="1"/>
              <a:t>str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[] = "13156676"; 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/>
              <a:t>*</a:t>
            </a:r>
            <a:r>
              <a:rPr lang="en-US" dirty="0" err="1"/>
              <a:t>pch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ch</a:t>
            </a:r>
            <a:r>
              <a:rPr lang="en-US" dirty="0"/>
              <a:t> = '6';</a:t>
            </a:r>
          </a:p>
          <a:p>
            <a:pPr marL="0" indent="0">
              <a:buNone/>
            </a:pPr>
            <a:r>
              <a:rPr lang="en-US" dirty="0" err="1" smtClean="0"/>
              <a:t>pch</a:t>
            </a:r>
            <a:r>
              <a:rPr lang="en-US" dirty="0" smtClean="0"/>
              <a:t>=</a:t>
            </a:r>
            <a:r>
              <a:rPr lang="en-US" dirty="0" err="1" smtClean="0"/>
              <a:t>strchr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str,ch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(</a:t>
            </a:r>
            <a:r>
              <a:rPr lang="en-US" dirty="0" err="1"/>
              <a:t>pch</a:t>
            </a:r>
            <a:r>
              <a:rPr lang="en-US" dirty="0"/>
              <a:t>==NULL)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("symbol not found\n");</a:t>
            </a:r>
          </a:p>
          <a:p>
            <a:pPr marL="0" indent="0">
              <a:buNone/>
            </a:pPr>
            <a:r>
              <a:rPr lang="en-US" dirty="0"/>
              <a:t>   else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</a:t>
            </a:r>
            <a:r>
              <a:rPr lang="en-US" dirty="0" err="1"/>
              <a:t>sumbol</a:t>
            </a:r>
            <a:r>
              <a:rPr lang="en-US" dirty="0"/>
              <a:t> %c on place %d\n",ch,pch-str+1);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6115" y="2463495"/>
            <a:ext cx="4714331" cy="134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14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char *</a:t>
            </a:r>
            <a:r>
              <a:rPr lang="en-US" dirty="0" err="1"/>
              <a:t>strpbrk</a:t>
            </a:r>
            <a:r>
              <a:rPr lang="en-US" dirty="0"/>
              <a:t> (</a:t>
            </a:r>
            <a:r>
              <a:rPr lang="en-US" dirty="0" err="1"/>
              <a:t>const</a:t>
            </a:r>
            <a:r>
              <a:rPr lang="en-US" dirty="0"/>
              <a:t> char *</a:t>
            </a:r>
            <a:r>
              <a:rPr lang="en-US" dirty="0" err="1"/>
              <a:t>str</a:t>
            </a:r>
            <a:r>
              <a:rPr lang="en-US" dirty="0"/>
              <a:t>, </a:t>
            </a:r>
            <a:r>
              <a:rPr lang="en-US" dirty="0" err="1"/>
              <a:t>const</a:t>
            </a:r>
            <a:r>
              <a:rPr lang="en-US" dirty="0"/>
              <a:t> char *</a:t>
            </a:r>
            <a:r>
              <a:rPr lang="en-US" dirty="0" err="1"/>
              <a:t>sym</a:t>
            </a:r>
            <a:r>
              <a:rPr lang="en-US" dirty="0"/>
              <a:t>);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14847"/>
            <a:ext cx="10972800" cy="491131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strpbrk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перше </a:t>
            </a:r>
            <a:r>
              <a:rPr lang="ru-RU" dirty="0" err="1"/>
              <a:t>входження</a:t>
            </a:r>
            <a:r>
              <a:rPr lang="ru-RU" dirty="0"/>
              <a:t> в рядок, на </a:t>
            </a:r>
            <a:r>
              <a:rPr lang="ru-RU" dirty="0" smtClean="0"/>
              <a:t>як</a:t>
            </a:r>
            <a:r>
              <a:rPr lang="uk-UA" dirty="0" err="1" smtClean="0"/>
              <a:t>ий</a:t>
            </a:r>
            <a:r>
              <a:rPr lang="ru-RU" dirty="0" smtClean="0"/>
              <a:t> </a:t>
            </a:r>
            <a:r>
              <a:rPr lang="ru-RU" dirty="0" err="1"/>
              <a:t>вказує</a:t>
            </a:r>
            <a:r>
              <a:rPr lang="ru-RU" dirty="0"/>
              <a:t> аргумент </a:t>
            </a:r>
            <a:r>
              <a:rPr lang="ru-RU" dirty="0" err="1"/>
              <a:t>str</a:t>
            </a:r>
            <a:r>
              <a:rPr lang="ru-RU" dirty="0"/>
              <a:t>, одного з </a:t>
            </a:r>
            <a:r>
              <a:rPr lang="ru-RU" dirty="0" err="1"/>
              <a:t>символів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в рядок, на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/>
              <a:t>вказує</a:t>
            </a:r>
            <a:r>
              <a:rPr lang="ru-RU" dirty="0"/>
              <a:t> аргумент </a:t>
            </a:r>
            <a:r>
              <a:rPr lang="ru-RU" dirty="0" err="1"/>
              <a:t>sym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[] = "13156676"; 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 err="1"/>
              <a:t>sym</a:t>
            </a:r>
            <a:r>
              <a:rPr lang="en-US" dirty="0"/>
              <a:t> [10]="369";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/>
              <a:t>*</a:t>
            </a:r>
            <a:r>
              <a:rPr lang="en-US" dirty="0" err="1"/>
              <a:t>psym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 smtClean="0"/>
              <a:t>psym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strpbrk</a:t>
            </a:r>
            <a:r>
              <a:rPr lang="en-US" dirty="0"/>
              <a:t> (</a:t>
            </a:r>
            <a:r>
              <a:rPr lang="en-US" dirty="0" err="1"/>
              <a:t>str,sym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( </a:t>
            </a:r>
            <a:r>
              <a:rPr lang="en-US" dirty="0" err="1"/>
              <a:t>psym</a:t>
            </a:r>
            <a:r>
              <a:rPr lang="en-US" dirty="0"/>
              <a:t> == NULL)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("symbol not found\n");</a:t>
            </a:r>
          </a:p>
          <a:p>
            <a:pPr marL="0" indent="0">
              <a:buNone/>
            </a:pPr>
            <a:r>
              <a:rPr lang="en-US" dirty="0"/>
              <a:t>   else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</a:t>
            </a:r>
            <a:r>
              <a:rPr lang="en-US" dirty="0" err="1"/>
              <a:t>sumbols</a:t>
            </a:r>
            <a:r>
              <a:rPr lang="en-US" dirty="0"/>
              <a:t> %s on place %d\n",sym,psym-str+1);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1987" y="2547257"/>
            <a:ext cx="6160413" cy="132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90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Операції з пам'яттю</a:t>
            </a:r>
            <a:r>
              <a:rPr lang="uk-UA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n-US" dirty="0"/>
              <a:t>char *</a:t>
            </a:r>
            <a:r>
              <a:rPr lang="en-US" dirty="0" err="1"/>
              <a:t>myString</a:t>
            </a:r>
            <a:r>
              <a:rPr lang="en-US" dirty="0"/>
              <a:t>; // </a:t>
            </a:r>
            <a:r>
              <a:rPr lang="uk-UA" dirty="0" smtClean="0"/>
              <a:t>покажчик</a:t>
            </a:r>
            <a:r>
              <a:rPr lang="ru-RU" dirty="0" smtClean="0"/>
              <a:t> типу </a:t>
            </a:r>
            <a:r>
              <a:rPr lang="en-US" dirty="0"/>
              <a:t>char</a:t>
            </a:r>
          </a:p>
          <a:p>
            <a:pPr fontAlgn="base">
              <a:buNone/>
            </a:pPr>
            <a:r>
              <a:rPr lang="en-US" dirty="0" err="1"/>
              <a:t>myString</a:t>
            </a:r>
            <a:r>
              <a:rPr lang="en-US" dirty="0"/>
              <a:t> = </a:t>
            </a:r>
            <a:r>
              <a:rPr lang="en-US" dirty="0" err="1"/>
              <a:t>malloc</a:t>
            </a:r>
            <a:r>
              <a:rPr lang="en-US" dirty="0"/>
              <a:t>( </a:t>
            </a:r>
            <a:r>
              <a:rPr lang="en-US" dirty="0" err="1"/>
              <a:t>sizeof</a:t>
            </a:r>
            <a:r>
              <a:rPr lang="en-US" dirty="0"/>
              <a:t>(*</a:t>
            </a:r>
            <a:r>
              <a:rPr lang="en-US" dirty="0" err="1"/>
              <a:t>myString</a:t>
            </a:r>
            <a:r>
              <a:rPr lang="en-US" dirty="0"/>
              <a:t>) * 64 ); // </a:t>
            </a:r>
            <a:r>
              <a:rPr lang="ru-RU" dirty="0" err="1" smtClean="0"/>
              <a:t>виділення</a:t>
            </a:r>
            <a:r>
              <a:rPr lang="ru-RU" dirty="0" smtClean="0"/>
              <a:t> 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яті</a:t>
            </a:r>
            <a:endParaRPr lang="ru-RU" dirty="0"/>
          </a:p>
          <a:p>
            <a:pPr>
              <a:buNone/>
            </a:pPr>
            <a:r>
              <a:rPr lang="ru-RU" dirty="0"/>
              <a:t>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прикладі</a:t>
            </a:r>
            <a:r>
              <a:rPr lang="ru-RU" dirty="0" smtClean="0"/>
              <a:t> </a:t>
            </a:r>
            <a:r>
              <a:rPr lang="ru-RU" dirty="0" err="1" smtClean="0"/>
              <a:t>виделено</a:t>
            </a:r>
            <a:r>
              <a:rPr lang="ru-RU" dirty="0" smtClean="0"/>
              <a:t>  </a:t>
            </a:r>
            <a:r>
              <a:rPr lang="ru-RU" dirty="0"/>
              <a:t>64 </a:t>
            </a:r>
            <a:r>
              <a:rPr lang="ru-RU" dirty="0" err="1" smtClean="0"/>
              <a:t>комірки</a:t>
            </a:r>
            <a:r>
              <a:rPr lang="ru-RU" dirty="0" smtClean="0"/>
              <a:t>  </a:t>
            </a:r>
            <a:r>
              <a:rPr lang="ru-RU" dirty="0" err="1" smtClean="0"/>
              <a:t>памя</a:t>
            </a:r>
            <a:r>
              <a:rPr lang="en-US" dirty="0" smtClean="0"/>
              <a:t>’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 smtClean="0"/>
              <a:t>масив</a:t>
            </a:r>
            <a:r>
              <a:rPr lang="uk-UA" dirty="0" smtClean="0"/>
              <a:t>у</a:t>
            </a:r>
            <a:r>
              <a:rPr lang="ru-RU" dirty="0"/>
              <a:t> </a:t>
            </a:r>
            <a:r>
              <a:rPr lang="en-US" dirty="0" err="1"/>
              <a:t>myString</a:t>
            </a:r>
            <a:r>
              <a:rPr lang="en-US" dirty="0"/>
              <a:t>. </a:t>
            </a:r>
            <a:r>
              <a:rPr lang="ru-RU" dirty="0"/>
              <a:t>Для </a:t>
            </a:r>
            <a:r>
              <a:rPr lang="uk-UA" dirty="0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пам</a:t>
            </a:r>
            <a:r>
              <a:rPr lang="en-US" dirty="0" smtClean="0"/>
              <a:t>’</a:t>
            </a:r>
            <a:r>
              <a:rPr lang="ru-RU" dirty="0" err="1" smtClean="0"/>
              <a:t>яті</a:t>
            </a:r>
            <a:r>
              <a:rPr lang="ru-RU" dirty="0" smtClean="0"/>
              <a:t>  </a:t>
            </a:r>
            <a:r>
              <a:rPr lang="ru-RU" dirty="0" err="1" smtClean="0"/>
              <a:t>використовуємо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/>
              <a:t> </a:t>
            </a:r>
            <a:r>
              <a:rPr lang="en-US" dirty="0"/>
              <a:t>free().</a:t>
            </a:r>
          </a:p>
          <a:p>
            <a:pPr fontAlgn="base">
              <a:buNone/>
            </a:pPr>
            <a:r>
              <a:rPr lang="en-US" dirty="0" smtClean="0"/>
              <a:t>free</a:t>
            </a:r>
            <a:r>
              <a:rPr lang="en-US" dirty="0"/>
              <a:t>( </a:t>
            </a:r>
            <a:r>
              <a:rPr lang="en-US" dirty="0" err="1"/>
              <a:t>myString</a:t>
            </a:r>
            <a:r>
              <a:rPr lang="en-US" dirty="0"/>
              <a:t> 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769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 err="1" smtClean="0"/>
              <a:t>переведення</a:t>
            </a:r>
            <a:r>
              <a:rPr lang="ru-RU" dirty="0" smtClean="0"/>
              <a:t> рядка в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 </a:t>
            </a:r>
            <a:r>
              <a:rPr lang="ru-RU" dirty="0" err="1" smtClean="0"/>
              <a:t>бібліотека</a:t>
            </a:r>
            <a:r>
              <a:rPr lang="ru-RU" dirty="0" smtClean="0"/>
              <a:t> </a:t>
            </a:r>
            <a:r>
              <a:rPr lang="en-US" dirty="0" err="1" smtClean="0"/>
              <a:t>stdlib</a:t>
            </a:r>
            <a:r>
              <a:rPr lang="en-US" dirty="0" smtClean="0"/>
              <a:t>.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atoi</a:t>
            </a:r>
            <a:r>
              <a:rPr lang="en-US" dirty="0" smtClean="0"/>
              <a:t> (char *</a:t>
            </a:r>
            <a:r>
              <a:rPr lang="en-US" dirty="0" err="1" smtClean="0"/>
              <a:t>str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long </a:t>
            </a:r>
            <a:r>
              <a:rPr lang="en-US" dirty="0" err="1" smtClean="0"/>
              <a:t>atol</a:t>
            </a:r>
            <a:r>
              <a:rPr lang="en-US" dirty="0" smtClean="0"/>
              <a:t> (char *</a:t>
            </a:r>
            <a:r>
              <a:rPr lang="en-US" dirty="0" err="1" smtClean="0"/>
              <a:t>str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double </a:t>
            </a:r>
            <a:r>
              <a:rPr lang="en-US" dirty="0" err="1" smtClean="0"/>
              <a:t>atof</a:t>
            </a:r>
            <a:r>
              <a:rPr lang="en-US" dirty="0" smtClean="0"/>
              <a:t> (char *</a:t>
            </a:r>
            <a:r>
              <a:rPr lang="en-US" dirty="0" err="1" smtClean="0"/>
              <a:t>str</a:t>
            </a:r>
            <a:r>
              <a:rPr lang="en-US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419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704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4583"/>
            <a:ext cx="10515600" cy="5432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char</a:t>
            </a:r>
            <a:r>
              <a:rPr lang="ru-RU" dirty="0"/>
              <a:t> *</a:t>
            </a:r>
            <a:r>
              <a:rPr lang="ru-RU" dirty="0" err="1"/>
              <a:t>Str</a:t>
            </a:r>
            <a:r>
              <a:rPr lang="ru-RU" dirty="0"/>
              <a:t> = "4567.99gfd";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int</a:t>
            </a:r>
            <a:r>
              <a:rPr lang="ru-RU" dirty="0" smtClean="0"/>
              <a:t> </a:t>
            </a:r>
            <a:r>
              <a:rPr lang="ru-RU" dirty="0" err="1" smtClean="0"/>
              <a:t>Num</a:t>
            </a:r>
            <a:r>
              <a:rPr lang="ru-RU" dirty="0" smtClean="0"/>
              <a:t>=0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 Num1=0;</a:t>
            </a:r>
          </a:p>
          <a:p>
            <a:pPr marL="0" indent="0">
              <a:buNone/>
            </a:pPr>
            <a:r>
              <a:rPr lang="en-US" dirty="0"/>
              <a:t>l</a:t>
            </a:r>
            <a:r>
              <a:rPr lang="en-US" dirty="0" smtClean="0"/>
              <a:t>ong </a:t>
            </a:r>
            <a:r>
              <a:rPr lang="en-US" dirty="0" err="1" smtClean="0"/>
              <a:t>int</a:t>
            </a:r>
            <a:r>
              <a:rPr lang="en-US" dirty="0" smtClean="0"/>
              <a:t>  Num2=0;</a:t>
            </a:r>
          </a:p>
          <a:p>
            <a:pPr marL="0" indent="0">
              <a:buNone/>
            </a:pPr>
            <a:r>
              <a:rPr lang="ru-RU" dirty="0" err="1" smtClean="0"/>
              <a:t>puts</a:t>
            </a:r>
            <a:r>
              <a:rPr lang="ru-RU" dirty="0" smtClean="0"/>
              <a:t>(</a:t>
            </a:r>
            <a:r>
              <a:rPr lang="ru-RU" dirty="0" err="1" smtClean="0"/>
              <a:t>Str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b="1" dirty="0" err="1"/>
              <a:t>Num</a:t>
            </a:r>
            <a:r>
              <a:rPr lang="ru-RU" b="1" dirty="0"/>
              <a:t> = </a:t>
            </a:r>
            <a:r>
              <a:rPr lang="ru-RU" b="1" dirty="0" err="1"/>
              <a:t>atoi</a:t>
            </a:r>
            <a:r>
              <a:rPr lang="ru-RU" b="1" dirty="0"/>
              <a:t> (</a:t>
            </a:r>
            <a:r>
              <a:rPr lang="ru-RU" b="1" dirty="0" err="1"/>
              <a:t>Str</a:t>
            </a:r>
            <a:r>
              <a:rPr lang="ru-RU" b="1" dirty="0" smtClean="0"/>
              <a:t>);</a:t>
            </a:r>
            <a:endParaRPr lang="en-US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err="1" smtClean="0"/>
              <a:t>Num</a:t>
            </a:r>
            <a:r>
              <a:rPr lang="en-US" b="1" dirty="0" smtClean="0"/>
              <a:t>1</a:t>
            </a:r>
            <a:r>
              <a:rPr lang="ru-RU" b="1" dirty="0" smtClean="0"/>
              <a:t> </a:t>
            </a:r>
            <a:r>
              <a:rPr lang="ru-RU" b="1" dirty="0"/>
              <a:t>= </a:t>
            </a:r>
            <a:r>
              <a:rPr lang="ru-RU" b="1" dirty="0" err="1" smtClean="0"/>
              <a:t>ato</a:t>
            </a:r>
            <a:r>
              <a:rPr lang="en-US" b="1" dirty="0"/>
              <a:t>f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b="1" dirty="0" err="1"/>
              <a:t>Str</a:t>
            </a:r>
            <a:r>
              <a:rPr lang="ru-RU" b="1" dirty="0"/>
              <a:t>);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err="1" smtClean="0"/>
              <a:t>Num</a:t>
            </a:r>
            <a:r>
              <a:rPr lang="en-US" b="1" dirty="0" smtClean="0"/>
              <a:t>2</a:t>
            </a:r>
            <a:r>
              <a:rPr lang="ru-RU" b="1" dirty="0" smtClean="0"/>
              <a:t> </a:t>
            </a:r>
            <a:r>
              <a:rPr lang="ru-RU" b="1" dirty="0"/>
              <a:t>= </a:t>
            </a:r>
            <a:r>
              <a:rPr lang="ru-RU" b="1" dirty="0" err="1"/>
              <a:t>ato</a:t>
            </a:r>
            <a:r>
              <a:rPr lang="en-US" b="1" dirty="0"/>
              <a:t>l</a:t>
            </a:r>
            <a:r>
              <a:rPr lang="ru-RU" b="1" dirty="0"/>
              <a:t> (</a:t>
            </a:r>
            <a:r>
              <a:rPr lang="ru-RU" b="1" dirty="0" err="1"/>
              <a:t>Str</a:t>
            </a:r>
            <a:r>
              <a:rPr lang="ru-RU" b="1" dirty="0"/>
              <a:t>);</a:t>
            </a:r>
          </a:p>
          <a:p>
            <a:pPr marL="0" indent="0">
              <a:buNone/>
            </a:pPr>
            <a:r>
              <a:rPr lang="ru-RU" dirty="0" err="1" smtClean="0"/>
              <a:t>printf</a:t>
            </a:r>
            <a:r>
              <a:rPr lang="ru-RU" dirty="0" smtClean="0"/>
              <a:t> </a:t>
            </a:r>
            <a:r>
              <a:rPr lang="ru-RU" dirty="0"/>
              <a:t>("%d\n",</a:t>
            </a:r>
            <a:r>
              <a:rPr lang="ru-RU" dirty="0" err="1"/>
              <a:t>Num</a:t>
            </a:r>
            <a:r>
              <a:rPr lang="ru-RU" dirty="0" smtClean="0"/>
              <a:t>);</a:t>
            </a:r>
            <a:endParaRPr lang="en-US" dirty="0" smtClean="0"/>
          </a:p>
          <a:p>
            <a:pPr marL="0" indent="0">
              <a:buNone/>
            </a:pPr>
            <a:r>
              <a:rPr lang="ru-RU" dirty="0" err="1"/>
              <a:t>printf</a:t>
            </a:r>
            <a:r>
              <a:rPr lang="ru-RU" dirty="0"/>
              <a:t> </a:t>
            </a:r>
            <a:r>
              <a:rPr lang="ru-RU" dirty="0" smtClean="0"/>
              <a:t>("%</a:t>
            </a:r>
            <a:r>
              <a:rPr lang="en-US" dirty="0" smtClean="0"/>
              <a:t>f</a:t>
            </a:r>
            <a:r>
              <a:rPr lang="ru-RU" dirty="0" smtClean="0"/>
              <a:t>\n</a:t>
            </a:r>
            <a:r>
              <a:rPr lang="ru-RU" dirty="0"/>
              <a:t>",</a:t>
            </a:r>
            <a:r>
              <a:rPr lang="ru-RU" dirty="0" err="1" smtClean="0"/>
              <a:t>Num</a:t>
            </a:r>
            <a:r>
              <a:rPr lang="en-US" dirty="0" smtClean="0"/>
              <a:t>1</a:t>
            </a:r>
            <a:r>
              <a:rPr lang="ru-RU" dirty="0" smtClean="0"/>
              <a:t>);</a:t>
            </a:r>
            <a:endParaRPr lang="en-US" dirty="0"/>
          </a:p>
          <a:p>
            <a:pPr marL="0" indent="0">
              <a:buNone/>
            </a:pPr>
            <a:r>
              <a:rPr lang="ru-RU" dirty="0" err="1" smtClean="0"/>
              <a:t>printf</a:t>
            </a:r>
            <a:r>
              <a:rPr lang="ru-RU" dirty="0" smtClean="0"/>
              <a:t> ("%</a:t>
            </a:r>
            <a:r>
              <a:rPr lang="en-US" dirty="0" err="1" smtClean="0"/>
              <a:t>ld</a:t>
            </a:r>
            <a:r>
              <a:rPr lang="ru-RU" dirty="0" smtClean="0"/>
              <a:t>\n</a:t>
            </a:r>
            <a:r>
              <a:rPr lang="ru-RU" dirty="0"/>
              <a:t>",</a:t>
            </a:r>
            <a:r>
              <a:rPr lang="ru-RU" dirty="0" err="1" smtClean="0"/>
              <a:t>Num</a:t>
            </a:r>
            <a:r>
              <a:rPr lang="en-US" dirty="0"/>
              <a:t>2</a:t>
            </a:r>
            <a:r>
              <a:rPr lang="ru-RU" dirty="0" smtClean="0"/>
              <a:t>);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97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6596" y="1690688"/>
            <a:ext cx="6638807" cy="1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11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639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1711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char *Str = "13144567.9089786556";</a:t>
            </a:r>
          </a:p>
          <a:p>
            <a:pPr marL="0" indent="0">
              <a:buNone/>
            </a:pPr>
            <a:r>
              <a:rPr lang="pt-BR" dirty="0" smtClean="0"/>
              <a:t>double  </a:t>
            </a:r>
            <a:r>
              <a:rPr lang="pt-BR" dirty="0"/>
              <a:t>Num1=0;</a:t>
            </a:r>
          </a:p>
          <a:p>
            <a:pPr marL="0" indent="0">
              <a:buNone/>
            </a:pPr>
            <a:r>
              <a:rPr lang="pt-BR" dirty="0" smtClean="0"/>
              <a:t>puts(Str</a:t>
            </a:r>
            <a:r>
              <a:rPr lang="pt-BR" dirty="0"/>
              <a:t>);</a:t>
            </a:r>
          </a:p>
          <a:p>
            <a:pPr marL="0" indent="0">
              <a:buNone/>
            </a:pPr>
            <a:r>
              <a:rPr lang="pt-BR" dirty="0" smtClean="0"/>
              <a:t>Num1 </a:t>
            </a:r>
            <a:r>
              <a:rPr lang="pt-BR" dirty="0"/>
              <a:t>= atof (Str);</a:t>
            </a:r>
          </a:p>
          <a:p>
            <a:pPr marL="0" indent="0">
              <a:buNone/>
            </a:pPr>
            <a:r>
              <a:rPr lang="pt-BR" dirty="0" smtClean="0"/>
              <a:t>printf </a:t>
            </a:r>
            <a:r>
              <a:rPr lang="pt-BR" dirty="0"/>
              <a:t>("%lf\n",Num1</a:t>
            </a:r>
            <a:r>
              <a:rPr lang="pt-BR" dirty="0" smtClean="0"/>
              <a:t>);</a:t>
            </a:r>
            <a:endParaRPr lang="pt-BR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818" y="3736048"/>
            <a:ext cx="6522584" cy="226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226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/>
          </a:bodyPr>
          <a:lstStyle/>
          <a:p>
            <a:r>
              <a:rPr lang="uk-UA" sz="2800" dirty="0"/>
              <a:t>Приклад. Підрахувати кількість символів в рядку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3771" y="908721"/>
            <a:ext cx="9427029" cy="55312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  <a:p>
            <a:pPr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string.h</a:t>
            </a:r>
            <a:r>
              <a:rPr lang="en-US" sz="2400" dirty="0"/>
              <a:t>&gt;</a:t>
            </a:r>
          </a:p>
          <a:p>
            <a:pPr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stdlib.h</a:t>
            </a:r>
            <a:r>
              <a:rPr lang="en-US" sz="2400" dirty="0"/>
              <a:t>&gt;</a:t>
            </a:r>
          </a:p>
          <a:p>
            <a:pPr>
              <a:buNone/>
            </a:pPr>
            <a:r>
              <a:rPr lang="en-US" sz="2400" dirty="0" err="1"/>
              <a:t>int</a:t>
            </a:r>
            <a:r>
              <a:rPr lang="en-US" sz="2400" dirty="0"/>
              <a:t> main() {</a:t>
            </a:r>
          </a:p>
          <a:p>
            <a:pPr>
              <a:buNone/>
            </a:pPr>
            <a:r>
              <a:rPr lang="en-US" sz="2400" dirty="0"/>
              <a:t>  char s[80], sym;</a:t>
            </a:r>
          </a:p>
          <a:p>
            <a:pPr>
              <a:buNone/>
            </a:pPr>
            <a:r>
              <a:rPr lang="en-US" sz="2400" dirty="0"/>
              <a:t>  </a:t>
            </a:r>
            <a:r>
              <a:rPr lang="en-US" sz="2400" dirty="0" err="1"/>
              <a:t>int</a:t>
            </a:r>
            <a:r>
              <a:rPr lang="en-US" sz="2400" dirty="0"/>
              <a:t> count, </a:t>
            </a:r>
            <a:r>
              <a:rPr lang="en-US" sz="2400" dirty="0" err="1"/>
              <a:t>i</a:t>
            </a:r>
            <a:r>
              <a:rPr lang="en-US" sz="2400" dirty="0"/>
              <a:t>;</a:t>
            </a:r>
          </a:p>
          <a:p>
            <a:pPr>
              <a:buNone/>
            </a:pPr>
            <a:r>
              <a:rPr lang="en-US" sz="2400" dirty="0" err="1"/>
              <a:t>printf</a:t>
            </a:r>
            <a:r>
              <a:rPr lang="en-US" sz="2400" dirty="0"/>
              <a:t>("</a:t>
            </a:r>
            <a:r>
              <a:rPr lang="en-US" sz="2400" dirty="0" err="1"/>
              <a:t>Iput</a:t>
            </a:r>
            <a:r>
              <a:rPr lang="en-US" sz="2400" dirty="0"/>
              <a:t> string: ");</a:t>
            </a:r>
          </a:p>
          <a:p>
            <a:pPr>
              <a:buNone/>
            </a:pPr>
            <a:r>
              <a:rPr lang="en-US" sz="2400" dirty="0"/>
              <a:t>  gets(s);</a:t>
            </a:r>
          </a:p>
          <a:p>
            <a:pPr>
              <a:buNone/>
            </a:pPr>
            <a:r>
              <a:rPr lang="en-US" sz="2400" dirty="0"/>
              <a:t>  </a:t>
            </a:r>
            <a:r>
              <a:rPr lang="en-US" sz="2400" dirty="0" err="1"/>
              <a:t>printf</a:t>
            </a:r>
            <a:r>
              <a:rPr lang="en-US" sz="2400" dirty="0"/>
              <a:t>("input sign: ");</a:t>
            </a:r>
          </a:p>
          <a:p>
            <a:pPr>
              <a:buNone/>
            </a:pPr>
            <a:r>
              <a:rPr lang="en-US" sz="2400" dirty="0"/>
              <a:t>  sym = </a:t>
            </a:r>
            <a:r>
              <a:rPr lang="en-US" sz="2400" dirty="0" err="1"/>
              <a:t>getchar</a:t>
            </a:r>
            <a:r>
              <a:rPr lang="en-US" sz="2400" dirty="0"/>
              <a:t>();</a:t>
            </a:r>
          </a:p>
          <a:p>
            <a:pPr>
              <a:buNone/>
            </a:pPr>
            <a:r>
              <a:rPr lang="en-US" sz="2400" dirty="0"/>
              <a:t>  count = 0;</a:t>
            </a:r>
          </a:p>
        </p:txBody>
      </p:sp>
    </p:spTree>
    <p:extLst>
      <p:ext uri="{BB962C8B-B14F-4D97-AF65-F5344CB8AC3E}">
        <p14:creationId xmlns:p14="http://schemas.microsoft.com/office/powerpoint/2010/main" val="3370300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Пошук символів та рядків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836713"/>
            <a:ext cx="8686800" cy="5289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err="1"/>
              <a:t>Функції</a:t>
            </a:r>
            <a:r>
              <a:rPr lang="ru-RU" b="1" i="1" dirty="0"/>
              <a:t> </a:t>
            </a:r>
            <a:r>
              <a:rPr lang="ru-RU" b="1" i="1" dirty="0" err="1"/>
              <a:t>пошуку</a:t>
            </a:r>
            <a:r>
              <a:rPr lang="ru-RU" b="1" i="1" dirty="0"/>
              <a:t> </a:t>
            </a:r>
            <a:r>
              <a:rPr lang="ru-RU" b="1" i="1" dirty="0" err="1"/>
              <a:t>підрядка</a:t>
            </a:r>
            <a:r>
              <a:rPr lang="ru-RU" b="1" i="1" dirty="0"/>
              <a:t> в рядку</a:t>
            </a:r>
            <a:r>
              <a:rPr lang="ru-RU" b="1" i="1" dirty="0" smtClean="0"/>
              <a:t>:</a:t>
            </a:r>
          </a:p>
          <a:p>
            <a:pPr>
              <a:buNone/>
            </a:pPr>
            <a:r>
              <a:rPr lang="en-US" b="1" dirty="0" err="1"/>
              <a:t>i</a:t>
            </a:r>
            <a:r>
              <a:rPr lang="en-US" b="1" dirty="0" err="1" smtClean="0"/>
              <a:t>nt</a:t>
            </a:r>
            <a:r>
              <a:rPr lang="en-US" b="1" dirty="0" smtClean="0"/>
              <a:t> </a:t>
            </a:r>
            <a:r>
              <a:rPr lang="en-US" b="1" dirty="0" err="1" smtClean="0"/>
              <a:t>strspn</a:t>
            </a:r>
            <a:r>
              <a:rPr lang="en-US" b="1" dirty="0" smtClean="0"/>
              <a:t> </a:t>
            </a:r>
            <a:r>
              <a:rPr lang="en-US" b="1" dirty="0"/>
              <a:t>(const char *st1, const char *st2 );</a:t>
            </a:r>
            <a:r>
              <a:rPr lang="en-US" dirty="0"/>
              <a:t> — </a:t>
            </a:r>
            <a:endParaRPr lang="uk-UA" dirty="0" smtClean="0"/>
          </a:p>
          <a:p>
            <a:pPr>
              <a:buNone/>
            </a:pPr>
            <a:r>
              <a:rPr lang="ru-RU" dirty="0" err="1" smtClean="0"/>
              <a:t>повертає</a:t>
            </a:r>
            <a:r>
              <a:rPr lang="ru-RU" dirty="0" smtClean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початку рядка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збігаються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smtClean="0"/>
              <a:t>символами </a:t>
            </a:r>
            <a:r>
              <a:rPr lang="ru-RU" dirty="0"/>
              <a:t>рядка </a:t>
            </a:r>
            <a:r>
              <a:rPr lang="en-US" b="1" dirty="0"/>
              <a:t>st2</a:t>
            </a:r>
            <a:r>
              <a:rPr lang="en-US" dirty="0"/>
              <a:t>, </a:t>
            </a:r>
            <a:r>
              <a:rPr lang="ru-RU" dirty="0"/>
              <a:t>де б вони не </a:t>
            </a:r>
            <a:r>
              <a:rPr lang="ru-RU" dirty="0" err="1" smtClean="0"/>
              <a:t>знаходилися</a:t>
            </a:r>
            <a:r>
              <a:rPr lang="ru-RU" dirty="0" smtClean="0"/>
              <a:t> </a:t>
            </a:r>
            <a:r>
              <a:rPr lang="ru-RU" dirty="0"/>
              <a:t>в </a:t>
            </a:r>
            <a:r>
              <a:rPr lang="en-US" b="1" dirty="0" smtClean="0"/>
              <a:t>st1</a:t>
            </a:r>
            <a:r>
              <a:rPr lang="en-US" dirty="0" smtClean="0"/>
              <a:t>,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або </a:t>
            </a:r>
            <a:r>
              <a:rPr lang="uk-UA" smtClean="0"/>
              <a:t>іншими словами</a:t>
            </a:r>
            <a:endParaRPr lang="uk-UA" dirty="0" smtClean="0"/>
          </a:p>
          <a:p>
            <a:pPr>
              <a:buNone/>
            </a:pPr>
            <a:r>
              <a:rPr lang="uk-UA" dirty="0"/>
              <a:t>ф</a:t>
            </a:r>
            <a:r>
              <a:rPr lang="uk-UA" dirty="0" smtClean="0"/>
              <a:t>ункція</a:t>
            </a:r>
            <a:r>
              <a:rPr lang="uk-UA" b="1" dirty="0" smtClean="0"/>
              <a:t> </a:t>
            </a:r>
            <a:r>
              <a:rPr lang="en-US" b="1" dirty="0" err="1" smtClean="0"/>
              <a:t>strspn</a:t>
            </a:r>
            <a:r>
              <a:rPr lang="uk-UA" b="1" dirty="0" smtClean="0"/>
              <a:t> </a:t>
            </a:r>
            <a:r>
              <a:rPr lang="uk-UA" dirty="0" smtClean="0"/>
              <a:t>повертає індекс першого символу в рядку </a:t>
            </a:r>
            <a:r>
              <a:rPr lang="en-US" b="1" dirty="0" smtClean="0"/>
              <a:t>st1</a:t>
            </a:r>
            <a:r>
              <a:rPr lang="uk-UA" dirty="0" smtClean="0"/>
              <a:t>, який не співпадає з жодним символом в рядку </a:t>
            </a:r>
            <a:r>
              <a:rPr lang="en-US" b="1" dirty="0"/>
              <a:t>st2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функция 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A00"/>
                </a:solidFill>
                <a:effectLst/>
                <a:latin typeface="Arial Unicode MS"/>
              </a:rPr>
              <a:t>strspn()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возвращает индекс первого символа в строке </a:t>
            </a: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str1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который не совпадает ни с одним из символов в строке </a:t>
            </a: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str2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EFEF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функция 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7A00"/>
                </a:solidFill>
                <a:effectLst/>
                <a:latin typeface="Arial Unicode MS"/>
              </a:rPr>
              <a:t>strspn()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возвращает индекс первого символа в строке </a:t>
            </a: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str1</a:t>
            </a: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который не совпадает ни с одним из символов в строке </a:t>
            </a: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str2</a:t>
            </a: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3108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5029"/>
            <a:ext cx="10515600" cy="51319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sz="3100" dirty="0"/>
              <a:t>for(</a:t>
            </a:r>
            <a:r>
              <a:rPr lang="en-US" sz="3100" dirty="0" err="1"/>
              <a:t>i</a:t>
            </a:r>
            <a:r>
              <a:rPr lang="en-US" sz="3100" dirty="0"/>
              <a:t>=0; s[</a:t>
            </a:r>
            <a:r>
              <a:rPr lang="en-US" sz="3100" dirty="0" err="1"/>
              <a:t>i</a:t>
            </a:r>
            <a:r>
              <a:rPr lang="en-US" sz="3100" dirty="0"/>
              <a:t>]!='\0'; </a:t>
            </a:r>
            <a:r>
              <a:rPr lang="en-US" sz="3100" dirty="0" err="1"/>
              <a:t>i</a:t>
            </a:r>
            <a:r>
              <a:rPr lang="en-US" sz="3100" dirty="0"/>
              <a:t>++)</a:t>
            </a:r>
          </a:p>
          <a:p>
            <a:pPr>
              <a:buNone/>
            </a:pPr>
            <a:r>
              <a:rPr lang="en-US" sz="3100" dirty="0"/>
              <a:t>  {</a:t>
            </a:r>
          </a:p>
          <a:p>
            <a:pPr>
              <a:buNone/>
            </a:pPr>
            <a:r>
              <a:rPr lang="en-US" sz="3100" dirty="0"/>
              <a:t>	if(s[</a:t>
            </a:r>
            <a:r>
              <a:rPr lang="en-US" sz="3100" dirty="0" err="1"/>
              <a:t>i</a:t>
            </a:r>
            <a:r>
              <a:rPr lang="en-US" sz="3100" dirty="0"/>
              <a:t>]==</a:t>
            </a:r>
            <a:r>
              <a:rPr lang="en-US" sz="3100" dirty="0" err="1"/>
              <a:t>sym</a:t>
            </a:r>
            <a:r>
              <a:rPr lang="en-US" sz="3100" dirty="0"/>
              <a:t>)   count++;</a:t>
            </a:r>
          </a:p>
          <a:p>
            <a:pPr>
              <a:buNone/>
            </a:pPr>
            <a:r>
              <a:rPr lang="en-US" sz="3100" dirty="0"/>
              <a:t>  }</a:t>
            </a:r>
          </a:p>
          <a:p>
            <a:pPr>
              <a:buNone/>
            </a:pPr>
            <a:r>
              <a:rPr lang="en-US" sz="3100" dirty="0"/>
              <a:t>  </a:t>
            </a:r>
            <a:r>
              <a:rPr lang="en-US" sz="3100" dirty="0" err="1"/>
              <a:t>printf</a:t>
            </a:r>
            <a:r>
              <a:rPr lang="en-US" sz="3100" dirty="0"/>
              <a:t>("In string\n");</a:t>
            </a:r>
          </a:p>
          <a:p>
            <a:pPr>
              <a:buNone/>
            </a:pPr>
            <a:r>
              <a:rPr lang="en-US" sz="3100" dirty="0"/>
              <a:t>  puts(s);</a:t>
            </a:r>
          </a:p>
          <a:p>
            <a:pPr>
              <a:buNone/>
            </a:pPr>
            <a:r>
              <a:rPr lang="en-US" sz="3100" dirty="0"/>
              <a:t>  </a:t>
            </a:r>
            <a:r>
              <a:rPr lang="en-US" sz="3100" dirty="0" err="1"/>
              <a:t>printf</a:t>
            </a:r>
            <a:r>
              <a:rPr lang="en-US" sz="3100" dirty="0"/>
              <a:t>("sign ");</a:t>
            </a:r>
          </a:p>
          <a:p>
            <a:pPr>
              <a:buNone/>
            </a:pPr>
            <a:r>
              <a:rPr lang="en-US" sz="3100" dirty="0"/>
              <a:t>  </a:t>
            </a:r>
            <a:r>
              <a:rPr lang="en-US" sz="3100" dirty="0" err="1"/>
              <a:t>putchar</a:t>
            </a:r>
            <a:r>
              <a:rPr lang="en-US" sz="3100" dirty="0"/>
              <a:t>(</a:t>
            </a:r>
            <a:r>
              <a:rPr lang="en-US" sz="3100" dirty="0" err="1"/>
              <a:t>sym</a:t>
            </a:r>
            <a:r>
              <a:rPr lang="en-US" sz="3100" dirty="0"/>
              <a:t>);</a:t>
            </a:r>
          </a:p>
          <a:p>
            <a:pPr>
              <a:buNone/>
            </a:pPr>
            <a:r>
              <a:rPr lang="en-US" sz="3100" dirty="0"/>
              <a:t>  </a:t>
            </a:r>
            <a:r>
              <a:rPr lang="en-US" sz="3100" dirty="0" err="1"/>
              <a:t>printf</a:t>
            </a:r>
            <a:r>
              <a:rPr lang="en-US" sz="3100" dirty="0"/>
              <a:t>(" meet %d ",count);</a:t>
            </a:r>
          </a:p>
          <a:p>
            <a:pPr>
              <a:buNone/>
            </a:pPr>
            <a:r>
              <a:rPr lang="en-US" sz="3100" dirty="0"/>
              <a:t>  </a:t>
            </a:r>
            <a:r>
              <a:rPr lang="en-US" sz="3100" dirty="0" err="1"/>
              <a:t>getchar</a:t>
            </a:r>
            <a:r>
              <a:rPr lang="en-US" sz="3100" dirty="0"/>
              <a:t>(); </a:t>
            </a:r>
          </a:p>
          <a:p>
            <a:pPr>
              <a:buNone/>
            </a:pPr>
            <a:r>
              <a:rPr lang="en-US" sz="3100" dirty="0"/>
              <a:t>  return 0;</a:t>
            </a:r>
          </a:p>
          <a:p>
            <a:pPr>
              <a:buNone/>
            </a:pPr>
            <a:r>
              <a:rPr lang="en-US" sz="3100" dirty="0"/>
              <a:t>}</a:t>
            </a: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126351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193" y="2121075"/>
            <a:ext cx="8096411" cy="174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4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char *</a:t>
            </a:r>
            <a:r>
              <a:rPr lang="en-US" b="1" dirty="0" err="1"/>
              <a:t>strstr</a:t>
            </a:r>
            <a:r>
              <a:rPr lang="en-US" b="1" dirty="0"/>
              <a:t> (</a:t>
            </a:r>
            <a:r>
              <a:rPr lang="en-US" b="1" dirty="0" err="1"/>
              <a:t>const</a:t>
            </a:r>
            <a:r>
              <a:rPr lang="en-US" b="1" dirty="0"/>
              <a:t> char *st1, </a:t>
            </a:r>
            <a:r>
              <a:rPr lang="en-US" b="1" dirty="0" err="1"/>
              <a:t>const</a:t>
            </a:r>
            <a:r>
              <a:rPr lang="en-US" b="1" dirty="0"/>
              <a:t> char *st2);</a:t>
            </a:r>
            <a:r>
              <a:rPr lang="en-US" dirty="0"/>
              <a:t> —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в рядку </a:t>
            </a:r>
            <a:r>
              <a:rPr lang="en-US" b="1" dirty="0"/>
              <a:t>st1</a:t>
            </a:r>
            <a:r>
              <a:rPr lang="en-US" dirty="0"/>
              <a:t> </a:t>
            </a:r>
            <a:r>
              <a:rPr lang="ru-RU" dirty="0"/>
              <a:t>перше </a:t>
            </a:r>
            <a:r>
              <a:rPr lang="ru-RU" dirty="0" err="1"/>
              <a:t>входження</a:t>
            </a:r>
            <a:r>
              <a:rPr lang="ru-RU" dirty="0"/>
              <a:t> </a:t>
            </a:r>
            <a:r>
              <a:rPr lang="en-US" b="1" dirty="0"/>
              <a:t>st2</a:t>
            </a:r>
            <a:r>
              <a:rPr lang="en-US" dirty="0"/>
              <a:t> </a:t>
            </a:r>
            <a:r>
              <a:rPr lang="ru-RU" dirty="0"/>
              <a:t>і </a:t>
            </a:r>
            <a:r>
              <a:rPr lang="ru-RU" dirty="0" err="1"/>
              <a:t>повертає</a:t>
            </a:r>
            <a:r>
              <a:rPr lang="ru-RU" dirty="0"/>
              <a:t> </a:t>
            </a:r>
            <a:r>
              <a:rPr lang="ru-RU" dirty="0" err="1"/>
              <a:t>покажчик</a:t>
            </a:r>
            <a:r>
              <a:rPr lang="ru-RU" dirty="0"/>
              <a:t> на перший символ, </a:t>
            </a:r>
            <a:r>
              <a:rPr lang="ru-RU" dirty="0" err="1"/>
              <a:t>знайдений</a:t>
            </a:r>
            <a:r>
              <a:rPr lang="ru-RU" dirty="0"/>
              <a:t> у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/>
              <a:t>з </a:t>
            </a:r>
            <a:r>
              <a:rPr lang="ru-RU" dirty="0" err="1"/>
              <a:t>підрядка</a:t>
            </a:r>
            <a:r>
              <a:rPr lang="en-US" b="1" dirty="0"/>
              <a:t>st2</a:t>
            </a:r>
            <a:r>
              <a:rPr lang="en-US" dirty="0"/>
              <a:t>; </a:t>
            </a:r>
            <a:r>
              <a:rPr lang="ru-RU" dirty="0" err="1"/>
              <a:t>якщо</a:t>
            </a:r>
            <a:r>
              <a:rPr lang="ru-RU" dirty="0"/>
              <a:t> рядок </a:t>
            </a:r>
            <a:r>
              <a:rPr lang="en-US" b="1" dirty="0"/>
              <a:t>st2</a:t>
            </a:r>
            <a:r>
              <a:rPr lang="en-US" dirty="0"/>
              <a:t> </a:t>
            </a:r>
            <a:r>
              <a:rPr lang="ru-RU" dirty="0"/>
              <a:t>не </a:t>
            </a:r>
            <a:r>
              <a:rPr lang="ru-RU" dirty="0" err="1"/>
              <a:t>виявлений</a:t>
            </a:r>
            <a:r>
              <a:rPr lang="ru-RU" dirty="0"/>
              <a:t> в </a:t>
            </a:r>
            <a:r>
              <a:rPr lang="en-US" b="1" dirty="0"/>
              <a:t>st1</a:t>
            </a:r>
            <a:r>
              <a:rPr lang="en-US" dirty="0"/>
              <a:t>,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повертає</a:t>
            </a:r>
            <a:r>
              <a:rPr lang="ru-RU" dirty="0"/>
              <a:t> </a:t>
            </a:r>
            <a:r>
              <a:rPr lang="ru-RU" b="1" dirty="0"/>
              <a:t>0</a:t>
            </a:r>
            <a:r>
              <a:rPr lang="ru-RU" dirty="0"/>
              <a:t>,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215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6093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744583"/>
            <a:ext cx="10972800" cy="53815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 [15]="ab012345ab";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 err="1"/>
              <a:t>sym</a:t>
            </a:r>
            <a:r>
              <a:rPr lang="en-US" dirty="0"/>
              <a:t> [10]="0ba";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puts(</a:t>
            </a:r>
            <a:r>
              <a:rPr lang="en-US" dirty="0" err="1"/>
              <a:t>sym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 </a:t>
            </a:r>
            <a:r>
              <a:rPr lang="en-US" dirty="0"/>
              <a:t>("length: %d\n",</a:t>
            </a:r>
            <a:r>
              <a:rPr lang="en-US" b="1" dirty="0" err="1"/>
              <a:t>strspn</a:t>
            </a:r>
            <a:r>
              <a:rPr lang="en-US" b="1" dirty="0"/>
              <a:t> (</a:t>
            </a:r>
            <a:r>
              <a:rPr lang="en-US" b="1" dirty="0" err="1"/>
              <a:t>str,sym</a:t>
            </a:r>
            <a:r>
              <a:rPr lang="en-US" b="1" dirty="0"/>
              <a:t>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puts("this is a test");</a:t>
            </a:r>
          </a:p>
          <a:p>
            <a:pPr marL="0" indent="0">
              <a:buNone/>
            </a:pPr>
            <a:r>
              <a:rPr lang="en-US" dirty="0"/>
              <a:t>puts("</a:t>
            </a:r>
            <a:r>
              <a:rPr lang="en-US" dirty="0" err="1"/>
              <a:t>siht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b="1" dirty="0"/>
              <a:t>t = </a:t>
            </a:r>
            <a:r>
              <a:rPr lang="en-US" b="1" dirty="0" err="1"/>
              <a:t>strspn</a:t>
            </a:r>
            <a:r>
              <a:rPr lang="en-US" b="1" dirty="0"/>
              <a:t>("this is a test", "</a:t>
            </a:r>
            <a:r>
              <a:rPr lang="en-US" b="1" dirty="0" err="1"/>
              <a:t>siht</a:t>
            </a:r>
            <a:r>
              <a:rPr lang="en-US" b="1" dirty="0"/>
              <a:t> ");</a:t>
            </a:r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 ("%d", t);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065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441" y="1885194"/>
            <a:ext cx="5037772" cy="209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39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0463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849087"/>
            <a:ext cx="10972800" cy="527707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char str1 [15]="0123456789345";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/>
              <a:t>str2 [10]="345";</a:t>
            </a:r>
          </a:p>
          <a:p>
            <a:pPr marL="0" indent="0">
              <a:buNone/>
            </a:pPr>
            <a:r>
              <a:rPr lang="en-US" dirty="0" smtClean="0"/>
              <a:t>char *</a:t>
            </a:r>
            <a:r>
              <a:rPr lang="en-US" dirty="0" err="1" smtClean="0"/>
              <a:t>Pstr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puts(str1);</a:t>
            </a:r>
          </a:p>
          <a:p>
            <a:pPr marL="0" indent="0">
              <a:buNone/>
            </a:pPr>
            <a:r>
              <a:rPr lang="en-US" dirty="0"/>
              <a:t>puts(str2);</a:t>
            </a:r>
          </a:p>
          <a:p>
            <a:pPr marL="0" indent="0">
              <a:buNone/>
            </a:pPr>
            <a:r>
              <a:rPr lang="en-US" b="1" dirty="0" err="1"/>
              <a:t>P</a:t>
            </a:r>
            <a:r>
              <a:rPr lang="en-US" b="1" dirty="0" err="1" smtClean="0"/>
              <a:t>str</a:t>
            </a:r>
            <a:r>
              <a:rPr lang="en-US" b="1" dirty="0" smtClean="0"/>
              <a:t> </a:t>
            </a:r>
            <a:r>
              <a:rPr lang="en-US" b="1" dirty="0"/>
              <a:t>= </a:t>
            </a:r>
            <a:r>
              <a:rPr lang="en-US" b="1" dirty="0" err="1"/>
              <a:t>strstr</a:t>
            </a:r>
            <a:r>
              <a:rPr lang="en-US" b="1" dirty="0"/>
              <a:t> (str1,str2);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( </a:t>
            </a:r>
            <a:r>
              <a:rPr lang="en-US" dirty="0" err="1" smtClean="0"/>
              <a:t>Pstr</a:t>
            </a:r>
            <a:r>
              <a:rPr lang="en-US" dirty="0" smtClean="0"/>
              <a:t> </a:t>
            </a:r>
            <a:r>
              <a:rPr lang="en-US" dirty="0"/>
              <a:t>== NULL)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("String not found\n");</a:t>
            </a:r>
          </a:p>
          <a:p>
            <a:pPr marL="0" indent="0">
              <a:buNone/>
            </a:pPr>
            <a:r>
              <a:rPr lang="en-US" dirty="0"/>
              <a:t>   else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printf</a:t>
            </a:r>
            <a:r>
              <a:rPr lang="en-US" dirty="0"/>
              <a:t> ("The search string starts with a character %d\n</a:t>
            </a:r>
            <a:r>
              <a:rPr lang="en-US" dirty="0" smtClean="0"/>
              <a:t>",Pstr-str1+1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08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1054" y="1690688"/>
            <a:ext cx="7209495" cy="11214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3130457"/>
            <a:ext cx="4179354" cy="124103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9432" y="4689780"/>
            <a:ext cx="7577697" cy="112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05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char *</a:t>
            </a:r>
            <a:r>
              <a:rPr lang="en-US" b="1" dirty="0" err="1"/>
              <a:t>strtok</a:t>
            </a:r>
            <a:r>
              <a:rPr lang="en-US" b="1" dirty="0"/>
              <a:t> (char *</a:t>
            </a:r>
            <a:r>
              <a:rPr lang="en-US" b="1" dirty="0" err="1"/>
              <a:t>st</a:t>
            </a:r>
            <a:r>
              <a:rPr lang="en-US" b="1" dirty="0"/>
              <a:t>, const char *</a:t>
            </a:r>
            <a:r>
              <a:rPr lang="en-US" b="1" dirty="0" err="1"/>
              <a:t>dlm</a:t>
            </a:r>
            <a:r>
              <a:rPr lang="en-US" b="1" dirty="0"/>
              <a:t>);</a:t>
            </a:r>
            <a:r>
              <a:rPr lang="en-US" dirty="0"/>
              <a:t> — </a:t>
            </a:r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smtClean="0"/>
              <a:t>рядка </a:t>
            </a:r>
            <a:r>
              <a:rPr lang="ru-RU" dirty="0"/>
              <a:t>на </a:t>
            </a:r>
            <a:r>
              <a:rPr lang="ru-RU" dirty="0" err="1"/>
              <a:t>лексеми</a:t>
            </a:r>
            <a:r>
              <a:rPr lang="ru-RU" dirty="0"/>
              <a:t> (</a:t>
            </a:r>
            <a:r>
              <a:rPr lang="ru-RU" dirty="0" err="1"/>
              <a:t>сегменти</a:t>
            </a:r>
            <a:r>
              <a:rPr lang="ru-RU" dirty="0"/>
              <a:t>), </a:t>
            </a:r>
            <a:r>
              <a:rPr lang="ru-RU" dirty="0" err="1"/>
              <a:t>обмежені</a:t>
            </a:r>
            <a:r>
              <a:rPr lang="ru-RU" dirty="0"/>
              <a:t> символами,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рядка </a:t>
            </a:r>
            <a:r>
              <a:rPr lang="en-US" b="1" dirty="0"/>
              <a:t>dim</a:t>
            </a:r>
            <a:r>
              <a:rPr lang="en-US" dirty="0"/>
              <a:t>. </a:t>
            </a:r>
            <a:r>
              <a:rPr lang="ru-RU" dirty="0"/>
              <a:t>Цей параметр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будь-яку</a:t>
            </a:r>
            <a:r>
              <a:rPr lang="ru-RU" dirty="0"/>
              <a:t> </a:t>
            </a:r>
            <a:r>
              <a:rPr lang="ru-RU" dirty="0" err="1"/>
              <a:t>кіль­кість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обмежників</a:t>
            </a:r>
            <a:r>
              <a:rPr lang="ru-RU" dirty="0"/>
              <a:t> —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границь</a:t>
            </a:r>
            <a:r>
              <a:rPr lang="ru-RU" dirty="0"/>
              <a:t> лексем,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/>
              <a:t>лексеми</a:t>
            </a:r>
            <a:r>
              <a:rPr lang="ru-RU" dirty="0"/>
              <a:t> в рядок </a:t>
            </a:r>
            <a:r>
              <a:rPr lang="en-US" b="1" dirty="0" err="1"/>
              <a:t>st</a:t>
            </a:r>
            <a:r>
              <a:rPr lang="en-US" dirty="0"/>
              <a:t> </a:t>
            </a:r>
            <a:r>
              <a:rPr lang="ru-RU" dirty="0" err="1"/>
              <a:t>поміщається</a:t>
            </a:r>
            <a:r>
              <a:rPr lang="ru-RU" dirty="0"/>
              <a:t> символ </a:t>
            </a:r>
            <a:r>
              <a:rPr lang="ru-RU" b="1" dirty="0"/>
              <a:t>«\0»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957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5643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627017"/>
            <a:ext cx="10972800" cy="54991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 smtClean="0"/>
              <a:t>char </a:t>
            </a:r>
            <a:r>
              <a:rPr lang="en-US" dirty="0" err="1"/>
              <a:t>str</a:t>
            </a:r>
            <a:r>
              <a:rPr lang="en-US" dirty="0"/>
              <a:t>[] ="Yes! Finding characters in a string - an important, interesting task.";</a:t>
            </a:r>
          </a:p>
          <a:p>
            <a:pPr marL="0" indent="0">
              <a:buNone/>
            </a:pPr>
            <a:r>
              <a:rPr lang="en-US" dirty="0"/>
              <a:t>    char * </a:t>
            </a:r>
            <a:r>
              <a:rPr lang="en-US" dirty="0" err="1"/>
              <a:t>pstr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err="1" smtClean="0"/>
              <a:t>pstr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b="1" dirty="0" err="1"/>
              <a:t>strtok</a:t>
            </a:r>
            <a:r>
              <a:rPr lang="en-US" dirty="0"/>
              <a:t> (</a:t>
            </a:r>
            <a:r>
              <a:rPr lang="en-US" dirty="0" err="1"/>
              <a:t>str</a:t>
            </a:r>
            <a:r>
              <a:rPr lang="en-US" dirty="0"/>
              <a:t>," ,.-!");</a:t>
            </a:r>
          </a:p>
          <a:p>
            <a:pPr marL="0" indent="0">
              <a:buNone/>
            </a:pPr>
            <a:r>
              <a:rPr lang="en-US" dirty="0"/>
              <a:t>    while (</a:t>
            </a:r>
            <a:r>
              <a:rPr lang="en-US" dirty="0" err="1"/>
              <a:t>pstr</a:t>
            </a:r>
            <a:r>
              <a:rPr lang="en-US" dirty="0"/>
              <a:t> != NULL)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 ("%s\n",</a:t>
            </a:r>
            <a:r>
              <a:rPr lang="en-US" dirty="0" err="1"/>
              <a:t>pstr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pstr</a:t>
            </a:r>
            <a:r>
              <a:rPr lang="en-US" dirty="0"/>
              <a:t> = </a:t>
            </a:r>
            <a:r>
              <a:rPr lang="en-US" b="1" dirty="0" err="1"/>
              <a:t>strtok</a:t>
            </a:r>
            <a:r>
              <a:rPr lang="en-US" dirty="0"/>
              <a:t> (NULL, " ,.-");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return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6042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6003</TotalTime>
  <Words>691</Words>
  <Application>Microsoft Office PowerPoint</Application>
  <PresentationFormat>Широкоэкранный</PresentationFormat>
  <Paragraphs>121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Arial Unicode MS</vt:lpstr>
      <vt:lpstr>Calibri</vt:lpstr>
      <vt:lpstr>Calibri Light</vt:lpstr>
      <vt:lpstr>Courier New</vt:lpstr>
      <vt:lpstr>Тема Office</vt:lpstr>
      <vt:lpstr>1_Тема Office</vt:lpstr>
      <vt:lpstr>Обробка символьних рядків</vt:lpstr>
      <vt:lpstr>Пошук символів та рядків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char *strchr (const char *str, int ch);</vt:lpstr>
      <vt:lpstr>char *strpbrk (const char *str, const char *sym);</vt:lpstr>
      <vt:lpstr>Операції з пам'яттю 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Приклад. Підрахувати кількість символів в рядку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Обробка символьних рядків</dc:title>
  <dc:creator>Julia</dc:creator>
  <cp:lastModifiedBy>Julia</cp:lastModifiedBy>
  <cp:revision>15</cp:revision>
  <dcterms:created xsi:type="dcterms:W3CDTF">2018-03-11T12:38:57Z</dcterms:created>
  <dcterms:modified xsi:type="dcterms:W3CDTF">2020-03-04T18:24:17Z</dcterms:modified>
</cp:coreProperties>
</file>