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58" r:id="rId5"/>
    <p:sldId id="259" r:id="rId6"/>
    <p:sldId id="260" r:id="rId7"/>
    <p:sldId id="261" r:id="rId8"/>
    <p:sldId id="262" r:id="rId9"/>
    <p:sldId id="263" r:id="rId10"/>
    <p:sldId id="274" r:id="rId11"/>
    <p:sldId id="276" r:id="rId12"/>
    <p:sldId id="277" r:id="rId13"/>
    <p:sldId id="270" r:id="rId14"/>
    <p:sldId id="278" r:id="rId15"/>
    <p:sldId id="269" r:id="rId16"/>
    <p:sldId id="267" r:id="rId17"/>
    <p:sldId id="268" r:id="rId18"/>
    <p:sldId id="272" r:id="rId19"/>
    <p:sldId id="275" r:id="rId20"/>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476" y="8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6A1F1F1E-BBF1-45E7-82E4-FF5F4F29F59F}" type="datetimeFigureOut">
              <a:rPr lang="ru-RU" smtClean="0"/>
              <a:pPr/>
              <a:t>05.03.2020</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3F213E7-202B-4160-A1E7-4283E265DE92}" type="slidenum">
              <a:rPr lang="ru-RU" smtClean="0"/>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1F1F1E-BBF1-45E7-82E4-FF5F4F29F59F}" type="datetimeFigureOut">
              <a:rPr lang="ru-RU" smtClean="0"/>
              <a:pPr/>
              <a:t>05.03.2020</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F213E7-202B-4160-A1E7-4283E265DE92}"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ru-RU" b="1" dirty="0"/>
              <a:t>Робота </a:t>
            </a:r>
            <a:r>
              <a:rPr lang="ru-RU" b="1" dirty="0" err="1"/>
              <a:t>з</a:t>
            </a:r>
            <a:r>
              <a:rPr lang="uk-UA" b="1" dirty="0"/>
              <a:t> символами</a:t>
            </a:r>
            <a:r>
              <a:rPr lang="ru-RU" dirty="0"/>
              <a:t/>
            </a:r>
            <a:br>
              <a:rPr lang="ru-RU" dirty="0"/>
            </a:br>
            <a:endParaRPr lang="ru-RU" dirty="0"/>
          </a:p>
        </p:txBody>
      </p:sp>
      <p:sp>
        <p:nvSpPr>
          <p:cNvPr id="3" name="Подзаголовок 2"/>
          <p:cNvSpPr>
            <a:spLocks noGrp="1"/>
          </p:cNvSpPr>
          <p:nvPr>
            <p:ph type="subTitle" idx="1"/>
          </p:nvPr>
        </p:nvSpPr>
        <p:spPr/>
        <p:txBody>
          <a:bodyPr/>
          <a:lstStyle/>
          <a:p>
            <a:endParaRPr lang="ru-RU"/>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2"/>
          <p:cNvPicPr>
            <a:picLocks noGrp="1" noChangeAspect="1" noChangeArrowheads="1"/>
          </p:cNvPicPr>
          <p:nvPr>
            <p:ph idx="1"/>
          </p:nvPr>
        </p:nvPicPr>
        <p:blipFill>
          <a:blip r:embed="rId2" cstate="print"/>
          <a:srcRect/>
          <a:stretch>
            <a:fillRect/>
          </a:stretch>
        </p:blipFill>
        <p:spPr bwMode="auto">
          <a:xfrm>
            <a:off x="1376362" y="2282031"/>
            <a:ext cx="6391275" cy="316230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2034"/>
          </a:xfrm>
        </p:spPr>
        <p:txBody>
          <a:bodyPr>
            <a:normAutofit fontScale="90000"/>
          </a:bodyPr>
          <a:lstStyle/>
          <a:p>
            <a:endParaRPr lang="ru-RU" dirty="0"/>
          </a:p>
        </p:txBody>
      </p:sp>
      <p:sp>
        <p:nvSpPr>
          <p:cNvPr id="3" name="Содержимое 2"/>
          <p:cNvSpPr>
            <a:spLocks noGrp="1"/>
          </p:cNvSpPr>
          <p:nvPr>
            <p:ph idx="1"/>
          </p:nvPr>
        </p:nvSpPr>
        <p:spPr>
          <a:xfrm>
            <a:off x="457200" y="908720"/>
            <a:ext cx="8229600" cy="5217443"/>
          </a:xfrm>
        </p:spPr>
        <p:txBody>
          <a:bodyPr>
            <a:normAutofit fontScale="77500" lnSpcReduction="20000"/>
          </a:bodyPr>
          <a:lstStyle/>
          <a:p>
            <a:pPr>
              <a:buNone/>
            </a:pPr>
            <a:r>
              <a:rPr lang="en-US" sz="2800" dirty="0" smtClean="0"/>
              <a:t>#</a:t>
            </a:r>
            <a:r>
              <a:rPr lang="en-US" dirty="0" smtClean="0"/>
              <a:t>include &lt;</a:t>
            </a:r>
            <a:r>
              <a:rPr lang="en-US" dirty="0" err="1" smtClean="0"/>
              <a:t>stdio.h</a:t>
            </a:r>
            <a:r>
              <a:rPr lang="en-US" dirty="0" smtClean="0"/>
              <a:t>&gt;</a:t>
            </a:r>
          </a:p>
          <a:p>
            <a:pPr>
              <a:buNone/>
            </a:pPr>
            <a:r>
              <a:rPr lang="en-US" dirty="0" smtClean="0"/>
              <a:t>void main ()</a:t>
            </a:r>
          </a:p>
          <a:p>
            <a:pPr>
              <a:buNone/>
            </a:pPr>
            <a:r>
              <a:rPr lang="en-US" dirty="0" smtClean="0"/>
              <a:t>{</a:t>
            </a:r>
          </a:p>
          <a:p>
            <a:pPr>
              <a:buNone/>
            </a:pPr>
            <a:r>
              <a:rPr lang="en-US" dirty="0" smtClean="0"/>
              <a:t>   char ch1;</a:t>
            </a:r>
          </a:p>
          <a:p>
            <a:pPr>
              <a:buNone/>
            </a:pPr>
            <a:r>
              <a:rPr lang="en-US" dirty="0" smtClean="0"/>
              <a:t>   do {</a:t>
            </a:r>
          </a:p>
          <a:p>
            <a:pPr>
              <a:buNone/>
            </a:pPr>
            <a:endParaRPr lang="en-US" dirty="0" smtClean="0"/>
          </a:p>
          <a:p>
            <a:pPr>
              <a:buNone/>
            </a:pPr>
            <a:r>
              <a:rPr lang="en-US" dirty="0" smtClean="0"/>
              <a:t>	  ch1=</a:t>
            </a:r>
            <a:r>
              <a:rPr lang="en-US" dirty="0" err="1" smtClean="0"/>
              <a:t>getchar</a:t>
            </a:r>
            <a:r>
              <a:rPr lang="en-US" dirty="0" smtClean="0"/>
              <a:t>();</a:t>
            </a:r>
          </a:p>
          <a:p>
            <a:pPr>
              <a:buNone/>
            </a:pPr>
            <a:endParaRPr lang="en-US" dirty="0" smtClean="0"/>
          </a:p>
          <a:p>
            <a:pPr>
              <a:buNone/>
            </a:pPr>
            <a:r>
              <a:rPr lang="en-US" dirty="0" smtClean="0"/>
              <a:t>	  </a:t>
            </a:r>
            <a:r>
              <a:rPr lang="en-US" dirty="0" err="1" smtClean="0"/>
              <a:t>printf</a:t>
            </a:r>
            <a:r>
              <a:rPr lang="en-US" dirty="0" smtClean="0"/>
              <a:t> ("\</a:t>
            </a:r>
            <a:r>
              <a:rPr lang="en-US" dirty="0" err="1" smtClean="0"/>
              <a:t>nYou</a:t>
            </a:r>
            <a:r>
              <a:rPr lang="en-US" dirty="0" smtClean="0"/>
              <a:t> enter %c. ASCII code = %d\n", ch1, (</a:t>
            </a:r>
            <a:r>
              <a:rPr lang="en-US" dirty="0" err="1" smtClean="0"/>
              <a:t>int</a:t>
            </a:r>
            <a:r>
              <a:rPr lang="en-US" dirty="0" smtClean="0"/>
              <a:t>)ch1);</a:t>
            </a:r>
          </a:p>
          <a:p>
            <a:pPr>
              <a:buNone/>
            </a:pPr>
            <a:r>
              <a:rPr lang="en-US" dirty="0" smtClean="0"/>
              <a:t>		} while (ch1 != 48);</a:t>
            </a:r>
            <a:endParaRPr lang="uk-UA" dirty="0" smtClean="0"/>
          </a:p>
          <a:p>
            <a:pPr>
              <a:buNone/>
            </a:pPr>
            <a:r>
              <a:rPr lang="en-US" dirty="0" err="1" smtClean="0"/>
              <a:t>getch</a:t>
            </a:r>
            <a:r>
              <a:rPr lang="en-US" dirty="0" smtClean="0"/>
              <a:t>();</a:t>
            </a:r>
          </a:p>
          <a:p>
            <a:pPr>
              <a:buNone/>
            </a:pPr>
            <a:r>
              <a:rPr lang="en-US" dirty="0" smtClean="0"/>
              <a:t>}</a:t>
            </a:r>
            <a:endParaRPr lang="ru-RU" dirty="0" smtClean="0"/>
          </a:p>
          <a:p>
            <a:endParaRPr lang="ru-RU"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 name="Picture 3"/>
          <p:cNvPicPr>
            <a:picLocks noGrp="1" noChangeAspect="1" noChangeArrowheads="1"/>
          </p:cNvPicPr>
          <p:nvPr>
            <p:ph idx="1"/>
          </p:nvPr>
        </p:nvPicPr>
        <p:blipFill>
          <a:blip r:embed="rId2" cstate="print"/>
          <a:srcRect/>
          <a:stretch>
            <a:fillRect/>
          </a:stretch>
        </p:blipFill>
        <p:spPr bwMode="auto">
          <a:xfrm>
            <a:off x="1400175" y="2248694"/>
            <a:ext cx="6343650" cy="3228975"/>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Функції виведення символів</a:t>
            </a:r>
            <a:endParaRPr lang="ru-RU" dirty="0"/>
          </a:p>
        </p:txBody>
      </p:sp>
      <p:sp>
        <p:nvSpPr>
          <p:cNvPr id="3" name="Содержимое 2"/>
          <p:cNvSpPr>
            <a:spLocks noGrp="1"/>
          </p:cNvSpPr>
          <p:nvPr>
            <p:ph idx="1"/>
          </p:nvPr>
        </p:nvSpPr>
        <p:spPr>
          <a:xfrm>
            <a:off x="457200" y="1196752"/>
            <a:ext cx="8229600" cy="4929411"/>
          </a:xfrm>
        </p:spPr>
        <p:txBody>
          <a:bodyPr>
            <a:normAutofit/>
          </a:bodyPr>
          <a:lstStyle/>
          <a:p>
            <a:pPr>
              <a:buNone/>
            </a:pPr>
            <a:r>
              <a:rPr lang="uk-UA" dirty="0" smtClean="0"/>
              <a:t>Для виведення одного символу передбачені функції </a:t>
            </a:r>
            <a:endParaRPr lang="en-US" dirty="0" smtClean="0"/>
          </a:p>
          <a:p>
            <a:pPr>
              <a:buNone/>
            </a:pPr>
            <a:r>
              <a:rPr lang="en-US" b="1" dirty="0" err="1" smtClean="0"/>
              <a:t>int</a:t>
            </a:r>
            <a:r>
              <a:rPr lang="en-US" b="1" dirty="0" smtClean="0"/>
              <a:t> </a:t>
            </a:r>
            <a:r>
              <a:rPr lang="en-US" b="1" dirty="0" err="1" smtClean="0"/>
              <a:t>putch</a:t>
            </a:r>
            <a:r>
              <a:rPr lang="en-US" b="1" dirty="0" smtClean="0"/>
              <a:t>(</a:t>
            </a:r>
            <a:r>
              <a:rPr lang="en-US" b="1" dirty="0" err="1" smtClean="0"/>
              <a:t>int</a:t>
            </a:r>
            <a:r>
              <a:rPr lang="en-US" b="1" dirty="0" smtClean="0"/>
              <a:t> </a:t>
            </a:r>
            <a:r>
              <a:rPr lang="en-US" b="1" dirty="0" err="1" smtClean="0"/>
              <a:t>ch</a:t>
            </a:r>
            <a:r>
              <a:rPr lang="en-US" b="1" dirty="0" smtClean="0"/>
              <a:t>)</a:t>
            </a:r>
          </a:p>
          <a:p>
            <a:pPr>
              <a:buNone/>
            </a:pPr>
            <a:r>
              <a:rPr lang="ru-RU" dirty="0" err="1" smtClean="0"/>
              <a:t>Ця</a:t>
            </a:r>
            <a:r>
              <a:rPr lang="ru-RU" dirty="0" smtClean="0"/>
              <a:t> </a:t>
            </a:r>
            <a:r>
              <a:rPr lang="ru-RU" dirty="0" err="1" smtClean="0"/>
              <a:t>функція</a:t>
            </a:r>
            <a:r>
              <a:rPr lang="ru-RU" dirty="0" smtClean="0"/>
              <a:t> не </a:t>
            </a:r>
            <a:r>
              <a:rPr lang="ru-RU" dirty="0" err="1" smtClean="0"/>
              <a:t>визначена</a:t>
            </a:r>
            <a:r>
              <a:rPr lang="ru-RU" dirty="0" smtClean="0"/>
              <a:t> стандартом ANSI С. </a:t>
            </a:r>
            <a:r>
              <a:rPr lang="ru-RU" dirty="0" err="1" smtClean="0"/>
              <a:t>Функція</a:t>
            </a:r>
            <a:r>
              <a:rPr lang="ru-RU" dirty="0" smtClean="0"/>
              <a:t> </a:t>
            </a:r>
            <a:r>
              <a:rPr lang="en-US" dirty="0" smtClean="0"/>
              <a:t>put</a:t>
            </a:r>
            <a:r>
              <a:rPr lang="ru-RU" dirty="0" err="1" smtClean="0"/>
              <a:t>ch</a:t>
            </a:r>
            <a:r>
              <a:rPr lang="ru-RU" dirty="0" smtClean="0"/>
              <a:t>() </a:t>
            </a:r>
            <a:r>
              <a:rPr lang="ru-RU" dirty="0" err="1" smtClean="0"/>
              <a:t>виводить</a:t>
            </a:r>
            <a:r>
              <a:rPr lang="ru-RU" dirty="0" smtClean="0"/>
              <a:t> на </a:t>
            </a:r>
            <a:r>
              <a:rPr lang="ru-RU" dirty="0" err="1" smtClean="0"/>
              <a:t>екран</a:t>
            </a:r>
            <a:r>
              <a:rPr lang="ru-RU" dirty="0" smtClean="0"/>
              <a:t> символ, </a:t>
            </a:r>
            <a:r>
              <a:rPr lang="ru-RU" dirty="0" err="1" smtClean="0"/>
              <a:t>зазначений</a:t>
            </a:r>
            <a:r>
              <a:rPr lang="ru-RU" dirty="0" smtClean="0"/>
              <a:t> у </a:t>
            </a:r>
            <a:r>
              <a:rPr lang="ru-RU" dirty="0" err="1" smtClean="0"/>
              <a:t>ch</a:t>
            </a:r>
            <a:r>
              <a:rPr lang="ru-RU" dirty="0" smtClean="0"/>
              <a:t>. </a:t>
            </a:r>
            <a:r>
              <a:rPr lang="ru-RU" dirty="0" err="1" smtClean="0"/>
              <a:t>Ця</a:t>
            </a:r>
            <a:r>
              <a:rPr lang="ru-RU" dirty="0" smtClean="0"/>
              <a:t> </a:t>
            </a:r>
            <a:r>
              <a:rPr lang="ru-RU" dirty="0" err="1" smtClean="0"/>
              <a:t>функція</a:t>
            </a:r>
            <a:r>
              <a:rPr lang="ru-RU" dirty="0" smtClean="0"/>
              <a:t> </a:t>
            </a:r>
            <a:r>
              <a:rPr lang="ru-RU" dirty="0" err="1" smtClean="0"/>
              <a:t>ви</a:t>
            </a:r>
            <a:r>
              <a:rPr lang="uk-UA" dirty="0" smtClean="0"/>
              <a:t>водить</a:t>
            </a:r>
            <a:r>
              <a:rPr lang="ru-RU" dirty="0" smtClean="0"/>
              <a:t> прямо на </a:t>
            </a:r>
            <a:r>
              <a:rPr lang="ru-RU" dirty="0" err="1" smtClean="0"/>
              <a:t>екран</a:t>
            </a:r>
            <a:r>
              <a:rPr lang="ru-RU" dirty="0" smtClean="0"/>
              <a:t>, а не в </a:t>
            </a:r>
            <a:r>
              <a:rPr lang="ru-RU" dirty="0" err="1" smtClean="0"/>
              <a:t>стандартний</a:t>
            </a:r>
            <a:r>
              <a:rPr lang="ru-RU" dirty="0" smtClean="0"/>
              <a:t> </a:t>
            </a:r>
            <a:r>
              <a:rPr lang="en-US" dirty="0" err="1" smtClean="0"/>
              <a:t>stdout</a:t>
            </a:r>
            <a:r>
              <a:rPr lang="ru-RU" dirty="0" smtClean="0"/>
              <a:t>. Тому </a:t>
            </a:r>
            <a:r>
              <a:rPr lang="ru-RU" dirty="0" err="1" smtClean="0"/>
              <a:t>її</a:t>
            </a:r>
            <a:r>
              <a:rPr lang="ru-RU" dirty="0" smtClean="0"/>
              <a:t> робота не </a:t>
            </a:r>
            <a:r>
              <a:rPr lang="ru-RU" dirty="0" err="1" smtClean="0"/>
              <a:t>супроводжується</a:t>
            </a:r>
            <a:r>
              <a:rPr lang="ru-RU" dirty="0" smtClean="0"/>
              <a:t> </a:t>
            </a:r>
            <a:r>
              <a:rPr lang="ru-RU" dirty="0" err="1" smtClean="0"/>
              <a:t>ні</a:t>
            </a:r>
            <a:r>
              <a:rPr lang="ru-RU" dirty="0" smtClean="0"/>
              <a:t> </a:t>
            </a:r>
            <a:r>
              <a:rPr lang="ru-RU" dirty="0" err="1" smtClean="0"/>
              <a:t>транслюванням</a:t>
            </a:r>
            <a:r>
              <a:rPr lang="ru-RU" dirty="0" smtClean="0"/>
              <a:t>, </a:t>
            </a:r>
            <a:r>
              <a:rPr lang="ru-RU" dirty="0" err="1" smtClean="0"/>
              <a:t>ні</a:t>
            </a:r>
            <a:r>
              <a:rPr lang="ru-RU" dirty="0" smtClean="0"/>
              <a:t> </a:t>
            </a:r>
            <a:r>
              <a:rPr lang="ru-RU" dirty="0" err="1" smtClean="0"/>
              <a:t>перенаправленням</a:t>
            </a:r>
            <a:r>
              <a:rPr lang="ru-RU" b="1" dirty="0" smtClean="0"/>
              <a:t>.</a:t>
            </a:r>
            <a:endParaRPr lang="en-US" b="1" dirty="0" smtClean="0"/>
          </a:p>
          <a:p>
            <a:pPr>
              <a:buNone/>
            </a:pPr>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en-US" dirty="0" smtClean="0"/>
          </a:p>
          <a:p>
            <a:r>
              <a:rPr lang="en-US" dirty="0" err="1" smtClean="0"/>
              <a:t>int</a:t>
            </a:r>
            <a:r>
              <a:rPr lang="en-US" dirty="0" smtClean="0"/>
              <a:t> </a:t>
            </a:r>
            <a:r>
              <a:rPr lang="en-US" dirty="0" err="1" smtClean="0"/>
              <a:t>putchar</a:t>
            </a:r>
            <a:r>
              <a:rPr lang="en-US" dirty="0" smtClean="0"/>
              <a:t>(</a:t>
            </a:r>
            <a:r>
              <a:rPr lang="en-US" dirty="0" err="1" smtClean="0"/>
              <a:t>int</a:t>
            </a:r>
            <a:r>
              <a:rPr lang="en-US" dirty="0" smtClean="0"/>
              <a:t> c);</a:t>
            </a:r>
          </a:p>
          <a:p>
            <a:r>
              <a:rPr lang="ru-RU" dirty="0" err="1" smtClean="0"/>
              <a:t>Функція</a:t>
            </a:r>
            <a:r>
              <a:rPr lang="ru-RU" dirty="0" smtClean="0"/>
              <a:t> </a:t>
            </a:r>
            <a:r>
              <a:rPr lang="ru-RU" dirty="0" err="1" smtClean="0"/>
              <a:t>putchar</a:t>
            </a:r>
            <a:r>
              <a:rPr lang="ru-RU" dirty="0" smtClean="0"/>
              <a:t> </a:t>
            </a:r>
            <a:r>
              <a:rPr lang="ru-RU" dirty="0" err="1" smtClean="0"/>
              <a:t>виводить</a:t>
            </a:r>
            <a:r>
              <a:rPr lang="ru-RU" dirty="0" smtClean="0"/>
              <a:t> символ в </a:t>
            </a:r>
            <a:r>
              <a:rPr lang="ru-RU" dirty="0" err="1" smtClean="0"/>
              <a:t>стандартний</a:t>
            </a:r>
            <a:r>
              <a:rPr lang="ru-RU" dirty="0" smtClean="0"/>
              <a:t> </a:t>
            </a:r>
            <a:r>
              <a:rPr lang="ru-RU" dirty="0" err="1" smtClean="0"/>
              <a:t>потік</a:t>
            </a:r>
            <a:r>
              <a:rPr lang="ru-RU" dirty="0" smtClean="0"/>
              <a:t> </a:t>
            </a:r>
            <a:r>
              <a:rPr lang="ru-RU" dirty="0" err="1" smtClean="0"/>
              <a:t>виведення</a:t>
            </a:r>
            <a:r>
              <a:rPr lang="ru-RU" dirty="0" smtClean="0"/>
              <a:t>. </a:t>
            </a:r>
            <a:r>
              <a:rPr lang="ru-RU" dirty="0" err="1" smtClean="0"/>
              <a:t>Ця</a:t>
            </a:r>
            <a:r>
              <a:rPr lang="ru-RU" dirty="0" smtClean="0"/>
              <a:t> </a:t>
            </a:r>
            <a:r>
              <a:rPr lang="ru-RU" dirty="0" err="1" smtClean="0"/>
              <a:t>функція</a:t>
            </a:r>
            <a:r>
              <a:rPr lang="ru-RU" dirty="0" smtClean="0"/>
              <a:t> </a:t>
            </a:r>
            <a:r>
              <a:rPr lang="ru-RU" dirty="0" err="1" smtClean="0"/>
              <a:t>аналогічна</a:t>
            </a:r>
            <a:r>
              <a:rPr lang="ru-RU" dirty="0" smtClean="0"/>
              <a:t> </a:t>
            </a:r>
            <a:r>
              <a:rPr lang="ru-RU" dirty="0" err="1" smtClean="0"/>
              <a:t>функції</a:t>
            </a:r>
            <a:r>
              <a:rPr lang="ru-RU" dirty="0" smtClean="0"/>
              <a:t> </a:t>
            </a:r>
            <a:r>
              <a:rPr lang="ru-RU" dirty="0" err="1" smtClean="0"/>
              <a:t>putc</a:t>
            </a:r>
            <a:r>
              <a:rPr lang="ru-RU" dirty="0" smtClean="0"/>
              <a:t>, при </a:t>
            </a:r>
            <a:r>
              <a:rPr lang="ru-RU" dirty="0" err="1" smtClean="0"/>
              <a:t>вказівці</a:t>
            </a:r>
            <a:r>
              <a:rPr lang="ru-RU" dirty="0" smtClean="0"/>
              <a:t> в </a:t>
            </a:r>
            <a:r>
              <a:rPr lang="ru-RU" dirty="0" err="1" smtClean="0"/>
              <a:t>якості</a:t>
            </a:r>
            <a:r>
              <a:rPr lang="ru-RU" dirty="0" smtClean="0"/>
              <a:t> потоку </a:t>
            </a:r>
            <a:r>
              <a:rPr lang="ru-RU" dirty="0" err="1" smtClean="0"/>
              <a:t>виведення</a:t>
            </a:r>
            <a:r>
              <a:rPr lang="ru-RU" dirty="0" smtClean="0"/>
              <a:t> стандартного потоку </a:t>
            </a:r>
            <a:r>
              <a:rPr lang="ru-RU" dirty="0" err="1" smtClean="0"/>
              <a:t>виводу</a:t>
            </a:r>
            <a:r>
              <a:rPr lang="ru-RU" dirty="0" smtClean="0"/>
              <a:t> (</a:t>
            </a:r>
            <a:r>
              <a:rPr lang="ru-RU" dirty="0" err="1" smtClean="0"/>
              <a:t>stdout</a:t>
            </a:r>
            <a:r>
              <a:rPr lang="ru-RU" dirty="0" smtClean="0"/>
              <a:t>)</a:t>
            </a:r>
            <a:endParaRPr lang="ru-RU"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normAutofit fontScale="62500" lnSpcReduction="20000"/>
          </a:bodyPr>
          <a:lstStyle/>
          <a:p>
            <a:pPr>
              <a:buNone/>
            </a:pPr>
            <a:r>
              <a:rPr lang="en-US" dirty="0" smtClean="0"/>
              <a:t>#include &lt;</a:t>
            </a:r>
            <a:r>
              <a:rPr lang="en-US" dirty="0" err="1" smtClean="0"/>
              <a:t>stdio.h</a:t>
            </a:r>
            <a:r>
              <a:rPr lang="en-US" dirty="0" smtClean="0"/>
              <a:t>&gt;</a:t>
            </a:r>
          </a:p>
          <a:p>
            <a:pPr>
              <a:buNone/>
            </a:pPr>
            <a:r>
              <a:rPr lang="en-US" dirty="0" smtClean="0"/>
              <a:t>void main ()</a:t>
            </a:r>
          </a:p>
          <a:p>
            <a:pPr>
              <a:buNone/>
            </a:pPr>
            <a:r>
              <a:rPr lang="en-US" dirty="0" smtClean="0"/>
              <a:t>{</a:t>
            </a:r>
          </a:p>
          <a:p>
            <a:pPr>
              <a:buNone/>
            </a:pPr>
            <a:r>
              <a:rPr lang="en-US" dirty="0" smtClean="0"/>
              <a:t>   char ch1;</a:t>
            </a:r>
          </a:p>
          <a:p>
            <a:pPr>
              <a:buNone/>
            </a:pPr>
            <a:r>
              <a:rPr lang="en-US" dirty="0" smtClean="0"/>
              <a:t>   do {</a:t>
            </a:r>
          </a:p>
          <a:p>
            <a:pPr>
              <a:buNone/>
            </a:pPr>
            <a:endParaRPr lang="en-US" dirty="0" smtClean="0"/>
          </a:p>
          <a:p>
            <a:pPr>
              <a:buNone/>
            </a:pPr>
            <a:r>
              <a:rPr lang="en-US" dirty="0" smtClean="0"/>
              <a:t>	  ch1=</a:t>
            </a:r>
            <a:r>
              <a:rPr lang="en-US" dirty="0" err="1" smtClean="0"/>
              <a:t>getch</a:t>
            </a:r>
            <a:r>
              <a:rPr lang="en-US" dirty="0" smtClean="0"/>
              <a:t>();</a:t>
            </a:r>
          </a:p>
          <a:p>
            <a:pPr>
              <a:buNone/>
            </a:pPr>
            <a:r>
              <a:rPr lang="en-US" dirty="0" smtClean="0"/>
              <a:t>	 </a:t>
            </a:r>
            <a:r>
              <a:rPr lang="en-US" dirty="0" err="1" smtClean="0"/>
              <a:t>printf</a:t>
            </a:r>
            <a:r>
              <a:rPr lang="en-US" dirty="0" smtClean="0"/>
              <a:t> ("\</a:t>
            </a:r>
            <a:r>
              <a:rPr lang="en-US" dirty="0" err="1" smtClean="0"/>
              <a:t>nYou</a:t>
            </a:r>
            <a:r>
              <a:rPr lang="en-US" dirty="0" smtClean="0"/>
              <a:t> enter ");</a:t>
            </a:r>
          </a:p>
          <a:p>
            <a:pPr>
              <a:buNone/>
            </a:pPr>
            <a:r>
              <a:rPr lang="en-US" dirty="0" smtClean="0"/>
              <a:t>	  </a:t>
            </a:r>
            <a:r>
              <a:rPr lang="en-US" dirty="0" err="1" smtClean="0"/>
              <a:t>putchar</a:t>
            </a:r>
            <a:r>
              <a:rPr lang="en-US" dirty="0" smtClean="0"/>
              <a:t>(ch1);</a:t>
            </a:r>
          </a:p>
          <a:p>
            <a:pPr>
              <a:buNone/>
            </a:pPr>
            <a:endParaRPr lang="en-US" dirty="0" smtClean="0"/>
          </a:p>
          <a:p>
            <a:pPr>
              <a:buNone/>
            </a:pPr>
            <a:endParaRPr lang="en-US" dirty="0" smtClean="0"/>
          </a:p>
          <a:p>
            <a:pPr>
              <a:buNone/>
            </a:pPr>
            <a:r>
              <a:rPr lang="en-US" dirty="0" smtClean="0"/>
              <a:t>		} while (ch1 != 48);</a:t>
            </a:r>
          </a:p>
          <a:p>
            <a:pPr>
              <a:buNone/>
            </a:pPr>
            <a:r>
              <a:rPr lang="en-US" dirty="0" smtClean="0"/>
              <a:t>		</a:t>
            </a:r>
            <a:r>
              <a:rPr lang="en-US" dirty="0" err="1" smtClean="0"/>
              <a:t>getch</a:t>
            </a:r>
            <a:r>
              <a:rPr lang="en-US" dirty="0" smtClean="0"/>
              <a:t>();</a:t>
            </a:r>
          </a:p>
          <a:p>
            <a:pPr>
              <a:buNone/>
            </a:pPr>
            <a:r>
              <a:rPr lang="en-US" dirty="0" smtClean="0"/>
              <a:t>}</a:t>
            </a:r>
            <a:endParaRPr lang="ru-RU"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4098" name="Picture 2"/>
          <p:cNvPicPr>
            <a:picLocks noGrp="1" noChangeAspect="1" noChangeArrowheads="1"/>
          </p:cNvPicPr>
          <p:nvPr>
            <p:ph idx="1"/>
          </p:nvPr>
        </p:nvPicPr>
        <p:blipFill>
          <a:blip r:embed="rId2" cstate="print"/>
          <a:srcRect/>
          <a:stretch>
            <a:fillRect/>
          </a:stretch>
        </p:blipFill>
        <p:spPr bwMode="auto">
          <a:xfrm>
            <a:off x="1390650" y="2282031"/>
            <a:ext cx="6362700" cy="316230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692696"/>
            <a:ext cx="8229600" cy="5433467"/>
          </a:xfrm>
        </p:spPr>
        <p:txBody>
          <a:bodyPr>
            <a:normAutofit fontScale="70000" lnSpcReduction="20000"/>
          </a:bodyPr>
          <a:lstStyle/>
          <a:p>
            <a:pPr>
              <a:buNone/>
            </a:pPr>
            <a:r>
              <a:rPr lang="en-US" dirty="0" smtClean="0"/>
              <a:t>#include &lt;</a:t>
            </a:r>
            <a:r>
              <a:rPr lang="en-US" dirty="0" err="1" smtClean="0"/>
              <a:t>stdio.h</a:t>
            </a:r>
            <a:r>
              <a:rPr lang="en-US" dirty="0" smtClean="0"/>
              <a:t>&gt;</a:t>
            </a:r>
          </a:p>
          <a:p>
            <a:pPr>
              <a:buNone/>
            </a:pPr>
            <a:r>
              <a:rPr lang="en-US" dirty="0" smtClean="0"/>
              <a:t>void main ()</a:t>
            </a:r>
          </a:p>
          <a:p>
            <a:pPr>
              <a:buNone/>
            </a:pPr>
            <a:r>
              <a:rPr lang="en-US" dirty="0" smtClean="0"/>
              <a:t>{</a:t>
            </a:r>
          </a:p>
          <a:p>
            <a:pPr>
              <a:buNone/>
            </a:pPr>
            <a:r>
              <a:rPr lang="en-US" dirty="0" smtClean="0"/>
              <a:t>   char ch1;</a:t>
            </a:r>
          </a:p>
          <a:p>
            <a:pPr>
              <a:buNone/>
            </a:pPr>
            <a:r>
              <a:rPr lang="en-US" dirty="0" smtClean="0"/>
              <a:t>   do {</a:t>
            </a:r>
          </a:p>
          <a:p>
            <a:pPr>
              <a:buNone/>
            </a:pPr>
            <a:endParaRPr lang="en-US" dirty="0" smtClean="0"/>
          </a:p>
          <a:p>
            <a:pPr>
              <a:buNone/>
            </a:pPr>
            <a:r>
              <a:rPr lang="en-US" dirty="0" smtClean="0"/>
              <a:t>	  ch1=</a:t>
            </a:r>
            <a:r>
              <a:rPr lang="en-US" dirty="0" err="1" smtClean="0"/>
              <a:t>getch</a:t>
            </a:r>
            <a:r>
              <a:rPr lang="en-US" dirty="0" smtClean="0"/>
              <a:t>();</a:t>
            </a:r>
          </a:p>
          <a:p>
            <a:pPr>
              <a:buNone/>
            </a:pPr>
            <a:r>
              <a:rPr lang="en-US" dirty="0" smtClean="0"/>
              <a:t>	 </a:t>
            </a:r>
            <a:r>
              <a:rPr lang="en-US" dirty="0" err="1" smtClean="0"/>
              <a:t>printf</a:t>
            </a:r>
            <a:r>
              <a:rPr lang="en-US" dirty="0" smtClean="0"/>
              <a:t> ("\</a:t>
            </a:r>
            <a:r>
              <a:rPr lang="en-US" dirty="0" err="1" smtClean="0"/>
              <a:t>nYou</a:t>
            </a:r>
            <a:r>
              <a:rPr lang="en-US" dirty="0" smtClean="0"/>
              <a:t> enter ");</a:t>
            </a:r>
          </a:p>
          <a:p>
            <a:pPr>
              <a:buNone/>
            </a:pPr>
            <a:r>
              <a:rPr lang="en-US" dirty="0" smtClean="0"/>
              <a:t>	  </a:t>
            </a:r>
            <a:r>
              <a:rPr lang="en-US" dirty="0" err="1" smtClean="0"/>
              <a:t>putch</a:t>
            </a:r>
            <a:r>
              <a:rPr lang="en-US" dirty="0" smtClean="0"/>
              <a:t>(ch1);</a:t>
            </a:r>
          </a:p>
          <a:p>
            <a:pPr>
              <a:buNone/>
            </a:pPr>
            <a:endParaRPr lang="en-US" dirty="0" smtClean="0"/>
          </a:p>
          <a:p>
            <a:pPr>
              <a:buNone/>
            </a:pPr>
            <a:endParaRPr lang="en-US" dirty="0" smtClean="0"/>
          </a:p>
          <a:p>
            <a:pPr>
              <a:buNone/>
            </a:pPr>
            <a:r>
              <a:rPr lang="en-US" dirty="0" smtClean="0"/>
              <a:t>	 // </a:t>
            </a:r>
            <a:r>
              <a:rPr lang="en-US" dirty="0" err="1" smtClean="0"/>
              <a:t>printf</a:t>
            </a:r>
            <a:r>
              <a:rPr lang="en-US" dirty="0" smtClean="0"/>
              <a:t> ("\</a:t>
            </a:r>
            <a:r>
              <a:rPr lang="en-US" dirty="0" err="1" smtClean="0"/>
              <a:t>nYou</a:t>
            </a:r>
            <a:r>
              <a:rPr lang="en-US" dirty="0" smtClean="0"/>
              <a:t> enter %c. ASCII code = %d\n", ch1, (</a:t>
            </a:r>
            <a:r>
              <a:rPr lang="en-US" dirty="0" err="1" smtClean="0"/>
              <a:t>int</a:t>
            </a:r>
            <a:r>
              <a:rPr lang="en-US" dirty="0" smtClean="0"/>
              <a:t>)ch1);</a:t>
            </a:r>
          </a:p>
          <a:p>
            <a:pPr>
              <a:buNone/>
            </a:pPr>
            <a:r>
              <a:rPr lang="en-US" dirty="0" smtClean="0"/>
              <a:t>		} while (ch1 != 48);</a:t>
            </a:r>
          </a:p>
          <a:p>
            <a:pPr>
              <a:buNone/>
            </a:pPr>
            <a:r>
              <a:rPr lang="en-US" dirty="0" smtClean="0"/>
              <a:t>		</a:t>
            </a:r>
            <a:r>
              <a:rPr lang="en-US" dirty="0" err="1" smtClean="0"/>
              <a:t>getch</a:t>
            </a:r>
            <a:r>
              <a:rPr lang="en-US" dirty="0" smtClean="0"/>
              <a:t>();</a:t>
            </a:r>
          </a:p>
          <a:p>
            <a:pPr>
              <a:buNone/>
            </a:pPr>
            <a:r>
              <a:rPr lang="en-US" dirty="0" smtClean="0"/>
              <a:t>}</a:t>
            </a:r>
            <a:endParaRPr lang="ru-RU"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endParaRPr lang="ru-RU"/>
          </a:p>
        </p:txBody>
      </p:sp>
      <p:pic>
        <p:nvPicPr>
          <p:cNvPr id="5122" name="Picture 2"/>
          <p:cNvPicPr>
            <a:picLocks noChangeAspect="1" noChangeArrowheads="1"/>
          </p:cNvPicPr>
          <p:nvPr/>
        </p:nvPicPr>
        <p:blipFill>
          <a:blip r:embed="rId2" cstate="print"/>
          <a:srcRect/>
          <a:stretch>
            <a:fillRect/>
          </a:stretch>
        </p:blipFill>
        <p:spPr bwMode="auto">
          <a:xfrm>
            <a:off x="1371600" y="1809750"/>
            <a:ext cx="6400800" cy="3238500"/>
          </a:xfrm>
          <a:prstGeom prst="rect">
            <a:avLst/>
          </a:prstGeom>
          <a:noFill/>
          <a:ln w="9525">
            <a:noFill/>
            <a:miter lim="800000"/>
            <a:headEnd/>
            <a:tailEnd/>
          </a:ln>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202034"/>
          </a:xfrm>
        </p:spPr>
        <p:txBody>
          <a:bodyPr>
            <a:normAutofit fontScale="90000"/>
          </a:bodyPr>
          <a:lstStyle/>
          <a:p>
            <a:endParaRPr lang="ru-RU" dirty="0"/>
          </a:p>
        </p:txBody>
      </p:sp>
      <p:sp>
        <p:nvSpPr>
          <p:cNvPr id="3" name="Содержимое 2"/>
          <p:cNvSpPr>
            <a:spLocks noGrp="1"/>
          </p:cNvSpPr>
          <p:nvPr>
            <p:ph idx="1"/>
          </p:nvPr>
        </p:nvSpPr>
        <p:spPr>
          <a:xfrm>
            <a:off x="457200" y="548680"/>
            <a:ext cx="8229600" cy="5577483"/>
          </a:xfrm>
        </p:spPr>
        <p:txBody>
          <a:bodyPr>
            <a:normAutofit fontScale="70000" lnSpcReduction="20000"/>
          </a:bodyPr>
          <a:lstStyle/>
          <a:p>
            <a:pPr>
              <a:buNone/>
            </a:pPr>
            <a:r>
              <a:rPr lang="en-US" dirty="0" err="1" smtClean="0"/>
              <a:t>i</a:t>
            </a:r>
            <a:r>
              <a:rPr lang="ru-RU" dirty="0" err="1" smtClean="0"/>
              <a:t>salnum</a:t>
            </a:r>
            <a:r>
              <a:rPr lang="ru-RU" dirty="0" smtClean="0"/>
              <a:t>(c) —</a:t>
            </a:r>
            <a:r>
              <a:rPr lang="en-US" dirty="0" smtClean="0"/>
              <a:t> </a:t>
            </a:r>
            <a:r>
              <a:rPr lang="uk-UA" dirty="0" smtClean="0"/>
              <a:t>цифра</a:t>
            </a:r>
            <a:r>
              <a:rPr lang="en-US" dirty="0" smtClean="0"/>
              <a:t> </a:t>
            </a:r>
            <a:r>
              <a:rPr lang="uk-UA" smtClean="0"/>
              <a:t>або літера</a:t>
            </a:r>
            <a:endParaRPr lang="en-US" dirty="0" smtClean="0"/>
          </a:p>
          <a:p>
            <a:pPr>
              <a:buNone/>
            </a:pPr>
            <a:r>
              <a:rPr lang="ru-RU" dirty="0" smtClean="0"/>
              <a:t> </a:t>
            </a:r>
            <a:r>
              <a:rPr lang="ru-RU" dirty="0" err="1" smtClean="0"/>
              <a:t>isalpha</a:t>
            </a:r>
            <a:r>
              <a:rPr lang="ru-RU" dirty="0" smtClean="0"/>
              <a:t>(</a:t>
            </a:r>
            <a:r>
              <a:rPr lang="ru-RU" dirty="0" err="1" smtClean="0"/>
              <a:t>c</a:t>
            </a:r>
            <a:r>
              <a:rPr lang="ru-RU" dirty="0" smtClean="0"/>
              <a:t>)</a:t>
            </a:r>
            <a:r>
              <a:rPr lang="en-US" dirty="0" smtClean="0"/>
              <a:t> </a:t>
            </a:r>
            <a:r>
              <a:rPr lang="ru-RU" dirty="0" smtClean="0"/>
              <a:t>— </a:t>
            </a:r>
            <a:r>
              <a:rPr lang="ru-RU" dirty="0" err="1" smtClean="0"/>
              <a:t>літера</a:t>
            </a:r>
            <a:endParaRPr lang="ru-RU" dirty="0" smtClean="0"/>
          </a:p>
          <a:p>
            <a:pPr>
              <a:buNone/>
            </a:pPr>
            <a:r>
              <a:rPr lang="ru-RU" dirty="0" smtClean="0"/>
              <a:t> </a:t>
            </a:r>
            <a:r>
              <a:rPr lang="ru-RU" dirty="0" err="1" smtClean="0"/>
              <a:t>iscntrl</a:t>
            </a:r>
            <a:r>
              <a:rPr lang="ru-RU" dirty="0" smtClean="0"/>
              <a:t>(</a:t>
            </a:r>
            <a:r>
              <a:rPr lang="ru-RU" dirty="0" err="1" smtClean="0"/>
              <a:t>c</a:t>
            </a:r>
            <a:r>
              <a:rPr lang="ru-RU" dirty="0" smtClean="0"/>
              <a:t>) — </a:t>
            </a:r>
            <a:r>
              <a:rPr lang="ru-RU" dirty="0" err="1" smtClean="0"/>
              <a:t>керуючий</a:t>
            </a:r>
            <a:r>
              <a:rPr lang="ru-RU" dirty="0" smtClean="0"/>
              <a:t> символ</a:t>
            </a:r>
          </a:p>
          <a:p>
            <a:pPr>
              <a:buNone/>
            </a:pPr>
            <a:r>
              <a:rPr lang="ru-RU" dirty="0" err="1" smtClean="0"/>
              <a:t>isdigit</a:t>
            </a:r>
            <a:r>
              <a:rPr lang="ru-RU" dirty="0" smtClean="0"/>
              <a:t>(</a:t>
            </a:r>
            <a:r>
              <a:rPr lang="ru-RU" dirty="0" err="1" smtClean="0"/>
              <a:t>c</a:t>
            </a:r>
            <a:r>
              <a:rPr lang="ru-RU" dirty="0" smtClean="0"/>
              <a:t>) — </a:t>
            </a:r>
            <a:r>
              <a:rPr lang="ru-RU" dirty="0" err="1" smtClean="0"/>
              <a:t>десяткова</a:t>
            </a:r>
            <a:r>
              <a:rPr lang="ru-RU" dirty="0" smtClean="0"/>
              <a:t> цифра</a:t>
            </a:r>
          </a:p>
          <a:p>
            <a:pPr>
              <a:buNone/>
            </a:pPr>
            <a:r>
              <a:rPr lang="ru-RU" dirty="0" err="1" smtClean="0"/>
              <a:t>isgraph</a:t>
            </a:r>
            <a:r>
              <a:rPr lang="ru-RU" dirty="0" smtClean="0"/>
              <a:t>(</a:t>
            </a:r>
            <a:r>
              <a:rPr lang="ru-RU" dirty="0" err="1" smtClean="0"/>
              <a:t>c</a:t>
            </a:r>
            <a:r>
              <a:rPr lang="ru-RU" dirty="0" smtClean="0"/>
              <a:t>) — </a:t>
            </a:r>
            <a:r>
              <a:rPr lang="ru-RU" dirty="0" err="1" smtClean="0"/>
              <a:t>друкований</a:t>
            </a:r>
            <a:r>
              <a:rPr lang="ru-RU" dirty="0" smtClean="0"/>
              <a:t> символ </a:t>
            </a:r>
            <a:r>
              <a:rPr lang="ru-RU" dirty="0" err="1" smtClean="0"/>
              <a:t>крім</a:t>
            </a:r>
            <a:r>
              <a:rPr lang="ru-RU" dirty="0" smtClean="0"/>
              <a:t> </a:t>
            </a:r>
            <a:r>
              <a:rPr lang="ru-RU" dirty="0" err="1" smtClean="0"/>
              <a:t>пробілу</a:t>
            </a:r>
            <a:endParaRPr lang="ru-RU" dirty="0" smtClean="0"/>
          </a:p>
          <a:p>
            <a:pPr>
              <a:buNone/>
            </a:pPr>
            <a:r>
              <a:rPr lang="ru-RU" dirty="0" err="1" smtClean="0"/>
              <a:t>islower</a:t>
            </a:r>
            <a:r>
              <a:rPr lang="ru-RU" dirty="0" smtClean="0"/>
              <a:t>(</a:t>
            </a:r>
            <a:r>
              <a:rPr lang="ru-RU" dirty="0" err="1" smtClean="0"/>
              <a:t>c</a:t>
            </a:r>
            <a:r>
              <a:rPr lang="ru-RU" dirty="0" smtClean="0"/>
              <a:t>) — </a:t>
            </a:r>
            <a:r>
              <a:rPr lang="ru-RU" dirty="0" err="1" smtClean="0"/>
              <a:t>літера</a:t>
            </a:r>
            <a:r>
              <a:rPr lang="ru-RU" dirty="0" smtClean="0"/>
              <a:t>  </a:t>
            </a:r>
            <a:r>
              <a:rPr lang="ru-RU" dirty="0" err="1" smtClean="0"/>
              <a:t>нижнього</a:t>
            </a:r>
            <a:r>
              <a:rPr lang="ru-RU" dirty="0" smtClean="0"/>
              <a:t> </a:t>
            </a:r>
            <a:r>
              <a:rPr lang="ru-RU" dirty="0" err="1" smtClean="0"/>
              <a:t>регістру</a:t>
            </a:r>
            <a:endParaRPr lang="ru-RU" dirty="0" smtClean="0"/>
          </a:p>
          <a:p>
            <a:pPr>
              <a:buNone/>
            </a:pPr>
            <a:r>
              <a:rPr lang="ru-RU" dirty="0" err="1" smtClean="0"/>
              <a:t>iisupper</a:t>
            </a:r>
            <a:r>
              <a:rPr lang="ru-RU" dirty="0" smtClean="0"/>
              <a:t>(</a:t>
            </a:r>
            <a:r>
              <a:rPr lang="ru-RU" dirty="0" err="1" smtClean="0"/>
              <a:t>c</a:t>
            </a:r>
            <a:r>
              <a:rPr lang="ru-RU" dirty="0" smtClean="0"/>
              <a:t>) — </a:t>
            </a:r>
            <a:r>
              <a:rPr lang="ru-RU" dirty="0" err="1" smtClean="0"/>
              <a:t>літера</a:t>
            </a:r>
            <a:r>
              <a:rPr lang="ru-RU" dirty="0" smtClean="0"/>
              <a:t>  </a:t>
            </a:r>
            <a:r>
              <a:rPr lang="uk-UA" dirty="0" smtClean="0"/>
              <a:t>верх</a:t>
            </a:r>
            <a:r>
              <a:rPr lang="ru-RU" dirty="0" err="1" smtClean="0"/>
              <a:t>нього</a:t>
            </a:r>
            <a:r>
              <a:rPr lang="ru-RU" dirty="0" smtClean="0"/>
              <a:t> </a:t>
            </a:r>
            <a:r>
              <a:rPr lang="ru-RU" dirty="0" err="1" smtClean="0"/>
              <a:t>регістру</a:t>
            </a:r>
            <a:endParaRPr lang="ru-RU" dirty="0" smtClean="0"/>
          </a:p>
          <a:p>
            <a:pPr>
              <a:buNone/>
            </a:pPr>
            <a:r>
              <a:rPr lang="ru-RU" dirty="0" err="1" smtClean="0"/>
              <a:t>іsprint</a:t>
            </a:r>
            <a:r>
              <a:rPr lang="ru-RU" dirty="0" smtClean="0"/>
              <a:t>(</a:t>
            </a:r>
            <a:r>
              <a:rPr lang="ru-RU" dirty="0" err="1" smtClean="0"/>
              <a:t>c</a:t>
            </a:r>
            <a:r>
              <a:rPr lang="ru-RU" dirty="0" smtClean="0"/>
              <a:t>) — </a:t>
            </a:r>
            <a:r>
              <a:rPr lang="ru-RU" dirty="0" err="1" smtClean="0"/>
              <a:t>друкований</a:t>
            </a:r>
            <a:r>
              <a:rPr lang="ru-RU" dirty="0" smtClean="0"/>
              <a:t> символ , </a:t>
            </a:r>
            <a:r>
              <a:rPr lang="ru-RU" dirty="0" err="1" smtClean="0"/>
              <a:t>також</a:t>
            </a:r>
            <a:r>
              <a:rPr lang="ru-RU" dirty="0" smtClean="0"/>
              <a:t> </a:t>
            </a:r>
            <a:r>
              <a:rPr lang="ru-RU" dirty="0" err="1" smtClean="0"/>
              <a:t>і</a:t>
            </a:r>
            <a:r>
              <a:rPr lang="ru-RU" dirty="0" smtClean="0"/>
              <a:t> </a:t>
            </a:r>
            <a:r>
              <a:rPr lang="ru-RU" dirty="0" err="1" smtClean="0"/>
              <a:t>пробіл</a:t>
            </a:r>
            <a:endParaRPr lang="ru-RU" dirty="0" smtClean="0"/>
          </a:p>
          <a:p>
            <a:pPr>
              <a:buNone/>
            </a:pPr>
            <a:r>
              <a:rPr lang="ru-RU" dirty="0" err="1" smtClean="0"/>
              <a:t>ispunct</a:t>
            </a:r>
            <a:r>
              <a:rPr lang="ru-RU" dirty="0" smtClean="0"/>
              <a:t>(</a:t>
            </a:r>
            <a:r>
              <a:rPr lang="ru-RU" dirty="0" err="1" smtClean="0"/>
              <a:t>c</a:t>
            </a:r>
            <a:r>
              <a:rPr lang="ru-RU" dirty="0" smtClean="0"/>
              <a:t>) — </a:t>
            </a:r>
            <a:r>
              <a:rPr lang="ru-RU" dirty="0" err="1" smtClean="0"/>
              <a:t>друкований</a:t>
            </a:r>
            <a:r>
              <a:rPr lang="ru-RU" dirty="0" smtClean="0"/>
              <a:t> символ </a:t>
            </a:r>
            <a:r>
              <a:rPr lang="ru-RU" dirty="0" err="1" smtClean="0"/>
              <a:t>крім</a:t>
            </a:r>
            <a:r>
              <a:rPr lang="ru-RU" dirty="0" smtClean="0"/>
              <a:t> </a:t>
            </a:r>
            <a:r>
              <a:rPr lang="ru-RU" dirty="0" err="1" smtClean="0"/>
              <a:t>пробілу</a:t>
            </a:r>
            <a:r>
              <a:rPr lang="ru-RU" dirty="0" smtClean="0"/>
              <a:t>, </a:t>
            </a:r>
            <a:r>
              <a:rPr lang="ru-RU" dirty="0" err="1" smtClean="0"/>
              <a:t>літери</a:t>
            </a:r>
            <a:r>
              <a:rPr lang="ru-RU" dirty="0" smtClean="0"/>
              <a:t> </a:t>
            </a:r>
            <a:r>
              <a:rPr lang="ru-RU" dirty="0" err="1" smtClean="0"/>
              <a:t>або</a:t>
            </a:r>
            <a:r>
              <a:rPr lang="ru-RU" dirty="0" smtClean="0"/>
              <a:t> </a:t>
            </a:r>
            <a:r>
              <a:rPr lang="ru-RU" dirty="0" err="1" smtClean="0"/>
              <a:t>цифри</a:t>
            </a:r>
            <a:endParaRPr lang="ru-RU" dirty="0" smtClean="0"/>
          </a:p>
          <a:p>
            <a:pPr>
              <a:buNone/>
            </a:pPr>
            <a:r>
              <a:rPr lang="ru-RU" dirty="0" err="1" smtClean="0"/>
              <a:t>isspace</a:t>
            </a:r>
            <a:r>
              <a:rPr lang="ru-RU" dirty="0" smtClean="0"/>
              <a:t>(</a:t>
            </a:r>
            <a:r>
              <a:rPr lang="ru-RU" dirty="0" err="1" smtClean="0"/>
              <a:t>c</a:t>
            </a:r>
            <a:r>
              <a:rPr lang="ru-RU" dirty="0" smtClean="0"/>
              <a:t>) — </a:t>
            </a:r>
            <a:r>
              <a:rPr lang="ru-RU" dirty="0" err="1" smtClean="0"/>
              <a:t>пробіл</a:t>
            </a:r>
            <a:r>
              <a:rPr lang="ru-RU" dirty="0" smtClean="0"/>
              <a:t>, </a:t>
            </a:r>
            <a:r>
              <a:rPr lang="ru-RU" dirty="0" err="1" smtClean="0"/>
              <a:t>змінення</a:t>
            </a:r>
            <a:r>
              <a:rPr lang="ru-RU" dirty="0" smtClean="0"/>
              <a:t> </a:t>
            </a:r>
            <a:r>
              <a:rPr lang="ru-RU" dirty="0" err="1" smtClean="0"/>
              <a:t>сторінки</a:t>
            </a:r>
            <a:r>
              <a:rPr lang="ru-RU" dirty="0" smtClean="0"/>
              <a:t>, нова </a:t>
            </a:r>
            <a:r>
              <a:rPr lang="ru-RU" dirty="0" err="1" smtClean="0"/>
              <a:t>сторінка,повернення</a:t>
            </a:r>
            <a:r>
              <a:rPr lang="ru-RU" dirty="0" smtClean="0"/>
              <a:t> каретки, </a:t>
            </a:r>
            <a:r>
              <a:rPr lang="ru-RU" dirty="0" err="1" smtClean="0"/>
              <a:t>табуляція</a:t>
            </a:r>
            <a:r>
              <a:rPr lang="ru-RU" dirty="0" smtClean="0"/>
              <a:t>, вертикальна </a:t>
            </a:r>
            <a:r>
              <a:rPr lang="ru-RU" dirty="0" err="1" smtClean="0"/>
              <a:t>табуляція</a:t>
            </a:r>
            <a:endParaRPr lang="ru-RU" dirty="0" smtClean="0"/>
          </a:p>
          <a:p>
            <a:pPr>
              <a:buNone/>
            </a:pPr>
            <a:r>
              <a:rPr lang="ru-RU" dirty="0" err="1" smtClean="0"/>
              <a:t>isupper</a:t>
            </a:r>
            <a:r>
              <a:rPr lang="ru-RU" dirty="0" smtClean="0"/>
              <a:t>(</a:t>
            </a:r>
            <a:r>
              <a:rPr lang="ru-RU" dirty="0" err="1" smtClean="0"/>
              <a:t>c</a:t>
            </a:r>
            <a:r>
              <a:rPr lang="ru-RU" dirty="0" smtClean="0"/>
              <a:t>) — </a:t>
            </a:r>
            <a:r>
              <a:rPr lang="ru-RU" dirty="0" err="1" smtClean="0"/>
              <a:t>літера</a:t>
            </a:r>
            <a:r>
              <a:rPr lang="ru-RU" dirty="0" smtClean="0"/>
              <a:t> </a:t>
            </a:r>
            <a:r>
              <a:rPr lang="ru-RU" dirty="0" err="1" smtClean="0"/>
              <a:t>верхнього</a:t>
            </a:r>
            <a:r>
              <a:rPr lang="ru-RU" dirty="0" smtClean="0"/>
              <a:t> регистру</a:t>
            </a:r>
          </a:p>
          <a:p>
            <a:pPr>
              <a:buNone/>
            </a:pPr>
            <a:r>
              <a:rPr lang="ru-RU" dirty="0" err="1" smtClean="0"/>
              <a:t>isxdigit</a:t>
            </a:r>
            <a:r>
              <a:rPr lang="ru-RU" dirty="0" smtClean="0"/>
              <a:t>(</a:t>
            </a:r>
            <a:r>
              <a:rPr lang="ru-RU" dirty="0" err="1" smtClean="0"/>
              <a:t>c</a:t>
            </a:r>
            <a:r>
              <a:rPr lang="ru-RU" dirty="0" smtClean="0"/>
              <a:t>) — </a:t>
            </a:r>
            <a:r>
              <a:rPr lang="ru-RU" dirty="0" err="1" smtClean="0"/>
              <a:t>шіснадцятерична</a:t>
            </a:r>
            <a:r>
              <a:rPr lang="ru-RU" dirty="0" smtClean="0"/>
              <a:t> цифра</a:t>
            </a:r>
          </a:p>
          <a:p>
            <a:pPr>
              <a:buNone/>
            </a:pPr>
            <a:r>
              <a:rPr lang="ru-RU" dirty="0" err="1" smtClean="0"/>
              <a:t>int</a:t>
            </a:r>
            <a:r>
              <a:rPr lang="ru-RU" dirty="0" smtClean="0"/>
              <a:t> </a:t>
            </a:r>
            <a:r>
              <a:rPr lang="ru-RU" dirty="0" err="1" smtClean="0"/>
              <a:t>tolower</a:t>
            </a:r>
            <a:r>
              <a:rPr lang="ru-RU" dirty="0" smtClean="0"/>
              <a:t>(</a:t>
            </a:r>
            <a:r>
              <a:rPr lang="ru-RU" dirty="0" err="1" smtClean="0"/>
              <a:t>int</a:t>
            </a:r>
            <a:r>
              <a:rPr lang="ru-RU" dirty="0" smtClean="0"/>
              <a:t> с) — переводит с на </a:t>
            </a:r>
            <a:r>
              <a:rPr lang="ru-RU" dirty="0" err="1" smtClean="0"/>
              <a:t>нижній</a:t>
            </a:r>
            <a:r>
              <a:rPr lang="ru-RU" dirty="0" smtClean="0"/>
              <a:t> </a:t>
            </a:r>
            <a:r>
              <a:rPr lang="ru-RU" dirty="0" err="1" smtClean="0"/>
              <a:t>регістр</a:t>
            </a:r>
            <a:r>
              <a:rPr lang="ru-RU" dirty="0" smtClean="0"/>
              <a:t>;</a:t>
            </a:r>
          </a:p>
          <a:p>
            <a:pPr>
              <a:buNone/>
            </a:pPr>
            <a:r>
              <a:rPr lang="ru-RU" dirty="0" err="1" smtClean="0"/>
              <a:t>int</a:t>
            </a:r>
            <a:r>
              <a:rPr lang="ru-RU" dirty="0" smtClean="0"/>
              <a:t> </a:t>
            </a:r>
            <a:r>
              <a:rPr lang="ru-RU" dirty="0" err="1" smtClean="0"/>
              <a:t>toupper</a:t>
            </a:r>
            <a:r>
              <a:rPr lang="ru-RU" dirty="0" smtClean="0"/>
              <a:t>(</a:t>
            </a:r>
            <a:r>
              <a:rPr lang="ru-RU" dirty="0" err="1" smtClean="0"/>
              <a:t>int</a:t>
            </a:r>
            <a:r>
              <a:rPr lang="ru-RU" dirty="0" smtClean="0"/>
              <a:t> с) — переводит с на </a:t>
            </a:r>
            <a:r>
              <a:rPr lang="ru-RU" dirty="0" err="1" smtClean="0"/>
              <a:t>верхній</a:t>
            </a:r>
            <a:r>
              <a:rPr lang="ru-RU" dirty="0" smtClean="0"/>
              <a:t> </a:t>
            </a:r>
            <a:r>
              <a:rPr lang="ru-RU" dirty="0" err="1" smtClean="0"/>
              <a:t>регістр</a:t>
            </a:r>
            <a:r>
              <a:rPr lang="ru-RU" dirty="0" smtClean="0"/>
              <a:t>.</a:t>
            </a:r>
          </a:p>
          <a:p>
            <a:endParaRPr lang="ru-RU"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uk-UA" dirty="0"/>
              <a:t>У мові C для символів визначено тип </a:t>
            </a:r>
            <a:r>
              <a:rPr lang="uk-UA" b="1" i="1" dirty="0" err="1"/>
              <a:t>char</a:t>
            </a:r>
            <a:r>
              <a:rPr lang="uk-UA" dirty="0"/>
              <a:t>. Кожному символу відповідає число від 0 до 255, яке називається ASCII-кодом символу. Наприклад, символу 'A' відповідає число 65. Символами можна оперувати, як числами і, навпаки, змінні типу </a:t>
            </a:r>
            <a:r>
              <a:rPr lang="uk-UA" b="1" i="1" dirty="0" err="1"/>
              <a:t>int</a:t>
            </a:r>
            <a:r>
              <a:rPr lang="uk-UA" dirty="0"/>
              <a:t> можна інтерпретувати як символи (порівнювати з символами або друкувати як символи).</a:t>
            </a: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346050"/>
          </a:xfrm>
        </p:spPr>
        <p:txBody>
          <a:bodyPr>
            <a:normAutofit fontScale="90000"/>
          </a:bodyPr>
          <a:lstStyle/>
          <a:p>
            <a:endParaRPr lang="ru-RU" dirty="0"/>
          </a:p>
        </p:txBody>
      </p:sp>
      <p:sp>
        <p:nvSpPr>
          <p:cNvPr id="3" name="Содержимое 2"/>
          <p:cNvSpPr>
            <a:spLocks noGrp="1"/>
          </p:cNvSpPr>
          <p:nvPr>
            <p:ph idx="1"/>
          </p:nvPr>
        </p:nvSpPr>
        <p:spPr>
          <a:xfrm>
            <a:off x="457200" y="692696"/>
            <a:ext cx="8229600" cy="5433467"/>
          </a:xfrm>
        </p:spPr>
        <p:txBody>
          <a:bodyPr/>
          <a:lstStyle/>
          <a:p>
            <a:r>
              <a:rPr lang="uk-UA" dirty="0" smtClean="0"/>
              <a:t>Робота із символами реалізується за допомогою стандартних функцій. Функції обробки символів визначають, чи являється цей символ цифрою, чи являється цей символ буквою та інше.  Для виклику функцій обробки символів необхідно підключити заголовний файл </a:t>
            </a:r>
            <a:r>
              <a:rPr lang="uk-UA" b="1" dirty="0" smtClean="0"/>
              <a:t>&lt;</a:t>
            </a:r>
            <a:r>
              <a:rPr lang="en-US" b="1" dirty="0" err="1" smtClean="0"/>
              <a:t>ctype</a:t>
            </a:r>
            <a:r>
              <a:rPr lang="uk-UA" b="1" dirty="0" smtClean="0"/>
              <a:t>.</a:t>
            </a:r>
            <a:r>
              <a:rPr lang="en-US" b="1" dirty="0" smtClean="0"/>
              <a:t>h</a:t>
            </a:r>
            <a:r>
              <a:rPr lang="uk-UA" b="1" dirty="0" smtClean="0"/>
              <a:t>&gt;</a:t>
            </a:r>
            <a:r>
              <a:rPr lang="uk-UA" dirty="0" smtClean="0"/>
              <a:t>. Такі функції оперують із символами як з цілими числами (символу відповідає код).</a:t>
            </a:r>
            <a:endParaRPr lang="ru-RU" dirty="0" smtClean="0"/>
          </a:p>
          <a:p>
            <a:endParaRPr lang="ru-RU"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uk-UA" dirty="0" smtClean="0"/>
              <a:t>Функції зчитування символів</a:t>
            </a:r>
            <a:endParaRPr lang="ru-RU" dirty="0"/>
          </a:p>
        </p:txBody>
      </p:sp>
      <p:sp>
        <p:nvSpPr>
          <p:cNvPr id="3" name="Содержимое 2"/>
          <p:cNvSpPr>
            <a:spLocks noGrp="1"/>
          </p:cNvSpPr>
          <p:nvPr>
            <p:ph idx="1"/>
          </p:nvPr>
        </p:nvSpPr>
        <p:spPr/>
        <p:txBody>
          <a:bodyPr>
            <a:normAutofit/>
          </a:bodyPr>
          <a:lstStyle/>
          <a:p>
            <a:endParaRPr lang="uk-UA" dirty="0" smtClean="0"/>
          </a:p>
          <a:p>
            <a:endParaRPr lang="uk-UA" dirty="0"/>
          </a:p>
          <a:p>
            <a:r>
              <a:rPr lang="uk-UA" dirty="0" smtClean="0"/>
              <a:t>Для </a:t>
            </a:r>
            <a:r>
              <a:rPr lang="uk-UA" dirty="0"/>
              <a:t>зчитування одного символу з клавіатури </a:t>
            </a:r>
            <a:r>
              <a:rPr lang="uk-UA" dirty="0" smtClean="0"/>
              <a:t>передбачен</a:t>
            </a:r>
            <a:r>
              <a:rPr lang="uk-UA" dirty="0"/>
              <a:t>і</a:t>
            </a:r>
            <a:r>
              <a:rPr lang="uk-UA" dirty="0" smtClean="0"/>
              <a:t> функції </a:t>
            </a:r>
            <a:r>
              <a:rPr lang="ru-RU" b="1" dirty="0" err="1" smtClean="0"/>
              <a:t>getch</a:t>
            </a:r>
            <a:r>
              <a:rPr lang="ru-RU" b="1" dirty="0" smtClean="0"/>
              <a:t>(), </a:t>
            </a:r>
            <a:r>
              <a:rPr lang="ru-RU" b="1" dirty="0" err="1" smtClean="0"/>
              <a:t>getche</a:t>
            </a:r>
            <a:r>
              <a:rPr lang="ru-RU" b="1" dirty="0" smtClean="0"/>
              <a:t>() , </a:t>
            </a:r>
            <a:r>
              <a:rPr lang="uk-UA" b="1" i="1" dirty="0" err="1" smtClean="0"/>
              <a:t>getchar</a:t>
            </a:r>
            <a:r>
              <a:rPr lang="uk-UA" b="1" i="1" dirty="0" smtClean="0"/>
              <a:t>()</a:t>
            </a:r>
            <a:endParaRPr lang="en-US" dirty="0" smtClean="0"/>
          </a:p>
          <a:p>
            <a:endParaRPr lang="ru-RU" dirty="0"/>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p:txBody>
          <a:bodyPr>
            <a:normAutofit lnSpcReduction="10000"/>
          </a:bodyPr>
          <a:lstStyle/>
          <a:p>
            <a:pPr fontAlgn="base"/>
            <a:r>
              <a:rPr lang="ru-RU" dirty="0" err="1" smtClean="0"/>
              <a:t>Функція</a:t>
            </a:r>
            <a:r>
              <a:rPr lang="ru-RU" dirty="0" smtClean="0"/>
              <a:t> </a:t>
            </a:r>
            <a:r>
              <a:rPr lang="ru-RU" dirty="0" err="1" smtClean="0"/>
              <a:t>getch</a:t>
            </a:r>
            <a:r>
              <a:rPr lang="ru-RU" dirty="0" smtClean="0"/>
              <a:t>() </a:t>
            </a:r>
            <a:r>
              <a:rPr lang="ru-RU" dirty="0" err="1" smtClean="0"/>
              <a:t>повертає</a:t>
            </a:r>
            <a:r>
              <a:rPr lang="ru-RU" dirty="0" smtClean="0"/>
              <a:t>  символ, </a:t>
            </a:r>
            <a:r>
              <a:rPr lang="ru-RU" dirty="0" err="1" smtClean="0"/>
              <a:t>який</a:t>
            </a:r>
            <a:r>
              <a:rPr lang="ru-RU" dirty="0" smtClean="0"/>
              <a:t> </a:t>
            </a:r>
            <a:r>
              <a:rPr lang="ru-RU" dirty="0" err="1" smtClean="0"/>
              <a:t>зчитаний</a:t>
            </a:r>
            <a:r>
              <a:rPr lang="ru-RU" dirty="0" smtClean="0"/>
              <a:t> </a:t>
            </a:r>
            <a:r>
              <a:rPr lang="ru-RU" dirty="0" err="1" smtClean="0"/>
              <a:t>з</a:t>
            </a:r>
            <a:r>
              <a:rPr lang="ru-RU" dirty="0" smtClean="0"/>
              <a:t> </a:t>
            </a:r>
            <a:r>
              <a:rPr lang="ru-RU" dirty="0" err="1" smtClean="0"/>
              <a:t>консолі</a:t>
            </a:r>
            <a:r>
              <a:rPr lang="ru-RU" dirty="0" smtClean="0"/>
              <a:t>, </a:t>
            </a:r>
            <a:r>
              <a:rPr lang="ru-RU" dirty="0" err="1" smtClean="0"/>
              <a:t>але</a:t>
            </a:r>
            <a:r>
              <a:rPr lang="ru-RU" dirty="0" smtClean="0"/>
              <a:t> не </a:t>
            </a:r>
            <a:r>
              <a:rPr lang="ru-RU" dirty="0" err="1" smtClean="0"/>
              <a:t>виводить</a:t>
            </a:r>
            <a:r>
              <a:rPr lang="ru-RU" dirty="0" smtClean="0"/>
              <a:t> </a:t>
            </a:r>
            <a:r>
              <a:rPr lang="ru-RU" dirty="0" err="1" smtClean="0"/>
              <a:t>цей</a:t>
            </a:r>
            <a:r>
              <a:rPr lang="ru-RU" dirty="0" smtClean="0"/>
              <a:t> символ на </a:t>
            </a:r>
            <a:r>
              <a:rPr lang="ru-RU" dirty="0" err="1" smtClean="0"/>
              <a:t>екран</a:t>
            </a:r>
            <a:r>
              <a:rPr lang="ru-RU" dirty="0" smtClean="0"/>
              <a:t>.</a:t>
            </a:r>
          </a:p>
          <a:p>
            <a:pPr fontAlgn="base"/>
            <a:r>
              <a:rPr lang="ru-RU" dirty="0" err="1" smtClean="0"/>
              <a:t>Функція</a:t>
            </a:r>
            <a:r>
              <a:rPr lang="ru-RU" dirty="0" smtClean="0"/>
              <a:t> </a:t>
            </a:r>
            <a:r>
              <a:rPr lang="ru-RU" dirty="0" err="1" smtClean="0"/>
              <a:t>getche</a:t>
            </a:r>
            <a:r>
              <a:rPr lang="ru-RU" dirty="0" smtClean="0"/>
              <a:t>() </a:t>
            </a:r>
            <a:r>
              <a:rPr lang="ru-RU" dirty="0" err="1" smtClean="0"/>
              <a:t>повертає</a:t>
            </a:r>
            <a:r>
              <a:rPr lang="ru-RU" dirty="0" smtClean="0"/>
              <a:t>  символ, </a:t>
            </a:r>
            <a:r>
              <a:rPr lang="ru-RU" dirty="0" err="1" smtClean="0"/>
              <a:t>який</a:t>
            </a:r>
            <a:r>
              <a:rPr lang="ru-RU" dirty="0" smtClean="0"/>
              <a:t> </a:t>
            </a:r>
            <a:r>
              <a:rPr lang="ru-RU" dirty="0" err="1" smtClean="0"/>
              <a:t>зчитаний</a:t>
            </a:r>
            <a:r>
              <a:rPr lang="ru-RU" dirty="0" smtClean="0"/>
              <a:t> </a:t>
            </a:r>
            <a:r>
              <a:rPr lang="ru-RU" dirty="0" err="1" smtClean="0"/>
              <a:t>з</a:t>
            </a:r>
            <a:r>
              <a:rPr lang="ru-RU" dirty="0" smtClean="0"/>
              <a:t> </a:t>
            </a:r>
            <a:r>
              <a:rPr lang="ru-RU" dirty="0" err="1" smtClean="0"/>
              <a:t>консолі</a:t>
            </a:r>
            <a:r>
              <a:rPr lang="ru-RU" dirty="0" smtClean="0"/>
              <a:t> та </a:t>
            </a:r>
            <a:r>
              <a:rPr lang="ru-RU" dirty="0" err="1" smtClean="0"/>
              <a:t>виводить</a:t>
            </a:r>
            <a:r>
              <a:rPr lang="ru-RU" dirty="0" smtClean="0"/>
              <a:t> </a:t>
            </a:r>
            <a:r>
              <a:rPr lang="ru-RU" dirty="0" err="1" smtClean="0"/>
              <a:t>цей</a:t>
            </a:r>
            <a:r>
              <a:rPr lang="ru-RU" dirty="0" smtClean="0"/>
              <a:t> символ на </a:t>
            </a:r>
            <a:r>
              <a:rPr lang="ru-RU" dirty="0" err="1" smtClean="0"/>
              <a:t>екран</a:t>
            </a:r>
            <a:r>
              <a:rPr lang="ru-RU" dirty="0" smtClean="0"/>
              <a:t>.</a:t>
            </a:r>
          </a:p>
          <a:p>
            <a:pPr fontAlgn="base"/>
            <a:r>
              <a:rPr lang="ru-RU" dirty="0" err="1" smtClean="0"/>
              <a:t>Функція</a:t>
            </a:r>
            <a:r>
              <a:rPr lang="ru-RU" dirty="0" smtClean="0"/>
              <a:t> </a:t>
            </a:r>
            <a:r>
              <a:rPr lang="ru-RU" dirty="0" err="1" smtClean="0"/>
              <a:t>getch</a:t>
            </a:r>
            <a:r>
              <a:rPr lang="en-US" dirty="0" err="1" smtClean="0"/>
              <a:t>ar</a:t>
            </a:r>
            <a:r>
              <a:rPr lang="ru-RU" dirty="0" smtClean="0"/>
              <a:t>() </a:t>
            </a:r>
            <a:r>
              <a:rPr lang="ru-RU" dirty="0" err="1" smtClean="0"/>
              <a:t>повертає</a:t>
            </a:r>
            <a:r>
              <a:rPr lang="ru-RU" dirty="0" smtClean="0"/>
              <a:t>  символ, </a:t>
            </a:r>
            <a:r>
              <a:rPr lang="ru-RU" dirty="0" err="1" smtClean="0"/>
              <a:t>який</a:t>
            </a:r>
            <a:r>
              <a:rPr lang="ru-RU" dirty="0" smtClean="0"/>
              <a:t> </a:t>
            </a:r>
            <a:r>
              <a:rPr lang="ru-RU" dirty="0" err="1" smtClean="0"/>
              <a:t>зчитаний</a:t>
            </a:r>
            <a:r>
              <a:rPr lang="ru-RU" dirty="0" smtClean="0"/>
              <a:t> </a:t>
            </a:r>
            <a:r>
              <a:rPr lang="ru-RU" dirty="0" err="1" smtClean="0"/>
              <a:t>з</a:t>
            </a:r>
            <a:r>
              <a:rPr lang="ru-RU" dirty="0" smtClean="0"/>
              <a:t> </a:t>
            </a:r>
            <a:r>
              <a:rPr lang="ru-RU" dirty="0" err="1" smtClean="0"/>
              <a:t>консолі</a:t>
            </a:r>
            <a:r>
              <a:rPr lang="ru-RU" dirty="0" smtClean="0"/>
              <a:t> та </a:t>
            </a:r>
            <a:r>
              <a:rPr lang="ru-RU" dirty="0" err="1" smtClean="0"/>
              <a:t>виводить</a:t>
            </a:r>
            <a:r>
              <a:rPr lang="ru-RU" dirty="0" smtClean="0"/>
              <a:t> </a:t>
            </a:r>
            <a:r>
              <a:rPr lang="ru-RU" dirty="0" err="1" smtClean="0"/>
              <a:t>цей</a:t>
            </a:r>
            <a:r>
              <a:rPr lang="ru-RU" dirty="0" smtClean="0"/>
              <a:t> символ на </a:t>
            </a:r>
            <a:r>
              <a:rPr lang="ru-RU" dirty="0" err="1" smtClean="0"/>
              <a:t>екран</a:t>
            </a:r>
            <a:r>
              <a:rPr lang="ru-RU" dirty="0" smtClean="0"/>
              <a:t>.</a:t>
            </a:r>
          </a:p>
          <a:p>
            <a:pPr fontAlgn="base"/>
            <a:endParaRPr lang="ru-RU"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p:txBody>
          <a:bodyPr/>
          <a:lstStyle/>
          <a:p>
            <a:r>
              <a:rPr lang="uk-UA" dirty="0" smtClean="0"/>
              <a:t>Завдання. Розробити  програму, </a:t>
            </a:r>
            <a:r>
              <a:rPr lang="uk-UA" dirty="0"/>
              <a:t>що дозволяє зчитувати символ з клавіатури і друкувати його на екран у двох форматах: як символ (формат "%c") і як число (формат "%d"). Це відбувається до тих пір, поки символ (а точніше його ASCII код) не буде дорівнює </a:t>
            </a:r>
            <a:r>
              <a:rPr lang="en-US" dirty="0" smtClean="0"/>
              <a:t>48</a:t>
            </a:r>
            <a:r>
              <a:rPr lang="uk-UA" dirty="0" smtClean="0"/>
              <a:t>, </a:t>
            </a:r>
            <a:r>
              <a:rPr lang="uk-UA" dirty="0"/>
              <a:t>тобто поки не буде натиснута клавіша </a:t>
            </a:r>
            <a:r>
              <a:rPr lang="en-US" dirty="0" smtClean="0"/>
              <a:t>0</a:t>
            </a:r>
            <a:r>
              <a:rPr lang="uk-UA" dirty="0" smtClean="0"/>
              <a:t>.</a:t>
            </a:r>
            <a:endParaRPr lang="ru-RU" dirty="0"/>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dirty="0"/>
          </a:p>
        </p:txBody>
      </p:sp>
      <p:sp>
        <p:nvSpPr>
          <p:cNvPr id="3" name="Содержимое 2"/>
          <p:cNvSpPr>
            <a:spLocks noGrp="1"/>
          </p:cNvSpPr>
          <p:nvPr>
            <p:ph idx="1"/>
          </p:nvPr>
        </p:nvSpPr>
        <p:spPr>
          <a:xfrm>
            <a:off x="457200" y="620688"/>
            <a:ext cx="8229600" cy="5505475"/>
          </a:xfrm>
        </p:spPr>
        <p:txBody>
          <a:bodyPr>
            <a:normAutofit fontScale="92500" lnSpcReduction="20000"/>
          </a:bodyPr>
          <a:lstStyle/>
          <a:p>
            <a:pPr>
              <a:buNone/>
            </a:pPr>
            <a:r>
              <a:rPr lang="en-US" dirty="0" smtClean="0"/>
              <a:t>#include &lt;</a:t>
            </a:r>
            <a:r>
              <a:rPr lang="en-US" dirty="0" err="1" smtClean="0"/>
              <a:t>stdio.h</a:t>
            </a:r>
            <a:r>
              <a:rPr lang="en-US" dirty="0" smtClean="0"/>
              <a:t>&gt;</a:t>
            </a:r>
          </a:p>
          <a:p>
            <a:pPr>
              <a:buNone/>
            </a:pPr>
            <a:r>
              <a:rPr lang="en-US" dirty="0" smtClean="0"/>
              <a:t>void main ()</a:t>
            </a:r>
          </a:p>
          <a:p>
            <a:pPr>
              <a:buNone/>
            </a:pPr>
            <a:r>
              <a:rPr lang="en-US" dirty="0" smtClean="0"/>
              <a:t>{</a:t>
            </a:r>
          </a:p>
          <a:p>
            <a:pPr>
              <a:buNone/>
            </a:pPr>
            <a:r>
              <a:rPr lang="en-US" dirty="0" smtClean="0"/>
              <a:t>   char ch1;</a:t>
            </a:r>
          </a:p>
          <a:p>
            <a:pPr>
              <a:buNone/>
            </a:pPr>
            <a:r>
              <a:rPr lang="en-US" dirty="0" smtClean="0"/>
              <a:t>   do {</a:t>
            </a:r>
          </a:p>
          <a:p>
            <a:pPr>
              <a:buNone/>
            </a:pPr>
            <a:endParaRPr lang="en-US" dirty="0" smtClean="0"/>
          </a:p>
          <a:p>
            <a:pPr>
              <a:buNone/>
            </a:pPr>
            <a:r>
              <a:rPr lang="en-US" dirty="0" smtClean="0"/>
              <a:t>	  ch1=</a:t>
            </a:r>
            <a:r>
              <a:rPr lang="en-US" dirty="0" err="1" smtClean="0"/>
              <a:t>getch</a:t>
            </a:r>
            <a:r>
              <a:rPr lang="en-US" dirty="0" smtClean="0"/>
              <a:t>();</a:t>
            </a:r>
          </a:p>
          <a:p>
            <a:pPr>
              <a:buNone/>
            </a:pPr>
            <a:endParaRPr lang="en-US" dirty="0" smtClean="0"/>
          </a:p>
          <a:p>
            <a:pPr>
              <a:buNone/>
            </a:pPr>
            <a:r>
              <a:rPr lang="en-US" dirty="0" smtClean="0"/>
              <a:t>	  </a:t>
            </a:r>
            <a:r>
              <a:rPr lang="en-US" dirty="0" err="1" smtClean="0"/>
              <a:t>printf</a:t>
            </a:r>
            <a:r>
              <a:rPr lang="en-US" dirty="0" smtClean="0"/>
              <a:t> ("You enter %c. ASCII code = %d\n", ch1, (</a:t>
            </a:r>
            <a:r>
              <a:rPr lang="en-US" dirty="0" err="1" smtClean="0"/>
              <a:t>int</a:t>
            </a:r>
            <a:r>
              <a:rPr lang="en-US" dirty="0" smtClean="0"/>
              <a:t>)ch1);</a:t>
            </a:r>
          </a:p>
          <a:p>
            <a:pPr>
              <a:buNone/>
            </a:pPr>
            <a:r>
              <a:rPr lang="en-US" dirty="0" smtClean="0"/>
              <a:t>	   	} while (ch1 != 48);</a:t>
            </a:r>
          </a:p>
          <a:p>
            <a:pPr>
              <a:buNone/>
            </a:pPr>
            <a:r>
              <a:rPr lang="en-US" dirty="0" smtClean="0"/>
              <a:t>}</a:t>
            </a:r>
            <a:endParaRPr lang="ru-RU"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pic>
        <p:nvPicPr>
          <p:cNvPr id="1026" name="Picture 2"/>
          <p:cNvPicPr>
            <a:picLocks noGrp="1" noChangeAspect="1" noChangeArrowheads="1"/>
          </p:cNvPicPr>
          <p:nvPr>
            <p:ph idx="1"/>
          </p:nvPr>
        </p:nvPicPr>
        <p:blipFill>
          <a:blip r:embed="rId2" cstate="print"/>
          <a:srcRect/>
          <a:stretch>
            <a:fillRect/>
          </a:stretch>
        </p:blipFill>
        <p:spPr bwMode="auto">
          <a:xfrm>
            <a:off x="1381125" y="2272506"/>
            <a:ext cx="6381750" cy="31813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endParaRPr lang="ru-RU"/>
          </a:p>
        </p:txBody>
      </p:sp>
      <p:sp>
        <p:nvSpPr>
          <p:cNvPr id="3" name="Содержимое 2"/>
          <p:cNvSpPr>
            <a:spLocks noGrp="1"/>
          </p:cNvSpPr>
          <p:nvPr>
            <p:ph idx="1"/>
          </p:nvPr>
        </p:nvSpPr>
        <p:spPr>
          <a:xfrm>
            <a:off x="457200" y="404664"/>
            <a:ext cx="8229600" cy="5721499"/>
          </a:xfrm>
        </p:spPr>
        <p:txBody>
          <a:bodyPr/>
          <a:lstStyle/>
          <a:p>
            <a:endParaRPr lang="ru-RU" dirty="0"/>
          </a:p>
        </p:txBody>
      </p:sp>
      <p:sp>
        <p:nvSpPr>
          <p:cNvPr id="5" name="Прямоугольник 4"/>
          <p:cNvSpPr/>
          <p:nvPr/>
        </p:nvSpPr>
        <p:spPr>
          <a:xfrm>
            <a:off x="611560" y="908720"/>
            <a:ext cx="8064896" cy="4893647"/>
          </a:xfrm>
          <a:prstGeom prst="rect">
            <a:avLst/>
          </a:prstGeom>
        </p:spPr>
        <p:txBody>
          <a:bodyPr wrap="square">
            <a:spAutoFit/>
          </a:bodyPr>
          <a:lstStyle/>
          <a:p>
            <a:r>
              <a:rPr lang="en-US" sz="2000" dirty="0" smtClean="0"/>
              <a:t>#</a:t>
            </a:r>
            <a:r>
              <a:rPr lang="en-US" sz="2400" dirty="0" smtClean="0"/>
              <a:t>include &lt;</a:t>
            </a:r>
            <a:r>
              <a:rPr lang="en-US" sz="2400" dirty="0" err="1" smtClean="0"/>
              <a:t>stdio.h</a:t>
            </a:r>
            <a:r>
              <a:rPr lang="en-US" sz="2400" dirty="0" smtClean="0"/>
              <a:t>&gt;</a:t>
            </a:r>
          </a:p>
          <a:p>
            <a:r>
              <a:rPr lang="en-US" sz="2400" dirty="0" smtClean="0"/>
              <a:t>void main ()</a:t>
            </a:r>
          </a:p>
          <a:p>
            <a:r>
              <a:rPr lang="en-US" sz="2400" dirty="0" smtClean="0"/>
              <a:t>{</a:t>
            </a:r>
          </a:p>
          <a:p>
            <a:r>
              <a:rPr lang="en-US" sz="2400" dirty="0" smtClean="0"/>
              <a:t>   char ch1;</a:t>
            </a:r>
          </a:p>
          <a:p>
            <a:r>
              <a:rPr lang="en-US" sz="2400" dirty="0" smtClean="0"/>
              <a:t>   do {</a:t>
            </a:r>
          </a:p>
          <a:p>
            <a:endParaRPr lang="en-US" sz="2400" dirty="0" smtClean="0"/>
          </a:p>
          <a:p>
            <a:r>
              <a:rPr lang="en-US" sz="2400" dirty="0" smtClean="0"/>
              <a:t>	  ch1=</a:t>
            </a:r>
            <a:r>
              <a:rPr lang="en-US" sz="2400" dirty="0" err="1" smtClean="0"/>
              <a:t>getche</a:t>
            </a:r>
            <a:r>
              <a:rPr lang="en-US" sz="2400" dirty="0" smtClean="0"/>
              <a:t>();</a:t>
            </a:r>
          </a:p>
          <a:p>
            <a:endParaRPr lang="en-US" sz="2400" dirty="0" smtClean="0"/>
          </a:p>
          <a:p>
            <a:r>
              <a:rPr lang="en-US" sz="2400" dirty="0" smtClean="0"/>
              <a:t>	  </a:t>
            </a:r>
            <a:r>
              <a:rPr lang="en-US" sz="2400" dirty="0" err="1" smtClean="0"/>
              <a:t>printf</a:t>
            </a:r>
            <a:r>
              <a:rPr lang="en-US" sz="2400" dirty="0" smtClean="0"/>
              <a:t> ("\</a:t>
            </a:r>
            <a:r>
              <a:rPr lang="en-US" sz="2400" dirty="0" err="1" smtClean="0"/>
              <a:t>nYou</a:t>
            </a:r>
            <a:r>
              <a:rPr lang="en-US" sz="2400" dirty="0" smtClean="0"/>
              <a:t> enter %c. ASCII code = %d\n", ch1, (</a:t>
            </a:r>
            <a:r>
              <a:rPr lang="en-US" sz="2400" dirty="0" err="1" smtClean="0"/>
              <a:t>int</a:t>
            </a:r>
            <a:r>
              <a:rPr lang="en-US" sz="2400" dirty="0" smtClean="0"/>
              <a:t>)ch1);</a:t>
            </a:r>
          </a:p>
          <a:p>
            <a:r>
              <a:rPr lang="en-US" sz="2400" dirty="0" smtClean="0"/>
              <a:t>		} while (ch1 != 48);</a:t>
            </a:r>
            <a:endParaRPr lang="uk-UA" sz="2400" dirty="0" smtClean="0"/>
          </a:p>
          <a:p>
            <a:r>
              <a:rPr lang="en-US" sz="2400" dirty="0" err="1" smtClean="0"/>
              <a:t>getch</a:t>
            </a:r>
            <a:r>
              <a:rPr lang="en-US" sz="2400" dirty="0" smtClean="0"/>
              <a:t>();</a:t>
            </a:r>
          </a:p>
          <a:p>
            <a:r>
              <a:rPr lang="en-US" sz="2400" dirty="0" smtClean="0"/>
              <a:t>}</a:t>
            </a:r>
            <a:endParaRPr lang="ru-RU" sz="2400" dirty="0"/>
          </a:p>
        </p:txBody>
      </p:sp>
    </p:spTree>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504</TotalTime>
  <Words>534</Words>
  <Application>Microsoft Office PowerPoint</Application>
  <PresentationFormat>Екран (4:3)</PresentationFormat>
  <Paragraphs>96</Paragraphs>
  <Slides>19</Slides>
  <Notes>0</Notes>
  <HiddenSlides>0</HiddenSlides>
  <MMClips>0</MMClips>
  <ScaleCrop>false</ScaleCrop>
  <HeadingPairs>
    <vt:vector size="6" baseType="variant">
      <vt:variant>
        <vt:lpstr>Використані шрифти</vt:lpstr>
      </vt:variant>
      <vt:variant>
        <vt:i4>2</vt:i4>
      </vt:variant>
      <vt:variant>
        <vt:lpstr>Тема</vt:lpstr>
      </vt:variant>
      <vt:variant>
        <vt:i4>1</vt:i4>
      </vt:variant>
      <vt:variant>
        <vt:lpstr>Заголовки слайдів</vt:lpstr>
      </vt:variant>
      <vt:variant>
        <vt:i4>19</vt:i4>
      </vt:variant>
    </vt:vector>
  </HeadingPairs>
  <TitlesOfParts>
    <vt:vector size="22" baseType="lpstr">
      <vt:lpstr>Arial</vt:lpstr>
      <vt:lpstr>Calibri</vt:lpstr>
      <vt:lpstr>Тема Office</vt:lpstr>
      <vt:lpstr>Робота з символами </vt:lpstr>
      <vt:lpstr>Презентація PowerPoint</vt:lpstr>
      <vt:lpstr>Презентація PowerPoint</vt:lpstr>
      <vt:lpstr>Функції зчитування символів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lpstr>Функції виведення символів</vt:lpstr>
      <vt:lpstr>Презентація PowerPoint</vt:lpstr>
      <vt:lpstr>Презентація PowerPoint</vt:lpstr>
      <vt:lpstr>Презентація PowerPoint</vt:lpstr>
      <vt:lpstr>Презентація PowerPoint</vt:lpstr>
      <vt:lpstr>Презентація PowerPoint</vt:lpstr>
      <vt:lpstr>Презентація PowerPoint</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Робота з символами</dc:title>
  <dc:creator>Admin</dc:creator>
  <cp:lastModifiedBy>Користувач Windows</cp:lastModifiedBy>
  <cp:revision>17</cp:revision>
  <dcterms:created xsi:type="dcterms:W3CDTF">2017-02-20T10:53:03Z</dcterms:created>
  <dcterms:modified xsi:type="dcterms:W3CDTF">2020-03-05T12:04:55Z</dcterms:modified>
</cp:coreProperties>
</file>