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83D15-D8F8-43B4-BD05-898433D71D68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7FF1D-6F97-452C-B870-D082F77975A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7FF1D-6F97-452C-B870-D082F77975AD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24E3D-B696-4919-8C41-FE82B257165E}" type="datetimeFigureOut">
              <a:rPr lang="ru-RU" smtClean="0"/>
              <a:t>11.03.2018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9F3D7-6655-411C-86C4-D6BC027EF4D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Структури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ініційовані</a:t>
            </a:r>
            <a:r>
              <a:rPr lang="ru-RU" dirty="0"/>
              <a:t>,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масиви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 </a:t>
            </a:r>
            <a:r>
              <a:rPr lang="ru-RU" dirty="0" err="1"/>
              <a:t>використанням</a:t>
            </a:r>
            <a:r>
              <a:rPr lang="ru-RU" dirty="0"/>
              <a:t> списку </a:t>
            </a:r>
            <a:r>
              <a:rPr lang="ru-RU" dirty="0" err="1"/>
              <a:t>ініціалізації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об'ява</a:t>
            </a:r>
            <a:endParaRPr lang="ru-RU" dirty="0"/>
          </a:p>
          <a:p>
            <a:pPr>
              <a:buNone/>
            </a:pP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</a:t>
            </a:r>
            <a:r>
              <a:rPr lang="en-US" b="1" dirty="0" err="1"/>
              <a:t>myCoord</a:t>
            </a:r>
            <a:r>
              <a:rPr lang="en-US" b="1" dirty="0"/>
              <a:t> = {“</a:t>
            </a:r>
            <a:r>
              <a:rPr lang="uk-UA" b="1" dirty="0"/>
              <a:t>Точка</a:t>
            </a:r>
            <a:r>
              <a:rPr lang="en-US" b="1" dirty="0"/>
              <a:t> 1”, 5.6, 10};</a:t>
            </a:r>
            <a:endParaRPr lang="ru-RU" dirty="0"/>
          </a:p>
          <a:p>
            <a:pPr>
              <a:buNone/>
            </a:pPr>
            <a:r>
              <a:rPr lang="uk-UA" dirty="0"/>
              <a:t>створює змінну </a:t>
            </a:r>
            <a:r>
              <a:rPr lang="en-US" b="1" dirty="0" err="1"/>
              <a:t>myCoord</a:t>
            </a:r>
            <a:r>
              <a:rPr lang="en-US" b="1" dirty="0"/>
              <a:t> </a:t>
            </a:r>
            <a:r>
              <a:rPr lang="uk-UA" dirty="0"/>
              <a:t>типу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</a:t>
            </a:r>
            <a:r>
              <a:rPr lang="uk-UA" dirty="0"/>
              <a:t>і присвоює елементу </a:t>
            </a:r>
            <a:r>
              <a:rPr lang="en-US" b="1" dirty="0" err="1"/>
              <a:t>namePoint</a:t>
            </a:r>
            <a:r>
              <a:rPr lang="uk-UA" dirty="0"/>
              <a:t> значення  </a:t>
            </a:r>
            <a:r>
              <a:rPr lang="uk-UA" b="1" dirty="0" err="1"/>
              <a:t>“Точка</a:t>
            </a:r>
            <a:r>
              <a:rPr lang="uk-UA" b="1" dirty="0"/>
              <a:t> 1”</a:t>
            </a:r>
            <a:r>
              <a:rPr lang="uk-UA" dirty="0"/>
              <a:t>, елементу </a:t>
            </a:r>
            <a:r>
              <a:rPr lang="en-US" b="1" dirty="0"/>
              <a:t>X </a:t>
            </a:r>
            <a:r>
              <a:rPr lang="uk-UA" dirty="0"/>
              <a:t>– </a:t>
            </a:r>
            <a:r>
              <a:rPr lang="uk-UA" b="1" dirty="0"/>
              <a:t>5.6</a:t>
            </a:r>
            <a:r>
              <a:rPr lang="uk-UA" dirty="0"/>
              <a:t>, елементу – </a:t>
            </a:r>
            <a:r>
              <a:rPr lang="uk-UA" b="1" dirty="0"/>
              <a:t>10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/>
              <a:t>Якщо значень у списку ініціації менше кількості елементів у структурі, решті присвоюється 0 (або </a:t>
            </a:r>
            <a:r>
              <a:rPr lang="en-US" dirty="0"/>
              <a:t>NULL</a:t>
            </a:r>
            <a:r>
              <a:rPr lang="uk-UA" dirty="0"/>
              <a:t>, якщо елемент – покажчик). </a:t>
            </a:r>
            <a:r>
              <a:rPr lang="ru-RU" dirty="0" err="1" smtClean="0"/>
              <a:t>Змінн</a:t>
            </a:r>
            <a:r>
              <a:rPr lang="uk-UA" dirty="0"/>
              <a:t>и</a:t>
            </a:r>
            <a:r>
              <a:rPr lang="ru-RU" dirty="0" smtClean="0"/>
              <a:t>м-структурам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об'явлені</a:t>
            </a:r>
            <a:r>
              <a:rPr lang="ru-RU" dirty="0"/>
              <a:t> як </a:t>
            </a:r>
            <a:r>
              <a:rPr lang="ru-RU" dirty="0" err="1"/>
              <a:t>глобальні</a:t>
            </a:r>
            <a:r>
              <a:rPr lang="ru-RU" dirty="0"/>
              <a:t>, </a:t>
            </a:r>
            <a:r>
              <a:rPr lang="ru-RU" dirty="0" err="1"/>
              <a:t>присвоюється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0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NULL</a:t>
            </a:r>
            <a:r>
              <a:rPr lang="ru-RU" dirty="0"/>
              <a:t>.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ініціювати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оператора </a:t>
            </a:r>
            <a:r>
              <a:rPr lang="ru-RU" dirty="0" err="1"/>
              <a:t>присвоєння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присвоїти</a:t>
            </a:r>
            <a:r>
              <a:rPr lang="ru-RU" dirty="0"/>
              <a:t> </a:t>
            </a:r>
            <a:r>
              <a:rPr lang="ru-RU" dirty="0" err="1"/>
              <a:t>змінній-структурі</a:t>
            </a:r>
            <a:r>
              <a:rPr lang="ru-RU" dirty="0"/>
              <a:t> </a:t>
            </a:r>
            <a:r>
              <a:rPr lang="ru-RU" dirty="0" err="1"/>
              <a:t>змінну</a:t>
            </a:r>
            <a:r>
              <a:rPr lang="ru-RU" dirty="0"/>
              <a:t> того ж типу,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присвоїти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dirty="0" err="1"/>
              <a:t>елементам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Доступ до </a:t>
            </a:r>
            <a:r>
              <a:rPr lang="ru-RU" dirty="0" err="1"/>
              <a:t>елементів</a:t>
            </a:r>
            <a:r>
              <a:rPr lang="ru-RU" dirty="0"/>
              <a:t> структур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Для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елемента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: </a:t>
            </a:r>
            <a:r>
              <a:rPr lang="ru-RU" b="1" i="1" dirty="0" err="1"/>
              <a:t>операція</a:t>
            </a:r>
            <a:r>
              <a:rPr lang="ru-RU" b="1" i="1" dirty="0"/>
              <a:t> </a:t>
            </a:r>
            <a:r>
              <a:rPr lang="ru-RU" b="1" i="1" dirty="0" err="1"/>
              <a:t>елемента</a:t>
            </a:r>
            <a:r>
              <a:rPr lang="ru-RU" b="1" i="1" dirty="0"/>
              <a:t> </a:t>
            </a:r>
            <a:r>
              <a:rPr lang="ru-RU" b="1" i="1" dirty="0" err="1"/>
              <a:t>структури</a:t>
            </a:r>
            <a:r>
              <a:rPr lang="ru-RU" dirty="0"/>
              <a:t> (.), яка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err="1"/>
              <a:t>операці</a:t>
            </a:r>
            <a:r>
              <a:rPr lang="uk-UA" b="1" i="1" dirty="0"/>
              <a:t>я</a:t>
            </a:r>
            <a:r>
              <a:rPr lang="ru-RU" b="1" i="1" dirty="0"/>
              <a:t>-</a:t>
            </a:r>
            <a:r>
              <a:rPr lang="ru-RU" b="1" i="1" dirty="0" err="1"/>
              <a:t>крапк</a:t>
            </a:r>
            <a:r>
              <a:rPr lang="uk-UA" b="1" i="1" dirty="0"/>
              <a:t>а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b="1" i="1" dirty="0" err="1"/>
              <a:t>операція</a:t>
            </a:r>
            <a:r>
              <a:rPr lang="ru-RU" b="1" i="1" dirty="0"/>
              <a:t> </a:t>
            </a:r>
            <a:r>
              <a:rPr lang="ru-RU" b="1" i="1" dirty="0" err="1"/>
              <a:t>покажчика</a:t>
            </a:r>
            <a:r>
              <a:rPr lang="ru-RU" b="1" i="1" dirty="0"/>
              <a:t> </a:t>
            </a:r>
            <a:r>
              <a:rPr lang="ru-RU" b="1" i="1" dirty="0" err="1"/>
              <a:t>структури</a:t>
            </a:r>
            <a:r>
              <a:rPr lang="ru-RU" dirty="0"/>
              <a:t> (-&gt;), яка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err="1"/>
              <a:t>операц</a:t>
            </a:r>
            <a:r>
              <a:rPr lang="uk-UA" b="1" i="1" dirty="0" err="1"/>
              <a:t>ія</a:t>
            </a:r>
            <a:r>
              <a:rPr lang="ru-RU" b="1" i="1" dirty="0"/>
              <a:t>-</a:t>
            </a:r>
            <a:r>
              <a:rPr lang="ru-RU" b="1" i="1" dirty="0" err="1"/>
              <a:t>стрілк</a:t>
            </a:r>
            <a:r>
              <a:rPr lang="uk-UA" b="1" i="1" dirty="0"/>
              <a:t>а</a:t>
            </a:r>
            <a:r>
              <a:rPr lang="ru-RU" dirty="0"/>
              <a:t>. </a:t>
            </a:r>
            <a:r>
              <a:rPr lang="ru-RU" dirty="0" err="1"/>
              <a:t>Наступна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#include &lt;</a:t>
            </a:r>
            <a:r>
              <a:rPr lang="en-US" sz="2000" b="1" dirty="0" err="1" smtClean="0"/>
              <a:t>stdio.h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#include &lt;</a:t>
            </a:r>
            <a:r>
              <a:rPr lang="en-US" sz="2000" b="1" dirty="0" err="1" smtClean="0"/>
              <a:t>conio.h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struct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coord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{char * </a:t>
            </a:r>
            <a:r>
              <a:rPr lang="en-US" sz="2000" b="1" dirty="0" err="1" smtClean="0"/>
              <a:t>namePoint</a:t>
            </a:r>
            <a:r>
              <a:rPr lang="en-US" sz="2000" b="1" dirty="0" smtClean="0"/>
              <a:t>;</a:t>
            </a:r>
          </a:p>
          <a:p>
            <a:pPr>
              <a:buNone/>
            </a:pPr>
            <a:r>
              <a:rPr lang="en-US" sz="2000" b="1" dirty="0" smtClean="0"/>
              <a:t> float X;</a:t>
            </a:r>
          </a:p>
          <a:p>
            <a:pPr>
              <a:buNone/>
            </a:pPr>
            <a:r>
              <a:rPr lang="en-US" sz="2000" b="1" dirty="0" smtClean="0"/>
              <a:t> float Y;</a:t>
            </a:r>
          </a:p>
          <a:p>
            <a:pPr>
              <a:buNone/>
            </a:pPr>
            <a:r>
              <a:rPr lang="en-US" sz="2000" b="1" dirty="0" smtClean="0"/>
              <a:t> };</a:t>
            </a:r>
          </a:p>
          <a:p>
            <a:pPr>
              <a:buNone/>
            </a:pPr>
            <a:r>
              <a:rPr lang="uk-UA" sz="2000" b="1" dirty="0" smtClean="0"/>
              <a:t>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main()</a:t>
            </a:r>
          </a:p>
          <a:p>
            <a:pPr>
              <a:buNone/>
            </a:pPr>
            <a:r>
              <a:rPr lang="en-US" sz="2000" b="1" dirty="0" smtClean="0"/>
              <a:t> {</a:t>
            </a:r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struct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coord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myCoord</a:t>
            </a:r>
            <a:r>
              <a:rPr lang="en-US" sz="2000" b="1" dirty="0" smtClean="0"/>
              <a:t>;</a:t>
            </a:r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struct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coord</a:t>
            </a:r>
            <a:r>
              <a:rPr lang="en-US" sz="2000" b="1" dirty="0" smtClean="0"/>
              <a:t> *</a:t>
            </a:r>
            <a:r>
              <a:rPr lang="en-US" sz="2000" b="1" dirty="0" err="1" smtClean="0"/>
              <a:t>cPtr</a:t>
            </a:r>
            <a:r>
              <a:rPr lang="en-US" sz="2000" b="1" dirty="0" smtClean="0"/>
              <a:t>;</a:t>
            </a:r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myCoord.namePoint</a:t>
            </a:r>
            <a:r>
              <a:rPr lang="en-US" sz="2000" b="1" dirty="0" smtClean="0"/>
              <a:t>="Point 1";</a:t>
            </a:r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myCoord.X</a:t>
            </a:r>
            <a:r>
              <a:rPr lang="en-US" sz="2000" b="1" dirty="0" smtClean="0"/>
              <a:t>=5;</a:t>
            </a:r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err="1" smtClean="0"/>
              <a:t>myCoord.Y</a:t>
            </a:r>
            <a:r>
              <a:rPr lang="en-US" sz="2000" b="1" dirty="0" smtClean="0"/>
              <a:t>=4;</a:t>
            </a:r>
          </a:p>
          <a:p>
            <a:pPr>
              <a:buNone/>
            </a:pPr>
            <a:r>
              <a:rPr lang="en-US" sz="1200" dirty="0" smtClean="0"/>
              <a:t> </a:t>
            </a:r>
            <a:endParaRPr lang="ru-RU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uk-UA" sz="6000" dirty="0" smtClean="0"/>
          </a:p>
          <a:p>
            <a:pPr>
              <a:buNone/>
            </a:pPr>
            <a:r>
              <a:rPr lang="en-US" sz="8800" dirty="0" smtClean="0"/>
              <a:t> </a:t>
            </a:r>
            <a:r>
              <a:rPr lang="en-US" sz="8800" dirty="0" err="1"/>
              <a:t>cPtr</a:t>
            </a:r>
            <a:r>
              <a:rPr lang="en-US" sz="8800" dirty="0"/>
              <a:t>=&amp;</a:t>
            </a:r>
            <a:r>
              <a:rPr lang="en-US" sz="8800" dirty="0" err="1"/>
              <a:t>myCoord</a:t>
            </a:r>
            <a:r>
              <a:rPr lang="en-US" sz="8800" dirty="0"/>
              <a:t>;</a:t>
            </a:r>
          </a:p>
          <a:p>
            <a:pPr>
              <a:buNone/>
            </a:pPr>
            <a:r>
              <a:rPr lang="en-US" sz="8800" dirty="0"/>
              <a:t>/* </a:t>
            </a:r>
            <a:r>
              <a:rPr lang="ru-RU" sz="8800" dirty="0" err="1"/>
              <a:t>Присвоєння</a:t>
            </a:r>
            <a:r>
              <a:rPr lang="ru-RU" sz="8800" dirty="0"/>
              <a:t> </a:t>
            </a:r>
            <a:r>
              <a:rPr lang="ru-RU" sz="8800" dirty="0" err="1"/>
              <a:t>адреси</a:t>
            </a:r>
            <a:r>
              <a:rPr lang="ru-RU" sz="8800" dirty="0"/>
              <a:t> </a:t>
            </a:r>
            <a:r>
              <a:rPr lang="ru-RU" sz="8800" dirty="0" err="1"/>
              <a:t>структури</a:t>
            </a:r>
            <a:r>
              <a:rPr lang="ru-RU" sz="8800" dirty="0"/>
              <a:t> </a:t>
            </a:r>
            <a:r>
              <a:rPr lang="ru-RU" sz="8800" dirty="0" err="1"/>
              <a:t>змінній-покажчику</a:t>
            </a:r>
            <a:r>
              <a:rPr lang="ru-RU" sz="8800" dirty="0"/>
              <a:t>*/</a:t>
            </a:r>
          </a:p>
          <a:p>
            <a:pPr>
              <a:buNone/>
            </a:pPr>
            <a:r>
              <a:rPr lang="ru-RU" sz="8800" dirty="0"/>
              <a:t> </a:t>
            </a:r>
            <a:r>
              <a:rPr lang="en-US" sz="8800" dirty="0" err="1"/>
              <a:t>printf</a:t>
            </a:r>
            <a:r>
              <a:rPr lang="en-US" sz="8800" dirty="0"/>
              <a:t>("%</a:t>
            </a:r>
            <a:r>
              <a:rPr lang="en-US" sz="8800" dirty="0" err="1"/>
              <a:t>s%s%f</a:t>
            </a:r>
            <a:r>
              <a:rPr lang="en-US" sz="8800" dirty="0"/>
              <a:t> ; </a:t>
            </a:r>
            <a:r>
              <a:rPr lang="en-US" sz="8800" dirty="0" smtClean="0"/>
              <a:t>%f\n</a:t>
            </a:r>
            <a:endParaRPr lang="uk-UA" sz="8800" dirty="0" smtClean="0"/>
          </a:p>
          <a:p>
            <a:pPr>
              <a:buNone/>
            </a:pPr>
            <a:r>
              <a:rPr lang="en-US" sz="8800" dirty="0" smtClean="0"/>
              <a:t>%</a:t>
            </a:r>
            <a:r>
              <a:rPr lang="en-US" sz="8800" dirty="0" err="1"/>
              <a:t>s%s%f</a:t>
            </a:r>
            <a:r>
              <a:rPr lang="en-US" sz="8800" dirty="0"/>
              <a:t> ; </a:t>
            </a:r>
            <a:r>
              <a:rPr lang="en-US" sz="8800" dirty="0" smtClean="0"/>
              <a:t>%f\n</a:t>
            </a:r>
            <a:endParaRPr lang="uk-UA" sz="8800" dirty="0" smtClean="0"/>
          </a:p>
          <a:p>
            <a:pPr>
              <a:buNone/>
            </a:pPr>
            <a:r>
              <a:rPr lang="en-US" sz="8800" dirty="0" smtClean="0"/>
              <a:t>%</a:t>
            </a:r>
            <a:r>
              <a:rPr lang="en-US" sz="8800" dirty="0" err="1"/>
              <a:t>s%s%f</a:t>
            </a:r>
            <a:r>
              <a:rPr lang="en-US" sz="8800" dirty="0"/>
              <a:t> ; %f\n",</a:t>
            </a:r>
          </a:p>
          <a:p>
            <a:pPr>
              <a:buNone/>
            </a:pPr>
            <a:r>
              <a:rPr lang="en-US" sz="8800" dirty="0"/>
              <a:t> </a:t>
            </a:r>
            <a:r>
              <a:rPr lang="en-US" sz="8800" dirty="0" err="1"/>
              <a:t>myCoord.namePoint</a:t>
            </a:r>
            <a:r>
              <a:rPr lang="en-US" sz="8800" dirty="0"/>
              <a:t>," has coordinates: ",</a:t>
            </a:r>
            <a:r>
              <a:rPr lang="en-US" sz="8800" dirty="0" err="1"/>
              <a:t>myCoord.X,myCoord.Y</a:t>
            </a:r>
            <a:r>
              <a:rPr lang="en-US" sz="8800" dirty="0"/>
              <a:t>,</a:t>
            </a:r>
          </a:p>
          <a:p>
            <a:pPr>
              <a:buNone/>
            </a:pPr>
            <a:r>
              <a:rPr lang="en-US" sz="8800" dirty="0"/>
              <a:t>/* </a:t>
            </a:r>
            <a:r>
              <a:rPr lang="ru-RU" sz="8800" dirty="0" err="1"/>
              <a:t>Використання</a:t>
            </a:r>
            <a:r>
              <a:rPr lang="ru-RU" sz="8800" dirty="0"/>
              <a:t> </a:t>
            </a:r>
            <a:r>
              <a:rPr lang="ru-RU" sz="8800" dirty="0" err="1"/>
              <a:t>елементів</a:t>
            </a:r>
            <a:r>
              <a:rPr lang="ru-RU" sz="8800" dirty="0"/>
              <a:t> </a:t>
            </a:r>
            <a:r>
              <a:rPr lang="ru-RU" sz="8800" dirty="0" err="1"/>
              <a:t>структури</a:t>
            </a:r>
            <a:r>
              <a:rPr lang="ru-RU" sz="8800" dirty="0"/>
              <a:t> за </a:t>
            </a:r>
            <a:r>
              <a:rPr lang="ru-RU" sz="8800" dirty="0" err="1"/>
              <a:t>допомогою</a:t>
            </a:r>
            <a:r>
              <a:rPr lang="ru-RU" sz="8800" dirty="0"/>
              <a:t> </a:t>
            </a:r>
            <a:r>
              <a:rPr lang="ru-RU" sz="8800" dirty="0" err="1"/>
              <a:t>операції-крапки</a:t>
            </a:r>
            <a:r>
              <a:rPr lang="ru-RU" sz="8800" dirty="0"/>
              <a:t>*/</a:t>
            </a:r>
          </a:p>
          <a:p>
            <a:pPr>
              <a:buNone/>
            </a:pPr>
            <a:r>
              <a:rPr lang="ru-RU" sz="8800" dirty="0"/>
              <a:t> </a:t>
            </a:r>
            <a:r>
              <a:rPr lang="en-US" sz="8800" dirty="0" err="1"/>
              <a:t>cPtr</a:t>
            </a:r>
            <a:r>
              <a:rPr lang="en-US" sz="8800" dirty="0"/>
              <a:t>-&gt;</a:t>
            </a:r>
            <a:r>
              <a:rPr lang="en-US" sz="8800" dirty="0" err="1"/>
              <a:t>namePoint</a:t>
            </a:r>
            <a:r>
              <a:rPr lang="en-US" sz="8800" dirty="0"/>
              <a:t>, "  has coordinates: ", </a:t>
            </a:r>
            <a:r>
              <a:rPr lang="en-US" sz="8800" dirty="0" err="1"/>
              <a:t>cPtr</a:t>
            </a:r>
            <a:r>
              <a:rPr lang="en-US" sz="8800" dirty="0"/>
              <a:t>-&gt;</a:t>
            </a:r>
            <a:r>
              <a:rPr lang="en-US" sz="8800" dirty="0" err="1"/>
              <a:t>X,cPtr</a:t>
            </a:r>
            <a:r>
              <a:rPr lang="en-US" sz="8800" dirty="0"/>
              <a:t>-&gt;Y,</a:t>
            </a:r>
          </a:p>
          <a:p>
            <a:pPr>
              <a:buNone/>
            </a:pPr>
            <a:r>
              <a:rPr lang="en-US" sz="8800" dirty="0"/>
              <a:t>/* </a:t>
            </a:r>
            <a:r>
              <a:rPr lang="ru-RU" sz="8800" dirty="0" err="1"/>
              <a:t>Використання</a:t>
            </a:r>
            <a:r>
              <a:rPr lang="ru-RU" sz="8800" dirty="0"/>
              <a:t> </a:t>
            </a:r>
            <a:r>
              <a:rPr lang="ru-RU" sz="8800" dirty="0" err="1"/>
              <a:t>елементів</a:t>
            </a:r>
            <a:r>
              <a:rPr lang="ru-RU" sz="8800" dirty="0"/>
              <a:t> </a:t>
            </a:r>
            <a:r>
              <a:rPr lang="ru-RU" sz="8800" dirty="0" err="1"/>
              <a:t>структури</a:t>
            </a:r>
            <a:r>
              <a:rPr lang="ru-RU" sz="8800" dirty="0"/>
              <a:t> за </a:t>
            </a:r>
            <a:r>
              <a:rPr lang="ru-RU" sz="8800" dirty="0" err="1"/>
              <a:t>допомогою</a:t>
            </a:r>
            <a:r>
              <a:rPr lang="ru-RU" sz="8800" dirty="0"/>
              <a:t> </a:t>
            </a:r>
            <a:r>
              <a:rPr lang="ru-RU" sz="8800" dirty="0" err="1"/>
              <a:t>операції-стрілки</a:t>
            </a:r>
            <a:r>
              <a:rPr lang="ru-RU" sz="8800" dirty="0"/>
              <a:t> */</a:t>
            </a:r>
          </a:p>
          <a:p>
            <a:pPr>
              <a:buNone/>
            </a:pPr>
            <a:r>
              <a:rPr lang="ru-RU" sz="8800" dirty="0"/>
              <a:t>  (*</a:t>
            </a:r>
            <a:r>
              <a:rPr lang="en-US" sz="8800" dirty="0" err="1"/>
              <a:t>cPtr</a:t>
            </a:r>
            <a:r>
              <a:rPr lang="en-US" sz="8800" dirty="0"/>
              <a:t>).</a:t>
            </a:r>
            <a:r>
              <a:rPr lang="en-US" sz="8800" dirty="0" err="1"/>
              <a:t>namePoint</a:t>
            </a:r>
            <a:r>
              <a:rPr lang="en-US" sz="8800" dirty="0"/>
              <a:t>, "  has coordinates: ", (*</a:t>
            </a:r>
            <a:r>
              <a:rPr lang="en-US" sz="8800" dirty="0" err="1"/>
              <a:t>cPtr</a:t>
            </a:r>
            <a:r>
              <a:rPr lang="en-US" sz="8800" dirty="0"/>
              <a:t>).X,(*</a:t>
            </a:r>
            <a:r>
              <a:rPr lang="en-US" sz="8800" dirty="0" err="1"/>
              <a:t>cPtr</a:t>
            </a:r>
            <a:r>
              <a:rPr lang="en-US" sz="8800" dirty="0"/>
              <a:t>).Y);</a:t>
            </a:r>
          </a:p>
          <a:p>
            <a:pPr>
              <a:buNone/>
            </a:pPr>
            <a:r>
              <a:rPr lang="en-US" sz="8800" dirty="0"/>
              <a:t>/* </a:t>
            </a:r>
            <a:r>
              <a:rPr lang="ru-RU" sz="8800" dirty="0" err="1"/>
              <a:t>Використання</a:t>
            </a:r>
            <a:r>
              <a:rPr lang="ru-RU" sz="8800" dirty="0"/>
              <a:t> </a:t>
            </a:r>
            <a:r>
              <a:rPr lang="ru-RU" sz="8800" dirty="0" err="1"/>
              <a:t>елементів</a:t>
            </a:r>
            <a:r>
              <a:rPr lang="ru-RU" sz="8800" dirty="0"/>
              <a:t> </a:t>
            </a:r>
            <a:r>
              <a:rPr lang="ru-RU" sz="8800" dirty="0" err="1"/>
              <a:t>структури</a:t>
            </a:r>
            <a:r>
              <a:rPr lang="ru-RU" sz="8800" dirty="0"/>
              <a:t> за </a:t>
            </a:r>
            <a:r>
              <a:rPr lang="ru-RU" sz="8800" dirty="0" err="1"/>
              <a:t>допомогою</a:t>
            </a:r>
            <a:r>
              <a:rPr lang="ru-RU" sz="8800" dirty="0"/>
              <a:t> </a:t>
            </a:r>
            <a:r>
              <a:rPr lang="ru-RU" sz="8800" dirty="0" err="1"/>
              <a:t>операції</a:t>
            </a:r>
            <a:r>
              <a:rPr lang="ru-RU" sz="8800" dirty="0"/>
              <a:t>-точки та непрямого </a:t>
            </a:r>
            <a:r>
              <a:rPr lang="ru-RU" sz="8800" dirty="0" err="1"/>
              <a:t>адресування</a:t>
            </a:r>
            <a:r>
              <a:rPr lang="ru-RU" sz="8800" dirty="0"/>
              <a:t> */</a:t>
            </a:r>
          </a:p>
          <a:p>
            <a:pPr>
              <a:buNone/>
            </a:pPr>
            <a:r>
              <a:rPr lang="ru-RU" sz="8800" dirty="0"/>
              <a:t> </a:t>
            </a:r>
            <a:r>
              <a:rPr lang="en-US" sz="8800" dirty="0" err="1"/>
              <a:t>getch</a:t>
            </a:r>
            <a:r>
              <a:rPr lang="en-US" sz="8800" dirty="0"/>
              <a:t>();</a:t>
            </a:r>
          </a:p>
          <a:p>
            <a:pPr>
              <a:buNone/>
            </a:pPr>
            <a:r>
              <a:rPr lang="en-US" sz="8800" dirty="0"/>
              <a:t> return 0;</a:t>
            </a:r>
          </a:p>
          <a:p>
            <a:pPr>
              <a:buNone/>
            </a:pPr>
            <a:r>
              <a:rPr lang="en-US" sz="8800" dirty="0" smtClean="0"/>
              <a:t>}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464285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276872"/>
            <a:ext cx="6400800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передаватися</a:t>
            </a:r>
            <a:r>
              <a:rPr lang="ru-RU" dirty="0"/>
              <a:t> </a:t>
            </a:r>
            <a:r>
              <a:rPr lang="ru-RU" dirty="0" err="1"/>
              <a:t>функціям</a:t>
            </a:r>
            <a:r>
              <a:rPr lang="ru-RU" dirty="0"/>
              <a:t> шляхом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покажчика</a:t>
            </a:r>
            <a:r>
              <a:rPr lang="ru-RU" dirty="0"/>
              <a:t> на структуру. Коли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uk-UA" dirty="0"/>
              <a:t>ні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</a:t>
            </a:r>
            <a:r>
              <a:rPr lang="ru-RU" dirty="0" err="1"/>
              <a:t>функціям</a:t>
            </a:r>
            <a:r>
              <a:rPr lang="ru-RU" dirty="0"/>
              <a:t>, вони </a:t>
            </a:r>
            <a:r>
              <a:rPr lang="ru-RU" dirty="0" err="1"/>
              <a:t>передаються</a:t>
            </a:r>
            <a:r>
              <a:rPr lang="ru-RU" dirty="0"/>
              <a:t> </a:t>
            </a:r>
            <a:r>
              <a:rPr lang="ru-RU" dirty="0" err="1"/>
              <a:t>викликом</a:t>
            </a:r>
            <a:r>
              <a:rPr lang="ru-RU" dirty="0"/>
              <a:t> за </a:t>
            </a:r>
            <a:r>
              <a:rPr lang="ru-RU" dirty="0" err="1"/>
              <a:t>значенням</a:t>
            </a:r>
            <a:r>
              <a:rPr lang="ru-RU" dirty="0"/>
              <a:t>. Тому </a:t>
            </a:r>
            <a:r>
              <a:rPr lang="ru-RU" dirty="0" err="1"/>
              <a:t>функція</a:t>
            </a:r>
            <a:r>
              <a:rPr lang="ru-RU" dirty="0"/>
              <a:t>, яку </a:t>
            </a:r>
            <a:r>
              <a:rPr lang="ru-RU" dirty="0" err="1"/>
              <a:t>викликають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у </a:t>
            </a:r>
            <a:r>
              <a:rPr lang="ru-RU" dirty="0" err="1"/>
              <a:t>функції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 err="1"/>
              <a:t>Масиви</a:t>
            </a:r>
            <a:r>
              <a:rPr lang="ru-RU" dirty="0"/>
              <a:t> структур,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викликаються</a:t>
            </a:r>
            <a:r>
              <a:rPr lang="ru-RU" dirty="0"/>
              <a:t> за </a:t>
            </a:r>
            <a:r>
              <a:rPr lang="ru-RU" dirty="0" err="1"/>
              <a:t>посиланням</a:t>
            </a:r>
            <a:r>
              <a:rPr lang="ru-RU" dirty="0"/>
              <a:t>. Але, </a:t>
            </a:r>
            <a:r>
              <a:rPr lang="ru-RU" dirty="0" err="1"/>
              <a:t>використовуючи</a:t>
            </a:r>
            <a:r>
              <a:rPr lang="ru-RU" dirty="0"/>
              <a:t> структуру, в </a:t>
            </a:r>
            <a:r>
              <a:rPr lang="ru-RU" dirty="0" err="1"/>
              <a:t>якій</a:t>
            </a:r>
            <a:r>
              <a:rPr lang="ru-RU" dirty="0"/>
              <a:t> як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масив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виклик</a:t>
            </a:r>
            <a:r>
              <a:rPr lang="ru-RU" dirty="0"/>
              <a:t> </a:t>
            </a:r>
            <a:r>
              <a:rPr lang="ru-RU" dirty="0" err="1"/>
              <a:t>масиву</a:t>
            </a:r>
            <a:r>
              <a:rPr lang="ru-RU" dirty="0"/>
              <a:t> за </a:t>
            </a:r>
            <a:r>
              <a:rPr lang="ru-RU" dirty="0" err="1"/>
              <a:t>значенням</a:t>
            </a:r>
            <a:r>
              <a:rPr lang="ru-RU" dirty="0"/>
              <a:t>. </a:t>
            </a:r>
            <a:r>
              <a:rPr lang="ru-RU" dirty="0" err="1"/>
              <a:t>Викликаючи</a:t>
            </a:r>
            <a:r>
              <a:rPr lang="ru-RU" dirty="0"/>
              <a:t> структуру за </a:t>
            </a:r>
            <a:r>
              <a:rPr lang="ru-RU" dirty="0" err="1"/>
              <a:t>значенням</a:t>
            </a:r>
            <a:r>
              <a:rPr lang="ru-RU" dirty="0"/>
              <a:t>, ми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масив</a:t>
            </a:r>
            <a:r>
              <a:rPr lang="ru-RU" dirty="0"/>
              <a:t> </a:t>
            </a:r>
            <a:r>
              <a:rPr lang="ru-RU" dirty="0" err="1"/>
              <a:t>викликаємо</a:t>
            </a:r>
            <a:r>
              <a:rPr lang="ru-RU" dirty="0"/>
              <a:t> за </a:t>
            </a:r>
            <a:r>
              <a:rPr lang="ru-RU" dirty="0" err="1"/>
              <a:t>значенням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Приклад </a:t>
            </a:r>
            <a:r>
              <a:rPr lang="uk-UA" sz="3200" dirty="0"/>
              <a:t>програми </a:t>
            </a:r>
            <a:r>
              <a:rPr lang="uk-UA" sz="3200" dirty="0" smtClean="0"/>
              <a:t>, </a:t>
            </a:r>
            <a:r>
              <a:rPr lang="uk-UA" sz="3200" dirty="0"/>
              <a:t>яка дозволяє визначити будь-яке комплексне число та вивести це число.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Визначимо структуру </a:t>
            </a:r>
            <a:r>
              <a:rPr lang="en-US" b="1" i="1" dirty="0"/>
              <a:t>number</a:t>
            </a:r>
            <a:r>
              <a:rPr lang="uk-UA" dirty="0"/>
              <a:t>, яка складається з одного елемента - </a:t>
            </a:r>
            <a:r>
              <a:rPr lang="uk-UA" b="1" i="1" dirty="0"/>
              <a:t> </a:t>
            </a:r>
            <a:r>
              <a:rPr lang="en-US" b="1" i="1" dirty="0" err="1"/>
              <a:t>int</a:t>
            </a:r>
            <a:r>
              <a:rPr lang="en-US" b="1" i="1" dirty="0"/>
              <a:t> x</a:t>
            </a:r>
            <a:r>
              <a:rPr lang="uk-UA" dirty="0"/>
              <a:t>, та структуру </a:t>
            </a:r>
            <a:r>
              <a:rPr lang="en-US" b="1" i="1" dirty="0"/>
              <a:t>complex</a:t>
            </a:r>
            <a:r>
              <a:rPr lang="uk-UA" dirty="0"/>
              <a:t>, яка складається з двох елементів – </a:t>
            </a:r>
            <a:r>
              <a:rPr lang="en-US" b="1" i="1" dirty="0"/>
              <a:t>number </a:t>
            </a:r>
            <a:r>
              <a:rPr lang="en-US" b="1" i="1" dirty="0" err="1"/>
              <a:t>realValue</a:t>
            </a:r>
            <a:r>
              <a:rPr lang="uk-UA" dirty="0"/>
              <a:t>, </a:t>
            </a:r>
            <a:r>
              <a:rPr lang="en-US" b="1" i="1" dirty="0"/>
              <a:t>number </a:t>
            </a:r>
            <a:r>
              <a:rPr lang="en-US" b="1" i="1" dirty="0" err="1"/>
              <a:t>imageValue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Функція </a:t>
            </a:r>
            <a:r>
              <a:rPr lang="en-US" b="1" i="1" dirty="0" err="1"/>
              <a:t>setComplex</a:t>
            </a:r>
            <a:r>
              <a:rPr lang="uk-UA" dirty="0"/>
              <a:t> дозволяє визначити значення комплексного числа. </a:t>
            </a:r>
            <a:endParaRPr lang="uk-UA" dirty="0" smtClean="0"/>
          </a:p>
          <a:p>
            <a:r>
              <a:rPr lang="uk-UA" dirty="0" smtClean="0"/>
              <a:t>Функція </a:t>
            </a:r>
            <a:r>
              <a:rPr lang="en-US" b="1" i="1" dirty="0"/>
              <a:t>p</a:t>
            </a:r>
            <a:r>
              <a:rPr lang="uk-UA" b="1" i="1" dirty="0"/>
              <a:t>r</a:t>
            </a:r>
            <a:r>
              <a:rPr lang="en-US" b="1" i="1" dirty="0" err="1"/>
              <a:t>intComplex</a:t>
            </a:r>
            <a:r>
              <a:rPr lang="uk-UA" dirty="0"/>
              <a:t> реалізує виведення комплексного числа. Як параметр цим функціям передається адреса структури </a:t>
            </a:r>
            <a:r>
              <a:rPr lang="en-US" b="1" i="1" dirty="0"/>
              <a:t>complex</a:t>
            </a:r>
            <a:r>
              <a:rPr lang="uk-UA" dirty="0"/>
              <a:t>, тобто адреса комплексного числа </a:t>
            </a:r>
            <a:r>
              <a:rPr lang="en-US" b="1" i="1" dirty="0" err="1"/>
              <a:t>dataValue</a:t>
            </a:r>
            <a:r>
              <a:rPr lang="uk-UA" dirty="0"/>
              <a:t>, яке визначено у функції </a:t>
            </a:r>
            <a:r>
              <a:rPr lang="en-US" b="1" i="1" dirty="0"/>
              <a:t>main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conio.h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math.h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en-US" dirty="0" smtClean="0"/>
              <a:t>number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x;</a:t>
            </a:r>
          </a:p>
          <a:p>
            <a:pPr>
              <a:buNone/>
            </a:pPr>
            <a:r>
              <a:rPr lang="en-US" dirty="0" smtClean="0"/>
              <a:t>} number;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en-US" dirty="0" smtClean="0"/>
              <a:t>complex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number </a:t>
            </a:r>
            <a:r>
              <a:rPr lang="en-US" dirty="0" err="1" smtClean="0"/>
              <a:t>realValue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number </a:t>
            </a:r>
            <a:r>
              <a:rPr lang="en-US" dirty="0" err="1" smtClean="0"/>
              <a:t>imagValue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} complex;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setComplex</a:t>
            </a:r>
            <a:r>
              <a:rPr lang="en-US" dirty="0" smtClean="0"/>
              <a:t> (complex *);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printComplex</a:t>
            </a:r>
            <a:r>
              <a:rPr lang="en-US" dirty="0" smtClean="0"/>
              <a:t> (complex *);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main () {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complex </a:t>
            </a:r>
            <a:r>
              <a:rPr lang="en-US" sz="2400" dirty="0" err="1" smtClean="0"/>
              <a:t>dataValue</a:t>
            </a:r>
            <a:r>
              <a:rPr lang="en-US" sz="2400" dirty="0" smtClean="0"/>
              <a:t>;</a:t>
            </a:r>
          </a:p>
          <a:p>
            <a:pPr>
              <a:buNone/>
            </a:pPr>
            <a:r>
              <a:rPr lang="en-US" sz="2400" dirty="0" err="1" smtClean="0"/>
              <a:t>printf</a:t>
            </a:r>
            <a:r>
              <a:rPr lang="en-US" sz="2400" dirty="0" smtClean="0"/>
              <a:t>("Complex number?\n");</a:t>
            </a:r>
          </a:p>
          <a:p>
            <a:pPr>
              <a:buNone/>
            </a:pPr>
            <a:r>
              <a:rPr lang="en-US" sz="2400" dirty="0" err="1" smtClean="0"/>
              <a:t>setComplex</a:t>
            </a:r>
            <a:r>
              <a:rPr lang="en-US" sz="2400" dirty="0" smtClean="0"/>
              <a:t>(&amp;</a:t>
            </a:r>
            <a:r>
              <a:rPr lang="en-US" sz="2400" dirty="0" err="1" smtClean="0"/>
              <a:t>dataValue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err="1" smtClean="0"/>
              <a:t>printf</a:t>
            </a:r>
            <a:r>
              <a:rPr lang="en-US" sz="2400" dirty="0" smtClean="0"/>
              <a:t>("</a:t>
            </a:r>
            <a:r>
              <a:rPr lang="en-US" sz="2400" dirty="0" err="1" smtClean="0"/>
              <a:t>Reprezentation</a:t>
            </a:r>
            <a:r>
              <a:rPr lang="en-US" sz="2400" dirty="0" smtClean="0"/>
              <a:t> of the complex number:\n");</a:t>
            </a:r>
          </a:p>
          <a:p>
            <a:pPr>
              <a:buNone/>
            </a:pPr>
            <a:r>
              <a:rPr lang="en-US" sz="2400" dirty="0" err="1" smtClean="0"/>
              <a:t>printComplex</a:t>
            </a:r>
            <a:r>
              <a:rPr lang="en-US" sz="2400" dirty="0" smtClean="0"/>
              <a:t>(&amp;</a:t>
            </a:r>
            <a:r>
              <a:rPr lang="en-US" sz="2400" dirty="0" err="1" smtClean="0"/>
              <a:t>dataValue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err="1" smtClean="0"/>
              <a:t>getch</a:t>
            </a:r>
            <a:r>
              <a:rPr lang="en-US" sz="2400" dirty="0" smtClean="0"/>
              <a:t>();</a:t>
            </a:r>
          </a:p>
          <a:p>
            <a:pPr>
              <a:buNone/>
            </a:pPr>
            <a:r>
              <a:rPr lang="en-US" sz="2400" dirty="0" smtClean="0"/>
              <a:t>return 0;</a:t>
            </a:r>
          </a:p>
          <a:p>
            <a:pPr>
              <a:buNone/>
            </a:pPr>
            <a:r>
              <a:rPr lang="en-US" sz="2400" dirty="0" smtClean="0"/>
              <a:t>}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i="1" dirty="0"/>
              <a:t>Структура</a:t>
            </a:r>
            <a:r>
              <a:rPr lang="uk-UA" dirty="0"/>
              <a:t> – це сукупність логічно зв'язаних змінних, об'єднаних під одним іменем. </a:t>
            </a: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масив</a:t>
            </a:r>
            <a:r>
              <a:rPr lang="uk-UA" dirty="0"/>
              <a:t>у</a:t>
            </a:r>
            <a:r>
              <a:rPr lang="ru-RU" dirty="0"/>
              <a:t>, як</a:t>
            </a:r>
            <a:r>
              <a:rPr lang="uk-UA" dirty="0" err="1"/>
              <a:t>ий</a:t>
            </a:r>
            <a:r>
              <a:rPr lang="ru-RU" dirty="0"/>
              <a:t> </a:t>
            </a:r>
            <a:r>
              <a:rPr lang="ru-RU" dirty="0" err="1"/>
              <a:t>мож</a:t>
            </a:r>
            <a:r>
              <a:rPr lang="uk-UA" dirty="0"/>
              <a:t>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 </a:t>
            </a:r>
            <a:r>
              <a:rPr lang="ru-RU" dirty="0" err="1"/>
              <a:t>елементи</a:t>
            </a:r>
            <a:r>
              <a:rPr lang="ru-RU" dirty="0"/>
              <a:t> одного типу, структур</a:t>
            </a:r>
            <a:r>
              <a:rPr lang="uk-UA" dirty="0"/>
              <a:t>а</a:t>
            </a:r>
            <a:r>
              <a:rPr lang="ru-RU" dirty="0"/>
              <a:t> </a:t>
            </a:r>
            <a:r>
              <a:rPr lang="ru-RU" dirty="0" err="1"/>
              <a:t>мож</a:t>
            </a:r>
            <a:r>
              <a:rPr lang="uk-UA" dirty="0"/>
              <a:t>е</a:t>
            </a:r>
            <a:r>
              <a:rPr lang="ru-RU" dirty="0"/>
              <a:t> </a:t>
            </a:r>
            <a:r>
              <a:rPr lang="ru-RU" dirty="0" err="1"/>
              <a:t>складатися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довільних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400" dirty="0" smtClean="0"/>
              <a:t>//</a:t>
            </a:r>
            <a:r>
              <a:rPr lang="ru-RU" sz="3400" dirty="0" err="1" smtClean="0"/>
              <a:t>Встановлення</a:t>
            </a:r>
            <a:r>
              <a:rPr lang="ru-RU" sz="3400" dirty="0" smtClean="0"/>
              <a:t> </a:t>
            </a:r>
            <a:r>
              <a:rPr lang="ru-RU" sz="3400" dirty="0" err="1" smtClean="0"/>
              <a:t>значення</a:t>
            </a:r>
            <a:r>
              <a:rPr lang="ru-RU" sz="3400" dirty="0" smtClean="0"/>
              <a:t> комплексного числа</a:t>
            </a:r>
          </a:p>
          <a:p>
            <a:pPr>
              <a:buNone/>
            </a:pPr>
            <a:r>
              <a:rPr lang="en-US" sz="3400" dirty="0" smtClean="0"/>
              <a:t>void </a:t>
            </a:r>
            <a:r>
              <a:rPr lang="en-US" sz="3400" dirty="0" err="1" smtClean="0"/>
              <a:t>setComplex</a:t>
            </a:r>
            <a:r>
              <a:rPr lang="en-US" sz="3400" dirty="0" smtClean="0"/>
              <a:t>(complex *c) {</a:t>
            </a:r>
          </a:p>
          <a:p>
            <a:pPr>
              <a:buNone/>
            </a:pPr>
            <a:r>
              <a:rPr lang="en-US" sz="3400" dirty="0" err="1" smtClean="0"/>
              <a:t>printf</a:t>
            </a:r>
            <a:r>
              <a:rPr lang="en-US" sz="3400" dirty="0" smtClean="0"/>
              <a:t>("Real part:\n");</a:t>
            </a:r>
          </a:p>
          <a:p>
            <a:pPr>
              <a:buNone/>
            </a:pPr>
            <a:r>
              <a:rPr lang="en-US" sz="3400" dirty="0" err="1" smtClean="0"/>
              <a:t>scanf</a:t>
            </a:r>
            <a:r>
              <a:rPr lang="en-US" sz="3400" dirty="0" smtClean="0"/>
              <a:t>("%d", &amp;(c-&gt;</a:t>
            </a:r>
            <a:r>
              <a:rPr lang="en-US" sz="3400" dirty="0" err="1" smtClean="0"/>
              <a:t>realValue.x</a:t>
            </a:r>
            <a:r>
              <a:rPr lang="en-US" sz="3400" dirty="0" smtClean="0"/>
              <a:t>));</a:t>
            </a:r>
          </a:p>
          <a:p>
            <a:pPr>
              <a:buNone/>
            </a:pPr>
            <a:r>
              <a:rPr lang="en-US" sz="3400" dirty="0" err="1" smtClean="0"/>
              <a:t>printf</a:t>
            </a:r>
            <a:r>
              <a:rPr lang="en-US" sz="3400" dirty="0" smtClean="0"/>
              <a:t>( "Image part:\n");</a:t>
            </a:r>
          </a:p>
          <a:p>
            <a:pPr>
              <a:buNone/>
            </a:pPr>
            <a:r>
              <a:rPr lang="en-US" sz="3400" dirty="0" err="1" smtClean="0"/>
              <a:t>scanf</a:t>
            </a:r>
            <a:r>
              <a:rPr lang="en-US" sz="3400" dirty="0" smtClean="0"/>
              <a:t>("%d", &amp;(c-&gt;</a:t>
            </a:r>
            <a:r>
              <a:rPr lang="en-US" sz="3400" dirty="0" err="1" smtClean="0"/>
              <a:t>imagValue.x</a:t>
            </a:r>
            <a:r>
              <a:rPr lang="en-US" sz="3400" dirty="0" smtClean="0"/>
              <a:t>));</a:t>
            </a:r>
          </a:p>
          <a:p>
            <a:pPr>
              <a:buNone/>
            </a:pPr>
            <a:r>
              <a:rPr lang="en-US" sz="3400" dirty="0" smtClean="0"/>
              <a:t>}</a:t>
            </a:r>
          </a:p>
          <a:p>
            <a:pPr>
              <a:buNone/>
            </a:pPr>
            <a:r>
              <a:rPr lang="en-US" sz="3400" dirty="0" smtClean="0"/>
              <a:t>//</a:t>
            </a:r>
            <a:r>
              <a:rPr lang="ru-RU" sz="3400" dirty="0" err="1" smtClean="0"/>
              <a:t>Виведення</a:t>
            </a:r>
            <a:r>
              <a:rPr lang="ru-RU" sz="3400" dirty="0" smtClean="0"/>
              <a:t> комплексного числа</a:t>
            </a:r>
          </a:p>
          <a:p>
            <a:pPr>
              <a:buNone/>
            </a:pPr>
            <a:r>
              <a:rPr lang="en-US" sz="3400" dirty="0" smtClean="0"/>
              <a:t>void </a:t>
            </a:r>
            <a:r>
              <a:rPr lang="en-US" sz="3400" dirty="0" err="1" smtClean="0"/>
              <a:t>printComplex</a:t>
            </a:r>
            <a:r>
              <a:rPr lang="en-US" sz="3400" dirty="0" smtClean="0"/>
              <a:t>(complex *c) {</a:t>
            </a:r>
          </a:p>
          <a:p>
            <a:pPr>
              <a:buNone/>
            </a:pPr>
            <a:r>
              <a:rPr lang="en-US" sz="3400" dirty="0" err="1" smtClean="0"/>
              <a:t>printf</a:t>
            </a:r>
            <a:r>
              <a:rPr lang="en-US" sz="3400" dirty="0" smtClean="0"/>
              <a:t>("%4d", c-&gt;</a:t>
            </a:r>
            <a:r>
              <a:rPr lang="en-US" sz="3400" dirty="0" err="1" smtClean="0"/>
              <a:t>realValue.x</a:t>
            </a:r>
            <a:r>
              <a:rPr lang="en-US" sz="3400" dirty="0" smtClean="0"/>
              <a:t>);</a:t>
            </a:r>
          </a:p>
          <a:p>
            <a:pPr>
              <a:buNone/>
            </a:pPr>
            <a:r>
              <a:rPr lang="en-US" sz="3400" dirty="0" err="1" smtClean="0"/>
              <a:t>printf</a:t>
            </a:r>
            <a:r>
              <a:rPr lang="en-US" sz="3400" dirty="0" smtClean="0"/>
              <a:t>("%c",(c-&gt;</a:t>
            </a:r>
            <a:r>
              <a:rPr lang="en-US" sz="3400" dirty="0" err="1" smtClean="0"/>
              <a:t>imagValue.x</a:t>
            </a:r>
            <a:r>
              <a:rPr lang="en-US" sz="3400" dirty="0" smtClean="0"/>
              <a:t> &lt; 0 ? '-' : '+'));</a:t>
            </a:r>
          </a:p>
          <a:p>
            <a:pPr>
              <a:buNone/>
            </a:pPr>
            <a:r>
              <a:rPr lang="en-US" sz="3400" dirty="0" err="1" smtClean="0"/>
              <a:t>printf</a:t>
            </a:r>
            <a:r>
              <a:rPr lang="en-US" sz="3400" dirty="0" smtClean="0"/>
              <a:t>("%4di", abs(c-&gt;</a:t>
            </a:r>
            <a:r>
              <a:rPr lang="en-US" sz="3400" dirty="0" err="1" smtClean="0"/>
              <a:t>imagValue.x</a:t>
            </a:r>
            <a:r>
              <a:rPr lang="en-US" sz="3400" dirty="0" smtClean="0"/>
              <a:t>));</a:t>
            </a:r>
          </a:p>
          <a:p>
            <a:pPr>
              <a:buNone/>
            </a:pPr>
            <a:r>
              <a:rPr lang="en-US" sz="3400" dirty="0" smtClean="0"/>
              <a:t>}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0175" y="2272506"/>
            <a:ext cx="634365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Структур</a:t>
            </a:r>
            <a:r>
              <a:rPr lang="uk-UA" dirty="0"/>
              <a:t>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похідн</a:t>
            </a:r>
            <a:r>
              <a:rPr lang="uk-UA" dirty="0" err="1"/>
              <a:t>ий</a:t>
            </a:r>
            <a:r>
              <a:rPr lang="ru-RU" dirty="0"/>
              <a:t> тип </a:t>
            </a:r>
            <a:r>
              <a:rPr lang="ru-RU" dirty="0" err="1"/>
              <a:t>даних</a:t>
            </a:r>
            <a:r>
              <a:rPr lang="ru-RU" dirty="0"/>
              <a:t>. Вон</a:t>
            </a:r>
            <a:r>
              <a:rPr lang="uk-UA" dirty="0"/>
              <a:t>а</a:t>
            </a:r>
            <a:r>
              <a:rPr lang="ru-RU" dirty="0"/>
              <a:t> створю</a:t>
            </a:r>
            <a:r>
              <a:rPr lang="uk-UA" dirty="0"/>
              <a:t>є</a:t>
            </a:r>
            <a:r>
              <a:rPr lang="ru-RU" dirty="0" err="1"/>
              <a:t>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. </a:t>
            </a:r>
            <a:r>
              <a:rPr lang="ru-RU" dirty="0" err="1"/>
              <a:t>Загальний</a:t>
            </a:r>
            <a:r>
              <a:rPr lang="ru-RU" dirty="0"/>
              <a:t> формат </a:t>
            </a:r>
            <a:r>
              <a:rPr lang="ru-RU" dirty="0" err="1"/>
              <a:t>об'яви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:</a:t>
            </a:r>
          </a:p>
          <a:p>
            <a:pPr>
              <a:buNone/>
            </a:pPr>
            <a:r>
              <a:rPr lang="en-US" b="1" i="1" dirty="0" err="1"/>
              <a:t>struct</a:t>
            </a:r>
            <a:r>
              <a:rPr lang="en-US" b="1" dirty="0"/>
              <a:t> </a:t>
            </a:r>
            <a:r>
              <a:rPr lang="ru-RU" b="1" i="1" u="sng" dirty="0" err="1"/>
              <a:t>назва_структури</a:t>
            </a:r>
            <a:r>
              <a:rPr lang="ru-RU" b="1" dirty="0"/>
              <a:t> {</a:t>
            </a:r>
            <a:endParaRPr lang="ru-RU" dirty="0"/>
          </a:p>
          <a:p>
            <a:pPr>
              <a:buNone/>
            </a:pPr>
            <a:r>
              <a:rPr lang="ru-RU" b="1" i="1" u="sng" dirty="0" err="1"/>
              <a:t>елементи_структури</a:t>
            </a:r>
            <a:endParaRPr lang="ru-RU" dirty="0"/>
          </a:p>
          <a:p>
            <a:pPr>
              <a:buNone/>
            </a:pPr>
            <a:r>
              <a:rPr lang="ru-RU" b="1" dirty="0"/>
              <a:t>                                          };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err="1"/>
              <a:t>Ключове</a:t>
            </a:r>
            <a:r>
              <a:rPr lang="ru-RU" dirty="0"/>
              <a:t> слово </a:t>
            </a:r>
            <a:endParaRPr lang="en-US" dirty="0" smtClean="0"/>
          </a:p>
          <a:p>
            <a:pPr>
              <a:buNone/>
            </a:pPr>
            <a:r>
              <a:rPr lang="en-US" b="1" i="1" dirty="0" err="1" smtClean="0"/>
              <a:t>struct</a:t>
            </a:r>
            <a:r>
              <a:rPr lang="en-US" b="1" dirty="0" smtClean="0"/>
              <a:t> </a:t>
            </a:r>
            <a:r>
              <a:rPr lang="ru-RU" dirty="0" err="1"/>
              <a:t>визначає</a:t>
            </a:r>
            <a:r>
              <a:rPr lang="ru-RU" dirty="0"/>
              <a:t> структуру, </a:t>
            </a:r>
            <a:endParaRPr lang="en-US" dirty="0" smtClean="0"/>
          </a:p>
          <a:p>
            <a:pPr>
              <a:buNone/>
            </a:pPr>
            <a:r>
              <a:rPr lang="ru-RU" b="1" i="1" u="sng" dirty="0" err="1" smtClean="0"/>
              <a:t>назва_структури</a:t>
            </a:r>
            <a:r>
              <a:rPr lang="ru-RU" b="1" dirty="0" smtClean="0"/>
              <a:t> 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 smtClean="0"/>
              <a:t>структурі</a:t>
            </a:r>
            <a:r>
              <a:rPr lang="ru-RU" dirty="0" smtClean="0"/>
              <a:t>,</a:t>
            </a:r>
            <a:endParaRPr lang="en-US" dirty="0" smtClean="0"/>
          </a:p>
          <a:p>
            <a:pPr>
              <a:buNone/>
            </a:pPr>
            <a:r>
              <a:rPr lang="ru-RU" b="1" i="1" u="sng" dirty="0" err="1" smtClean="0"/>
              <a:t>елементи_структури</a:t>
            </a:r>
            <a:r>
              <a:rPr lang="ru-RU" b="1" dirty="0" smtClean="0"/>
              <a:t> 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список </a:t>
            </a:r>
            <a:r>
              <a:rPr lang="ru-RU" dirty="0" err="1"/>
              <a:t>об'яв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включені</a:t>
            </a:r>
            <a:r>
              <a:rPr lang="ru-RU" dirty="0"/>
              <a:t> </a:t>
            </a:r>
            <a:r>
              <a:rPr lang="uk-UA" dirty="0"/>
              <a:t>в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імена</a:t>
            </a:r>
            <a:r>
              <a:rPr lang="ru-RU" dirty="0"/>
              <a:t>.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повинно </a:t>
            </a:r>
            <a:r>
              <a:rPr lang="ru-RU" dirty="0" err="1"/>
              <a:t>закінчуватися</a:t>
            </a:r>
            <a:r>
              <a:rPr lang="ru-RU" dirty="0"/>
              <a:t> “</a:t>
            </a:r>
            <a:r>
              <a:rPr lang="ru-RU" b="1" dirty="0"/>
              <a:t>;”.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{</a:t>
            </a:r>
            <a:endParaRPr lang="ru-RU" dirty="0"/>
          </a:p>
          <a:p>
            <a:pPr>
              <a:buNone/>
            </a:pPr>
            <a:r>
              <a:rPr lang="en-US" b="1" dirty="0"/>
              <a:t>char * </a:t>
            </a:r>
            <a:r>
              <a:rPr lang="en-US" b="1" dirty="0" err="1"/>
              <a:t>namePoint</a:t>
            </a:r>
            <a:r>
              <a:rPr lang="en-US" b="1" dirty="0"/>
              <a:t>;</a:t>
            </a:r>
            <a:endParaRPr lang="ru-RU" dirty="0"/>
          </a:p>
          <a:p>
            <a:pPr>
              <a:buNone/>
            </a:pPr>
            <a:r>
              <a:rPr lang="en-US" b="1" dirty="0"/>
              <a:t>float X;</a:t>
            </a:r>
            <a:endParaRPr lang="ru-RU" dirty="0"/>
          </a:p>
          <a:p>
            <a:pPr>
              <a:buNone/>
            </a:pPr>
            <a:r>
              <a:rPr lang="en-US" b="1" dirty="0"/>
              <a:t>float Y;</a:t>
            </a:r>
            <a:endParaRPr lang="ru-RU" dirty="0"/>
          </a:p>
          <a:p>
            <a:pPr>
              <a:buNone/>
            </a:pPr>
            <a:r>
              <a:rPr lang="en-US" b="1" dirty="0"/>
              <a:t>                    </a:t>
            </a:r>
            <a:r>
              <a:rPr lang="en-US" b="1" dirty="0" smtClean="0"/>
              <a:t>};</a:t>
            </a:r>
            <a:endParaRPr lang="uk-UA" b="1" dirty="0" smtClean="0"/>
          </a:p>
          <a:p>
            <a:pPr>
              <a:buNone/>
            </a:pP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en-US" dirty="0"/>
              <a:t>: </a:t>
            </a:r>
            <a:r>
              <a:rPr lang="ru-RU" dirty="0"/>
              <a:t>одного</a:t>
            </a:r>
            <a:r>
              <a:rPr lang="uk-UA" dirty="0"/>
              <a:t> елементу </a:t>
            </a:r>
            <a:r>
              <a:rPr lang="ru-RU" dirty="0"/>
              <a:t>типу </a:t>
            </a:r>
            <a:r>
              <a:rPr lang="en-US" b="1" dirty="0"/>
              <a:t>char* (</a:t>
            </a:r>
            <a:r>
              <a:rPr lang="en-US" b="1" dirty="0" err="1"/>
              <a:t>namePoint</a:t>
            </a:r>
            <a:r>
              <a:rPr lang="en-US" b="1" dirty="0"/>
              <a:t>) </a:t>
            </a:r>
            <a:r>
              <a:rPr lang="ru-RU" dirty="0"/>
              <a:t>та </a:t>
            </a:r>
            <a:r>
              <a:rPr lang="ru-RU" dirty="0" err="1"/>
              <a:t>двох</a:t>
            </a:r>
            <a:r>
              <a:rPr lang="uk-UA" dirty="0"/>
              <a:t> елементів </a:t>
            </a:r>
            <a:r>
              <a:rPr lang="ru-RU" dirty="0"/>
              <a:t>типу </a:t>
            </a:r>
            <a:r>
              <a:rPr lang="en-US" b="1" dirty="0"/>
              <a:t>float (X, Y)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як </a:t>
            </a:r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так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, як </a:t>
            </a:r>
            <a:r>
              <a:rPr lang="ru-RU" dirty="0" err="1"/>
              <a:t>масиви</a:t>
            </a:r>
            <a:r>
              <a:rPr lang="ru-RU" dirty="0"/>
              <a:t>, </a:t>
            </a:r>
            <a:r>
              <a:rPr lang="ru-RU" dirty="0" err="1"/>
              <a:t>структури</a:t>
            </a:r>
            <a:r>
              <a:rPr lang="ru-RU" dirty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/>
              <a:t>структури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структурою такого ж типу, як структура,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описаний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Але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покажчиком</a:t>
            </a:r>
            <a:r>
              <a:rPr lang="ru-RU" dirty="0"/>
              <a:t> на тип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uk-UA" dirty="0"/>
              <a:t>в</a:t>
            </a:r>
            <a:r>
              <a:rPr lang="ru-RU" dirty="0"/>
              <a:t> як</a:t>
            </a:r>
            <a:r>
              <a:rPr lang="uk-UA" dirty="0"/>
              <a:t>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входить.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Структура</a:t>
            </a:r>
            <a:r>
              <a:rPr lang="ru-RU" dirty="0"/>
              <a:t>, яка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на структуру такого ж типу, </a:t>
            </a:r>
            <a:r>
              <a:rPr lang="ru-RU" dirty="0" err="1"/>
              <a:t>називається</a:t>
            </a:r>
            <a:r>
              <a:rPr lang="ru-RU" dirty="0"/>
              <a:t> структурою,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посилається</a:t>
            </a:r>
            <a:r>
              <a:rPr lang="ru-RU" dirty="0"/>
              <a:t> на саму себе.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/>
              <a:t>Вищенаведене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не </a:t>
            </a:r>
            <a:r>
              <a:rPr lang="ru-RU" dirty="0" err="1"/>
              <a:t>резервує</a:t>
            </a:r>
            <a:r>
              <a:rPr lang="ru-RU" dirty="0"/>
              <a:t> </a:t>
            </a:r>
            <a:r>
              <a:rPr lang="ru-RU" dirty="0" err="1"/>
              <a:t>місц</a:t>
            </a:r>
            <a:r>
              <a:rPr lang="uk-UA" dirty="0"/>
              <a:t>я</a:t>
            </a:r>
            <a:r>
              <a:rPr lang="ru-RU" dirty="0"/>
              <a:t> в </a:t>
            </a:r>
            <a:r>
              <a:rPr lang="ru-RU" dirty="0" err="1"/>
              <a:t>оперативній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тип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 для </a:t>
            </a:r>
            <a:r>
              <a:rPr lang="ru-RU" dirty="0" err="1"/>
              <a:t>об'яви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err="1"/>
              <a:t>Наприклад</a:t>
            </a:r>
            <a:r>
              <a:rPr lang="ru-RU" dirty="0"/>
              <a:t>, в </a:t>
            </a:r>
            <a:r>
              <a:rPr lang="ru-RU" dirty="0" err="1"/>
              <a:t>об'яві</a:t>
            </a:r>
            <a:endParaRPr lang="ru-RU" dirty="0"/>
          </a:p>
          <a:p>
            <a:pPr>
              <a:buNone/>
            </a:pP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</a:t>
            </a:r>
            <a:r>
              <a:rPr lang="en-US" b="1" dirty="0" err="1"/>
              <a:t>myCoord</a:t>
            </a:r>
            <a:r>
              <a:rPr lang="en-US" b="1" dirty="0"/>
              <a:t>, </a:t>
            </a:r>
            <a:r>
              <a:rPr lang="en-US" b="1" dirty="0" err="1"/>
              <a:t>arrayCoord</a:t>
            </a:r>
            <a:r>
              <a:rPr lang="en-US" b="1" dirty="0"/>
              <a:t>[52], *</a:t>
            </a:r>
            <a:r>
              <a:rPr lang="en-US" b="1" dirty="0" err="1"/>
              <a:t>cPtr</a:t>
            </a:r>
            <a:r>
              <a:rPr lang="en-US" b="1" dirty="0"/>
              <a:t>;</a:t>
            </a:r>
            <a:r>
              <a:rPr lang="ru-RU" dirty="0"/>
              <a:t> </a:t>
            </a:r>
          </a:p>
          <a:p>
            <a:pPr>
              <a:buNone/>
            </a:pPr>
            <a:r>
              <a:rPr lang="en-US" b="1" dirty="0" err="1"/>
              <a:t>myCoord</a:t>
            </a:r>
            <a:r>
              <a:rPr lang="uk-UA" b="1" dirty="0"/>
              <a:t> – </a:t>
            </a:r>
            <a:r>
              <a:rPr lang="uk-UA" dirty="0"/>
              <a:t>змінна типу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uk-UA" dirty="0"/>
              <a:t>;  </a:t>
            </a:r>
            <a:r>
              <a:rPr lang="en-US" b="1" dirty="0" err="1"/>
              <a:t>arrayCoord</a:t>
            </a:r>
            <a:r>
              <a:rPr lang="en-US" b="1" dirty="0"/>
              <a:t> </a:t>
            </a:r>
            <a:r>
              <a:rPr lang="uk-UA" dirty="0"/>
              <a:t>– масив, що складається із 52 елементів типу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uk-UA" dirty="0" smtClean="0"/>
              <a:t>,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en-US" b="1" dirty="0" err="1"/>
              <a:t>cPtr</a:t>
            </a:r>
            <a:r>
              <a:rPr lang="en-US" b="1" dirty="0"/>
              <a:t> </a:t>
            </a:r>
            <a:r>
              <a:rPr lang="uk-UA" dirty="0"/>
              <a:t>– покажчик на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uk-UA" dirty="0"/>
              <a:t>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Ім'я</a:t>
            </a:r>
            <a:r>
              <a:rPr lang="ru-RU" dirty="0"/>
              <a:t> для </a:t>
            </a:r>
            <a:r>
              <a:rPr lang="ru-RU" dirty="0" err="1"/>
              <a:t>структури</a:t>
            </a:r>
            <a:r>
              <a:rPr lang="ru-RU" dirty="0"/>
              <a:t> не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обов'язковим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відсутнє</a:t>
            </a:r>
            <a:r>
              <a:rPr lang="ru-RU" dirty="0"/>
              <a:t>, то </a:t>
            </a:r>
            <a:r>
              <a:rPr lang="ru-RU" dirty="0" err="1"/>
              <a:t>змінні</a:t>
            </a:r>
            <a:r>
              <a:rPr lang="ru-RU" dirty="0"/>
              <a:t> для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об'явлені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у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</a:p>
          <a:p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допустимими</a:t>
            </a:r>
            <a:r>
              <a:rPr lang="ru-RU" dirty="0"/>
              <a:t> для структур: </a:t>
            </a:r>
            <a:r>
              <a:rPr lang="ru-RU" dirty="0" err="1"/>
              <a:t>присвоєння</a:t>
            </a:r>
            <a:r>
              <a:rPr lang="ru-RU" dirty="0"/>
              <a:t> </a:t>
            </a:r>
            <a:r>
              <a:rPr lang="ru-RU" dirty="0" err="1"/>
              <a:t>змінних-структур</a:t>
            </a:r>
            <a:r>
              <a:rPr lang="ru-RU" dirty="0"/>
              <a:t> </a:t>
            </a:r>
            <a:r>
              <a:rPr lang="ru-RU" dirty="0" err="1"/>
              <a:t>змінним</a:t>
            </a:r>
            <a:r>
              <a:rPr lang="ru-RU" dirty="0"/>
              <a:t> того ж типу; </a:t>
            </a:r>
            <a:r>
              <a:rPr lang="ru-RU" dirty="0" err="1"/>
              <a:t>узяття</a:t>
            </a:r>
            <a:r>
              <a:rPr lang="ru-RU" dirty="0"/>
              <a:t> </a:t>
            </a:r>
            <a:r>
              <a:rPr lang="ru-RU" dirty="0" err="1"/>
              <a:t>адреси</a:t>
            </a:r>
            <a:r>
              <a:rPr lang="ru-RU" dirty="0"/>
              <a:t> (&amp;);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en-US" b="1" dirty="0" err="1"/>
              <a:t>sizeof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/>
              <a:t>Ключове</a:t>
            </a:r>
            <a:r>
              <a:rPr lang="ru-RU" dirty="0"/>
              <a:t> слово </a:t>
            </a:r>
            <a:r>
              <a:rPr lang="en-US" b="1" i="1" dirty="0" err="1"/>
              <a:t>typedef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програміст</a:t>
            </a:r>
            <a:r>
              <a:rPr lang="uk-UA" dirty="0" err="1"/>
              <a:t>ові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синонімів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псевдонімів</a:t>
            </a:r>
            <a:r>
              <a:rPr lang="ru-RU" dirty="0"/>
              <a:t>) </a:t>
            </a:r>
            <a:r>
              <a:rPr lang="ru-RU" dirty="0" err="1"/>
              <a:t>для</a:t>
            </a:r>
            <a:r>
              <a:rPr lang="ru-RU" dirty="0"/>
              <a:t> </a:t>
            </a:r>
            <a:r>
              <a:rPr lang="ru-RU" dirty="0" err="1"/>
              <a:t>раніш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  <a:r>
              <a:rPr lang="ru-RU" dirty="0" err="1"/>
              <a:t>Іншими</a:t>
            </a:r>
            <a:r>
              <a:rPr lang="ru-RU" dirty="0"/>
              <a:t> словами,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ключове</a:t>
            </a:r>
            <a:r>
              <a:rPr lang="ru-RU" dirty="0"/>
              <a:t> слово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нове</a:t>
            </a:r>
            <a:r>
              <a:rPr lang="ru-RU" dirty="0"/>
              <a:t> </a:t>
            </a:r>
            <a:r>
              <a:rPr lang="ru-RU" dirty="0" err="1"/>
              <a:t>ім'я</a:t>
            </a:r>
            <a:r>
              <a:rPr lang="ru-RU" dirty="0"/>
              <a:t> без </a:t>
            </a:r>
            <a:r>
              <a:rPr lang="ru-RU" dirty="0" err="1"/>
              <a:t>створення</a:t>
            </a:r>
            <a:r>
              <a:rPr lang="ru-RU" dirty="0"/>
              <a:t> нового типу:</a:t>
            </a:r>
          </a:p>
          <a:p>
            <a:pPr>
              <a:buNone/>
            </a:pPr>
            <a:r>
              <a:rPr lang="en-US" b="1" dirty="0" err="1"/>
              <a:t>typedef</a:t>
            </a:r>
            <a:r>
              <a:rPr lang="en-US" b="1" dirty="0"/>
              <a:t>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</a:t>
            </a:r>
            <a:r>
              <a:rPr lang="en-US" b="1" dirty="0" err="1"/>
              <a:t>systemCoord</a:t>
            </a:r>
            <a:r>
              <a:rPr lang="en-US" b="1" dirty="0"/>
              <a:t>;</a:t>
            </a:r>
            <a:endParaRPr lang="ru-RU" dirty="0"/>
          </a:p>
          <a:p>
            <a:pPr>
              <a:buNone/>
            </a:pPr>
            <a:r>
              <a:rPr lang="en-US" b="1" dirty="0" err="1"/>
              <a:t>typedef</a:t>
            </a:r>
            <a:r>
              <a:rPr lang="en-US" b="1" dirty="0"/>
              <a:t> </a:t>
            </a:r>
            <a:r>
              <a:rPr lang="en-US" b="1" dirty="0" err="1"/>
              <a:t>struct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 </a:t>
            </a:r>
            <a:r>
              <a:rPr lang="en-US" b="1" dirty="0" err="1"/>
              <a:t>Coord</a:t>
            </a:r>
            <a:r>
              <a:rPr lang="en-US" b="1" dirty="0"/>
              <a:t>;</a:t>
            </a:r>
            <a:endParaRPr lang="ru-RU" dirty="0"/>
          </a:p>
          <a:p>
            <a:pPr>
              <a:buNone/>
            </a:pPr>
            <a:r>
              <a:rPr lang="en-US" b="1" dirty="0" err="1"/>
              <a:t>typedef</a:t>
            </a:r>
            <a:r>
              <a:rPr lang="en-US" b="1" dirty="0"/>
              <a:t> </a:t>
            </a:r>
            <a:r>
              <a:rPr lang="uk-UA" b="1" dirty="0" smtClean="0"/>
              <a:t> </a:t>
            </a:r>
            <a:r>
              <a:rPr lang="en-US" b="1" dirty="0" err="1" smtClean="0"/>
              <a:t>longint</a:t>
            </a:r>
            <a:r>
              <a:rPr lang="en-US" b="1" dirty="0" smtClean="0"/>
              <a:t> </a:t>
            </a:r>
            <a:r>
              <a:rPr lang="en-US" b="1" dirty="0"/>
              <a:t>Integer;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1083</Words>
  <Application>Microsoft Office PowerPoint</Application>
  <PresentationFormat>Экран (4:3)</PresentationFormat>
  <Paragraphs>113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Структури </vt:lpstr>
      <vt:lpstr>Презентация PowerPoint</vt:lpstr>
      <vt:lpstr>Презентация PowerPoint</vt:lpstr>
      <vt:lpstr>Презентация PowerPoint</vt:lpstr>
      <vt:lpstr>Приклад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Доступ до елементів структур</vt:lpstr>
      <vt:lpstr>Приклад</vt:lpstr>
      <vt:lpstr>Презентация PowerPoint</vt:lpstr>
      <vt:lpstr>Презентация PowerPoint</vt:lpstr>
      <vt:lpstr>Презентация PowerPoint</vt:lpstr>
      <vt:lpstr>Приклад програми , яка дозволяє визначити будь-яке комплексне число та вивести це число.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Структури </dc:title>
  <dc:creator>Admin</dc:creator>
  <cp:lastModifiedBy>Julia</cp:lastModifiedBy>
  <cp:revision>5</cp:revision>
  <dcterms:created xsi:type="dcterms:W3CDTF">2017-03-09T19:10:51Z</dcterms:created>
  <dcterms:modified xsi:type="dcterms:W3CDTF">2018-03-11T12:39:36Z</dcterms:modified>
</cp:coreProperties>
</file>