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339" r:id="rId4"/>
    <p:sldId id="340" r:id="rId5"/>
    <p:sldId id="341" r:id="rId6"/>
    <p:sldId id="348" r:id="rId7"/>
    <p:sldId id="349" r:id="rId8"/>
    <p:sldId id="370" r:id="rId9"/>
    <p:sldId id="350" r:id="rId10"/>
    <p:sldId id="373" r:id="rId11"/>
    <p:sldId id="376" r:id="rId12"/>
    <p:sldId id="375" r:id="rId13"/>
    <p:sldId id="355" r:id="rId14"/>
    <p:sldId id="361" r:id="rId15"/>
    <p:sldId id="374" r:id="rId16"/>
    <p:sldId id="368" r:id="rId17"/>
    <p:sldId id="359" r:id="rId18"/>
    <p:sldId id="360" r:id="rId19"/>
    <p:sldId id="369" r:id="rId20"/>
    <p:sldId id="377" r:id="rId21"/>
    <p:sldId id="378" r:id="rId22"/>
    <p:sldId id="362" r:id="rId23"/>
    <p:sldId id="346" r:id="rId24"/>
    <p:sldId id="379" r:id="rId25"/>
    <p:sldId id="365" r:id="rId26"/>
    <p:sldId id="364" r:id="rId27"/>
    <p:sldId id="367" r:id="rId28"/>
    <p:sldId id="380" r:id="rId29"/>
    <p:sldId id="345" r:id="rId30"/>
    <p:sldId id="381" r:id="rId31"/>
    <p:sldId id="347" r:id="rId32"/>
    <p:sldId id="343" r:id="rId33"/>
    <p:sldId id="27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BAAEA-22AC-494D-AB03-643C6DCC1F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D9A445-2E96-45FF-9AED-33A121C3DA84}">
      <dgm:prSet/>
      <dgm:spPr/>
      <dgm:t>
        <a:bodyPr/>
        <a:lstStyle/>
        <a:p>
          <a:pPr rtl="0"/>
          <a:r>
            <a:rPr lang="uk-UA" dirty="0" smtClean="0"/>
            <a:t>1) за фактичною еродованістю ґрунтового покриву</a:t>
          </a:r>
          <a:endParaRPr lang="uk-UA" dirty="0"/>
        </a:p>
      </dgm:t>
    </dgm:pt>
    <dgm:pt modelId="{1585195A-FDD6-4F10-B8E8-B9088A42E04A}" type="parTrans" cxnId="{7D451BC9-8149-4D17-ABE4-86F0638F2A63}">
      <dgm:prSet/>
      <dgm:spPr/>
      <dgm:t>
        <a:bodyPr/>
        <a:lstStyle/>
        <a:p>
          <a:endParaRPr lang="ru-RU"/>
        </a:p>
      </dgm:t>
    </dgm:pt>
    <dgm:pt modelId="{DCAB5552-1877-4157-9A6E-E52AADC1989D}" type="sibTrans" cxnId="{7D451BC9-8149-4D17-ABE4-86F0638F2A63}">
      <dgm:prSet/>
      <dgm:spPr/>
      <dgm:t>
        <a:bodyPr/>
        <a:lstStyle/>
        <a:p>
          <a:endParaRPr lang="ru-RU"/>
        </a:p>
      </dgm:t>
    </dgm:pt>
    <dgm:pt modelId="{2A7B2A3D-D480-4B7B-B206-38340548456E}">
      <dgm:prSet/>
      <dgm:spPr/>
      <dgm:t>
        <a:bodyPr/>
        <a:lstStyle/>
        <a:p>
          <a:pPr rtl="0"/>
          <a:r>
            <a:rPr lang="uk-UA" dirty="0" smtClean="0"/>
            <a:t>2) за потенційною небезпекою ерозії при певному рівні імовірності дії факторів ерозії</a:t>
          </a:r>
          <a:endParaRPr lang="uk-UA" dirty="0"/>
        </a:p>
      </dgm:t>
    </dgm:pt>
    <dgm:pt modelId="{4704A2B4-F0D3-4D9D-B451-53800E2D8FD6}" type="parTrans" cxnId="{D3B28355-1B93-46A8-8309-4313C9DA728A}">
      <dgm:prSet/>
      <dgm:spPr/>
      <dgm:t>
        <a:bodyPr/>
        <a:lstStyle/>
        <a:p>
          <a:endParaRPr lang="ru-RU"/>
        </a:p>
      </dgm:t>
    </dgm:pt>
    <dgm:pt modelId="{F7F464B5-9134-42BA-B2A0-CD4CDFED16E8}" type="sibTrans" cxnId="{D3B28355-1B93-46A8-8309-4313C9DA728A}">
      <dgm:prSet/>
      <dgm:spPr/>
      <dgm:t>
        <a:bodyPr/>
        <a:lstStyle/>
        <a:p>
          <a:endParaRPr lang="ru-RU"/>
        </a:p>
      </dgm:t>
    </dgm:pt>
    <dgm:pt modelId="{90C9AEE5-4A67-49D0-BC07-EEC4C6BD8A12}" type="pres">
      <dgm:prSet presAssocID="{AD3BAAEA-22AC-494D-AB03-643C6DCC1F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97D33F-9F81-43BB-A02F-381721806E6A}" type="pres">
      <dgm:prSet presAssocID="{D5D9A445-2E96-45FF-9AED-33A121C3DA8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12F55-2447-46A8-86A0-9C07D3783FEA}" type="pres">
      <dgm:prSet presAssocID="{DCAB5552-1877-4157-9A6E-E52AADC1989D}" presName="spacer" presStyleCnt="0"/>
      <dgm:spPr/>
    </dgm:pt>
    <dgm:pt modelId="{1BAEE6E6-0500-4AC8-9B3B-B34320CA8B6F}" type="pres">
      <dgm:prSet presAssocID="{2A7B2A3D-D480-4B7B-B206-38340548456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B28355-1B93-46A8-8309-4313C9DA728A}" srcId="{AD3BAAEA-22AC-494D-AB03-643C6DCC1F97}" destId="{2A7B2A3D-D480-4B7B-B206-38340548456E}" srcOrd="1" destOrd="0" parTransId="{4704A2B4-F0D3-4D9D-B451-53800E2D8FD6}" sibTransId="{F7F464B5-9134-42BA-B2A0-CD4CDFED16E8}"/>
    <dgm:cxn modelId="{14870728-C762-483C-AB16-E082BB4721E9}" type="presOf" srcId="{AD3BAAEA-22AC-494D-AB03-643C6DCC1F97}" destId="{90C9AEE5-4A67-49D0-BC07-EEC4C6BD8A12}" srcOrd="0" destOrd="0" presId="urn:microsoft.com/office/officeart/2005/8/layout/vList2"/>
    <dgm:cxn modelId="{EA1B07CD-C38F-4B24-B596-31A424ADBBCE}" type="presOf" srcId="{D5D9A445-2E96-45FF-9AED-33A121C3DA84}" destId="{7597D33F-9F81-43BB-A02F-381721806E6A}" srcOrd="0" destOrd="0" presId="urn:microsoft.com/office/officeart/2005/8/layout/vList2"/>
    <dgm:cxn modelId="{7D451BC9-8149-4D17-ABE4-86F0638F2A63}" srcId="{AD3BAAEA-22AC-494D-AB03-643C6DCC1F97}" destId="{D5D9A445-2E96-45FF-9AED-33A121C3DA84}" srcOrd="0" destOrd="0" parTransId="{1585195A-FDD6-4F10-B8E8-B9088A42E04A}" sibTransId="{DCAB5552-1877-4157-9A6E-E52AADC1989D}"/>
    <dgm:cxn modelId="{4EFE634A-63EB-414E-B8FB-6C3F36B13B39}" type="presOf" srcId="{2A7B2A3D-D480-4B7B-B206-38340548456E}" destId="{1BAEE6E6-0500-4AC8-9B3B-B34320CA8B6F}" srcOrd="0" destOrd="0" presId="urn:microsoft.com/office/officeart/2005/8/layout/vList2"/>
    <dgm:cxn modelId="{55A3A021-7943-413F-A26D-614789DE5EEC}" type="presParOf" srcId="{90C9AEE5-4A67-49D0-BC07-EEC4C6BD8A12}" destId="{7597D33F-9F81-43BB-A02F-381721806E6A}" srcOrd="0" destOrd="0" presId="urn:microsoft.com/office/officeart/2005/8/layout/vList2"/>
    <dgm:cxn modelId="{529CC57B-C78C-4D5F-93E8-76D865AD00B2}" type="presParOf" srcId="{90C9AEE5-4A67-49D0-BC07-EEC4C6BD8A12}" destId="{FDF12F55-2447-46A8-86A0-9C07D3783FEA}" srcOrd="1" destOrd="0" presId="urn:microsoft.com/office/officeart/2005/8/layout/vList2"/>
    <dgm:cxn modelId="{3EC1B9AE-15E3-4950-B16C-AE9AD599DD9B}" type="presParOf" srcId="{90C9AEE5-4A67-49D0-BC07-EEC4C6BD8A12}" destId="{1BAEE6E6-0500-4AC8-9B3B-B34320CA8B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5A792C-FA57-4272-B059-F59EC03D889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9DA487-4811-4448-9A51-130C33EEB985}">
      <dgm:prSet/>
      <dgm:spPr/>
      <dgm:t>
        <a:bodyPr/>
        <a:lstStyle/>
        <a:p>
          <a:pPr rtl="0"/>
          <a:r>
            <a:rPr lang="uk-UA" dirty="0" smtClean="0"/>
            <a:t>порівняння  потужності </a:t>
          </a:r>
          <a:r>
            <a:rPr lang="uk-UA" dirty="0" err="1" smtClean="0"/>
            <a:t>схилових</a:t>
          </a:r>
          <a:r>
            <a:rPr lang="uk-UA" dirty="0" smtClean="0"/>
            <a:t> </a:t>
          </a:r>
          <a:r>
            <a:rPr lang="uk-UA" dirty="0" err="1" smtClean="0"/>
            <a:t>грунтів</a:t>
          </a:r>
          <a:r>
            <a:rPr lang="uk-UA" dirty="0" smtClean="0"/>
            <a:t>  </a:t>
          </a:r>
        </a:p>
        <a:p>
          <a:pPr rtl="0"/>
          <a:r>
            <a:rPr lang="uk-UA" dirty="0" smtClean="0"/>
            <a:t>з </a:t>
          </a:r>
          <a:r>
            <a:rPr lang="uk-UA" dirty="0" err="1" smtClean="0"/>
            <a:t>плакорним</a:t>
          </a:r>
          <a:r>
            <a:rPr lang="uk-UA" dirty="0" smtClean="0"/>
            <a:t> аналогом</a:t>
          </a:r>
          <a:endParaRPr lang="uk-UA" dirty="0"/>
        </a:p>
      </dgm:t>
    </dgm:pt>
    <dgm:pt modelId="{5190B67C-7737-458C-BF12-A19539598FBF}" type="parTrans" cxnId="{B3FFC4E9-68FD-47B8-963C-652001434828}">
      <dgm:prSet/>
      <dgm:spPr/>
      <dgm:t>
        <a:bodyPr/>
        <a:lstStyle/>
        <a:p>
          <a:endParaRPr lang="ru-RU"/>
        </a:p>
      </dgm:t>
    </dgm:pt>
    <dgm:pt modelId="{FDE4C541-365F-4DFB-B04E-40028BC42B28}" type="sibTrans" cxnId="{B3FFC4E9-68FD-47B8-963C-652001434828}">
      <dgm:prSet/>
      <dgm:spPr/>
      <dgm:t>
        <a:bodyPr/>
        <a:lstStyle/>
        <a:p>
          <a:endParaRPr lang="ru-RU"/>
        </a:p>
      </dgm:t>
    </dgm:pt>
    <dgm:pt modelId="{D736BADE-86BC-4947-8E07-B8CB44C044A2}">
      <dgm:prSet/>
      <dgm:spPr/>
      <dgm:t>
        <a:bodyPr/>
        <a:lstStyle/>
        <a:p>
          <a:pPr rtl="0"/>
          <a:r>
            <a:rPr lang="uk-UA" dirty="0" smtClean="0"/>
            <a:t>визначення теоретичного розрахункового аналога (контролю) нееродованого </a:t>
          </a:r>
          <a:r>
            <a:rPr lang="uk-UA" dirty="0" err="1" smtClean="0"/>
            <a:t>грунту</a:t>
          </a:r>
          <a:r>
            <a:rPr lang="uk-UA" dirty="0" smtClean="0"/>
            <a:t> для будь-якої точки в ландшафті</a:t>
          </a:r>
          <a:endParaRPr lang="uk-UA" dirty="0"/>
        </a:p>
      </dgm:t>
    </dgm:pt>
    <dgm:pt modelId="{D3D6872E-AF79-4397-99D2-DA2D4C9279B9}" type="parTrans" cxnId="{045C8C0F-344E-4D54-AFFB-B5A796C8D76C}">
      <dgm:prSet/>
      <dgm:spPr/>
      <dgm:t>
        <a:bodyPr/>
        <a:lstStyle/>
        <a:p>
          <a:endParaRPr lang="ru-RU"/>
        </a:p>
      </dgm:t>
    </dgm:pt>
    <dgm:pt modelId="{E9F80A3A-DE52-4594-A873-D226E8BA0226}" type="sibTrans" cxnId="{045C8C0F-344E-4D54-AFFB-B5A796C8D76C}">
      <dgm:prSet/>
      <dgm:spPr/>
      <dgm:t>
        <a:bodyPr/>
        <a:lstStyle/>
        <a:p>
          <a:endParaRPr lang="ru-RU"/>
        </a:p>
      </dgm:t>
    </dgm:pt>
    <dgm:pt modelId="{134AB659-0C07-498F-8822-BCB462DBF698}" type="pres">
      <dgm:prSet presAssocID="{B75A792C-FA57-4272-B059-F59EC03D88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11E29E-286D-4D70-BEC6-34F5951AD839}" type="pres">
      <dgm:prSet presAssocID="{059DA487-4811-4448-9A51-130C33EEB985}" presName="node" presStyleLbl="node1" presStyleIdx="0" presStyleCnt="2" custScaleX="104604" custScaleY="110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3961D-B6C7-4D5C-8913-2535536967AB}" type="pres">
      <dgm:prSet presAssocID="{FDE4C541-365F-4DFB-B04E-40028BC42B2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EE03E9E-CB04-476A-BE30-4D9608D7F2B9}" type="pres">
      <dgm:prSet presAssocID="{FDE4C541-365F-4DFB-B04E-40028BC42B2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CECD7A7-710C-4A80-A169-AEFFAA965DCA}" type="pres">
      <dgm:prSet presAssocID="{D736BADE-86BC-4947-8E07-B8CB44C044A2}" presName="node" presStyleLbl="node1" presStyleIdx="1" presStyleCnt="2" custScaleX="104105" custScaleY="106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3E9ED-B72E-4FC2-B6C0-8190180B5257}" type="pres">
      <dgm:prSet presAssocID="{E9F80A3A-DE52-4594-A873-D226E8BA022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6C5E64C-F1CE-4F10-B8A3-C4BCCB3C0F69}" type="pres">
      <dgm:prSet presAssocID="{E9F80A3A-DE52-4594-A873-D226E8BA0226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8345759D-1B57-4FFC-91C5-CF82CE952629}" type="presOf" srcId="{E9F80A3A-DE52-4594-A873-D226E8BA0226}" destId="{56C5E64C-F1CE-4F10-B8A3-C4BCCB3C0F69}" srcOrd="1" destOrd="0" presId="urn:microsoft.com/office/officeart/2005/8/layout/cycle2"/>
    <dgm:cxn modelId="{E9A2A4AF-39E1-4008-9380-5EA2EA635649}" type="presOf" srcId="{059DA487-4811-4448-9A51-130C33EEB985}" destId="{5511E29E-286D-4D70-BEC6-34F5951AD839}" srcOrd="0" destOrd="0" presId="urn:microsoft.com/office/officeart/2005/8/layout/cycle2"/>
    <dgm:cxn modelId="{3D79FA59-4DD9-47ED-963C-BB9E7EDDA2BD}" type="presOf" srcId="{B75A792C-FA57-4272-B059-F59EC03D889B}" destId="{134AB659-0C07-498F-8822-BCB462DBF698}" srcOrd="0" destOrd="0" presId="urn:microsoft.com/office/officeart/2005/8/layout/cycle2"/>
    <dgm:cxn modelId="{045C8C0F-344E-4D54-AFFB-B5A796C8D76C}" srcId="{B75A792C-FA57-4272-B059-F59EC03D889B}" destId="{D736BADE-86BC-4947-8E07-B8CB44C044A2}" srcOrd="1" destOrd="0" parTransId="{D3D6872E-AF79-4397-99D2-DA2D4C9279B9}" sibTransId="{E9F80A3A-DE52-4594-A873-D226E8BA0226}"/>
    <dgm:cxn modelId="{B3FFC4E9-68FD-47B8-963C-652001434828}" srcId="{B75A792C-FA57-4272-B059-F59EC03D889B}" destId="{059DA487-4811-4448-9A51-130C33EEB985}" srcOrd="0" destOrd="0" parTransId="{5190B67C-7737-458C-BF12-A19539598FBF}" sibTransId="{FDE4C541-365F-4DFB-B04E-40028BC42B28}"/>
    <dgm:cxn modelId="{AAFC1DB1-78EC-4B39-A8C9-8E2AB96DE350}" type="presOf" srcId="{D736BADE-86BC-4947-8E07-B8CB44C044A2}" destId="{ECECD7A7-710C-4A80-A169-AEFFAA965DCA}" srcOrd="0" destOrd="0" presId="urn:microsoft.com/office/officeart/2005/8/layout/cycle2"/>
    <dgm:cxn modelId="{4728637B-3D47-4609-B635-76E1638EDABA}" type="presOf" srcId="{FDE4C541-365F-4DFB-B04E-40028BC42B28}" destId="{86F3961D-B6C7-4D5C-8913-2535536967AB}" srcOrd="0" destOrd="0" presId="urn:microsoft.com/office/officeart/2005/8/layout/cycle2"/>
    <dgm:cxn modelId="{D2FD6AE9-0A16-46E7-8730-EB8BF4A8C420}" type="presOf" srcId="{E9F80A3A-DE52-4594-A873-D226E8BA0226}" destId="{1263E9ED-B72E-4FC2-B6C0-8190180B5257}" srcOrd="0" destOrd="0" presId="urn:microsoft.com/office/officeart/2005/8/layout/cycle2"/>
    <dgm:cxn modelId="{0599DD86-84EF-407F-8DAC-6B0F78449F19}" type="presOf" srcId="{FDE4C541-365F-4DFB-B04E-40028BC42B28}" destId="{CEE03E9E-CB04-476A-BE30-4D9608D7F2B9}" srcOrd="1" destOrd="0" presId="urn:microsoft.com/office/officeart/2005/8/layout/cycle2"/>
    <dgm:cxn modelId="{142AC3D6-8C59-4F4C-9079-3F7F116C8FED}" type="presParOf" srcId="{134AB659-0C07-498F-8822-BCB462DBF698}" destId="{5511E29E-286D-4D70-BEC6-34F5951AD839}" srcOrd="0" destOrd="0" presId="urn:microsoft.com/office/officeart/2005/8/layout/cycle2"/>
    <dgm:cxn modelId="{FB70180F-3EF5-4BA8-AA25-D09DD847FB5F}" type="presParOf" srcId="{134AB659-0C07-498F-8822-BCB462DBF698}" destId="{86F3961D-B6C7-4D5C-8913-2535536967AB}" srcOrd="1" destOrd="0" presId="urn:microsoft.com/office/officeart/2005/8/layout/cycle2"/>
    <dgm:cxn modelId="{5DB0C2F1-34C5-4CC2-82BE-EC3F25DA371C}" type="presParOf" srcId="{86F3961D-B6C7-4D5C-8913-2535536967AB}" destId="{CEE03E9E-CB04-476A-BE30-4D9608D7F2B9}" srcOrd="0" destOrd="0" presId="urn:microsoft.com/office/officeart/2005/8/layout/cycle2"/>
    <dgm:cxn modelId="{B92BE651-4A52-4CEE-944D-F5E5D3945B44}" type="presParOf" srcId="{134AB659-0C07-498F-8822-BCB462DBF698}" destId="{ECECD7A7-710C-4A80-A169-AEFFAA965DCA}" srcOrd="2" destOrd="0" presId="urn:microsoft.com/office/officeart/2005/8/layout/cycle2"/>
    <dgm:cxn modelId="{89BBCFB9-B2EA-40A8-A85B-0D8F0FDC3B46}" type="presParOf" srcId="{134AB659-0C07-498F-8822-BCB462DBF698}" destId="{1263E9ED-B72E-4FC2-B6C0-8190180B5257}" srcOrd="3" destOrd="0" presId="urn:microsoft.com/office/officeart/2005/8/layout/cycle2"/>
    <dgm:cxn modelId="{76922A9D-07C6-46A0-BF08-8802FE8410BE}" type="presParOf" srcId="{1263E9ED-B72E-4FC2-B6C0-8190180B5257}" destId="{56C5E64C-F1CE-4F10-B8A3-C4BCCB3C0F6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7DDC96-0E3B-4D22-BC4D-78185A7D6C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00A33-FED9-4918-90F3-530FB2DFF0AC}">
      <dgm:prSet custT="1"/>
      <dgm:spPr/>
      <dgm:t>
        <a:bodyPr/>
        <a:lstStyle/>
        <a:p>
          <a:pPr rtl="0"/>
          <a:r>
            <a:rPr lang="uk-UA" sz="2000" dirty="0" smtClean="0">
              <a:latin typeface="Arial Black" panose="020B0A04020102020204" pitchFamily="34" charset="0"/>
            </a:rPr>
            <a:t>Кількісні параметри моделі теоретичного (розрахункового) аналога  нееродованого </a:t>
          </a:r>
          <a:r>
            <a:rPr lang="uk-UA" sz="2000" dirty="0" err="1" smtClean="0">
              <a:latin typeface="Arial Black" panose="020B0A04020102020204" pitchFamily="34" charset="0"/>
            </a:rPr>
            <a:t>грунту</a:t>
          </a:r>
          <a:r>
            <a:rPr lang="uk-UA" sz="2000" dirty="0" smtClean="0">
              <a:latin typeface="Arial Black" panose="020B0A04020102020204" pitchFamily="34" charset="0"/>
            </a:rPr>
            <a:t> для будь-якої точки в ландшафті:</a:t>
          </a:r>
          <a:endParaRPr lang="uk-UA" sz="2000" dirty="0">
            <a:latin typeface="Arial Black" panose="020B0A04020102020204" pitchFamily="34" charset="0"/>
          </a:endParaRPr>
        </a:p>
      </dgm:t>
    </dgm:pt>
    <dgm:pt modelId="{27240536-B31B-49A7-A888-8BC0215B5C28}" type="parTrans" cxnId="{9E1842A8-B255-42F2-96B9-7F098851C795}">
      <dgm:prSet/>
      <dgm:spPr/>
      <dgm:t>
        <a:bodyPr/>
        <a:lstStyle/>
        <a:p>
          <a:endParaRPr lang="ru-RU"/>
        </a:p>
      </dgm:t>
    </dgm:pt>
    <dgm:pt modelId="{C18E63E7-FFAD-4ECD-8A07-9C1AFD1B3B9E}" type="sibTrans" cxnId="{9E1842A8-B255-42F2-96B9-7F098851C795}">
      <dgm:prSet/>
      <dgm:spPr/>
      <dgm:t>
        <a:bodyPr/>
        <a:lstStyle/>
        <a:p>
          <a:endParaRPr lang="ru-RU"/>
        </a:p>
      </dgm:t>
    </dgm:pt>
    <dgm:pt modelId="{12A1AEEC-E638-4B32-AC76-32A910863D95}">
      <dgm:prSet custT="1"/>
      <dgm:spPr/>
      <dgm:t>
        <a:bodyPr/>
        <a:lstStyle/>
        <a:p>
          <a:pPr rtl="0"/>
          <a:r>
            <a:rPr lang="uk-UA" sz="2400" dirty="0" smtClean="0"/>
            <a:t>експозиція </a:t>
          </a:r>
          <a:r>
            <a:rPr lang="uk-UA" sz="2000" dirty="0" smtClean="0"/>
            <a:t>(азимут) </a:t>
          </a:r>
          <a:endParaRPr lang="uk-UA" sz="2000" dirty="0"/>
        </a:p>
      </dgm:t>
    </dgm:pt>
    <dgm:pt modelId="{FC7BA468-3278-4603-99E1-F75457E6AA5C}" type="parTrans" cxnId="{D8CCA2A3-FF8E-4A51-9421-FC966821374A}">
      <dgm:prSet/>
      <dgm:spPr/>
      <dgm:t>
        <a:bodyPr/>
        <a:lstStyle/>
        <a:p>
          <a:endParaRPr lang="ru-RU"/>
        </a:p>
      </dgm:t>
    </dgm:pt>
    <dgm:pt modelId="{26FBDD51-6DFB-4884-9B92-39398561F00B}" type="sibTrans" cxnId="{D8CCA2A3-FF8E-4A51-9421-FC966821374A}">
      <dgm:prSet/>
      <dgm:spPr/>
      <dgm:t>
        <a:bodyPr/>
        <a:lstStyle/>
        <a:p>
          <a:endParaRPr lang="ru-RU"/>
        </a:p>
      </dgm:t>
    </dgm:pt>
    <dgm:pt modelId="{1BF9D4F5-18E1-40C4-911C-AACEACC1E5EF}">
      <dgm:prSet custT="1"/>
      <dgm:spPr/>
      <dgm:t>
        <a:bodyPr/>
        <a:lstStyle/>
        <a:p>
          <a:pPr rtl="0"/>
          <a:r>
            <a:rPr lang="uk-UA" sz="2400" dirty="0" smtClean="0"/>
            <a:t>ухил </a:t>
          </a:r>
          <a:r>
            <a:rPr lang="uk-UA" sz="2000" dirty="0" smtClean="0"/>
            <a:t>(градуси) </a:t>
          </a:r>
          <a:endParaRPr lang="uk-UA" sz="2000" dirty="0"/>
        </a:p>
      </dgm:t>
    </dgm:pt>
    <dgm:pt modelId="{D9D07999-7E58-4EA6-A712-0CD13258EAC0}" type="parTrans" cxnId="{B25671AC-38F3-40C0-AA2D-FD93638B6DAD}">
      <dgm:prSet/>
      <dgm:spPr/>
      <dgm:t>
        <a:bodyPr/>
        <a:lstStyle/>
        <a:p>
          <a:endParaRPr lang="ru-RU"/>
        </a:p>
      </dgm:t>
    </dgm:pt>
    <dgm:pt modelId="{B4851A87-4DC1-4254-9F9A-F58335799BEA}" type="sibTrans" cxnId="{B25671AC-38F3-40C0-AA2D-FD93638B6DAD}">
      <dgm:prSet/>
      <dgm:spPr/>
      <dgm:t>
        <a:bodyPr/>
        <a:lstStyle/>
        <a:p>
          <a:endParaRPr lang="ru-RU"/>
        </a:p>
      </dgm:t>
    </dgm:pt>
    <dgm:pt modelId="{00303B3F-890C-4850-A6E7-CCF53A44E5D6}">
      <dgm:prSet custT="1"/>
      <dgm:spPr/>
      <dgm:t>
        <a:bodyPr/>
        <a:lstStyle/>
        <a:p>
          <a:pPr rtl="0"/>
          <a:r>
            <a:rPr lang="uk-UA" sz="2400" dirty="0" smtClean="0"/>
            <a:t>гранулометричний склад </a:t>
          </a:r>
          <a:r>
            <a:rPr lang="uk-UA" sz="2000" dirty="0" smtClean="0"/>
            <a:t>(вміст фізичної глини, %)</a:t>
          </a:r>
          <a:endParaRPr lang="uk-UA" sz="2000" dirty="0"/>
        </a:p>
      </dgm:t>
    </dgm:pt>
    <dgm:pt modelId="{0BFCB7E4-EAEA-49C5-A1BE-5663F647AA88}" type="parTrans" cxnId="{76010C78-F0EB-4654-AEBA-9CA61FB41911}">
      <dgm:prSet/>
      <dgm:spPr/>
      <dgm:t>
        <a:bodyPr/>
        <a:lstStyle/>
        <a:p>
          <a:endParaRPr lang="ru-RU"/>
        </a:p>
      </dgm:t>
    </dgm:pt>
    <dgm:pt modelId="{734D898A-DA43-45B5-83E8-AF0F2AD9E90F}" type="sibTrans" cxnId="{76010C78-F0EB-4654-AEBA-9CA61FB41911}">
      <dgm:prSet/>
      <dgm:spPr/>
      <dgm:t>
        <a:bodyPr/>
        <a:lstStyle/>
        <a:p>
          <a:endParaRPr lang="ru-RU"/>
        </a:p>
      </dgm:t>
    </dgm:pt>
    <dgm:pt modelId="{0BF8A453-10AE-425A-ADE0-F972AE46B192}">
      <dgm:prSet custT="1"/>
      <dgm:spPr/>
      <dgm:t>
        <a:bodyPr/>
        <a:lstStyle/>
        <a:p>
          <a:pPr rtl="0"/>
          <a:r>
            <a:rPr lang="uk-UA" sz="2400" dirty="0" smtClean="0"/>
            <a:t>материнська порода </a:t>
          </a:r>
          <a:r>
            <a:rPr lang="uk-UA" sz="2000" dirty="0" smtClean="0"/>
            <a:t>(вміст ЕГЧ або ефективна поверхня, г/м</a:t>
          </a:r>
          <a:r>
            <a:rPr lang="uk-UA" sz="2000" baseline="30000" dirty="0" smtClean="0"/>
            <a:t>2</a:t>
          </a:r>
          <a:r>
            <a:rPr lang="uk-UA" sz="2000" dirty="0" smtClean="0"/>
            <a:t>)</a:t>
          </a:r>
          <a:endParaRPr lang="uk-UA" sz="2000" dirty="0"/>
        </a:p>
      </dgm:t>
    </dgm:pt>
    <dgm:pt modelId="{90EECF9E-2AD2-411E-8C3F-A23986505731}" type="parTrans" cxnId="{0956D843-3C3F-4EEA-AFD5-796EC7AD55D0}">
      <dgm:prSet/>
      <dgm:spPr/>
      <dgm:t>
        <a:bodyPr/>
        <a:lstStyle/>
        <a:p>
          <a:endParaRPr lang="ru-RU"/>
        </a:p>
      </dgm:t>
    </dgm:pt>
    <dgm:pt modelId="{FABCF0A8-49EA-480E-9B63-D2A40A0119EC}" type="sibTrans" cxnId="{0956D843-3C3F-4EEA-AFD5-796EC7AD55D0}">
      <dgm:prSet/>
      <dgm:spPr/>
      <dgm:t>
        <a:bodyPr/>
        <a:lstStyle/>
        <a:p>
          <a:endParaRPr lang="ru-RU"/>
        </a:p>
      </dgm:t>
    </dgm:pt>
    <dgm:pt modelId="{B12EFDAF-0139-4949-A228-163A489913D3}" type="pres">
      <dgm:prSet presAssocID="{F77DDC96-0E3B-4D22-BC4D-78185A7D6C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0B0597-487B-4F09-B990-2BB949CEA447}" type="pres">
      <dgm:prSet presAssocID="{FB500A33-FED9-4918-90F3-530FB2DFF0A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93688-CA0B-4148-8545-AEA86069A7D9}" type="pres">
      <dgm:prSet presAssocID="{C18E63E7-FFAD-4ECD-8A07-9C1AFD1B3B9E}" presName="spacer" presStyleCnt="0"/>
      <dgm:spPr/>
    </dgm:pt>
    <dgm:pt modelId="{5E90222D-C279-41EA-9840-755FAD085729}" type="pres">
      <dgm:prSet presAssocID="{12A1AEEC-E638-4B32-AC76-32A910863D9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B6073-C567-4DB8-9E0E-BBA4DAA8451D}" type="pres">
      <dgm:prSet presAssocID="{26FBDD51-6DFB-4884-9B92-39398561F00B}" presName="spacer" presStyleCnt="0"/>
      <dgm:spPr/>
    </dgm:pt>
    <dgm:pt modelId="{B13E450E-01EE-4EC8-A39B-3DD49AD715D6}" type="pres">
      <dgm:prSet presAssocID="{1BF9D4F5-18E1-40C4-911C-AACEACC1E5E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85E05-49C4-4A40-86FD-511876BCD6BC}" type="pres">
      <dgm:prSet presAssocID="{B4851A87-4DC1-4254-9F9A-F58335799BEA}" presName="spacer" presStyleCnt="0"/>
      <dgm:spPr/>
    </dgm:pt>
    <dgm:pt modelId="{C941F994-9C59-4F3F-86F2-66EC49A0943C}" type="pres">
      <dgm:prSet presAssocID="{00303B3F-890C-4850-A6E7-CCF53A44E5D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915EC-86B4-4263-9F4E-314CD9A78942}" type="pres">
      <dgm:prSet presAssocID="{734D898A-DA43-45B5-83E8-AF0F2AD9E90F}" presName="spacer" presStyleCnt="0"/>
      <dgm:spPr/>
    </dgm:pt>
    <dgm:pt modelId="{B3F24865-2C73-40BA-B4CF-11CF29450760}" type="pres">
      <dgm:prSet presAssocID="{0BF8A453-10AE-425A-ADE0-F972AE46B19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CCA2A3-FF8E-4A51-9421-FC966821374A}" srcId="{F77DDC96-0E3B-4D22-BC4D-78185A7D6C54}" destId="{12A1AEEC-E638-4B32-AC76-32A910863D95}" srcOrd="1" destOrd="0" parTransId="{FC7BA468-3278-4603-99E1-F75457E6AA5C}" sibTransId="{26FBDD51-6DFB-4884-9B92-39398561F00B}"/>
    <dgm:cxn modelId="{3B0C9835-B802-4CFB-9D52-23FFEA08F2A9}" type="presOf" srcId="{00303B3F-890C-4850-A6E7-CCF53A44E5D6}" destId="{C941F994-9C59-4F3F-86F2-66EC49A0943C}" srcOrd="0" destOrd="0" presId="urn:microsoft.com/office/officeart/2005/8/layout/vList2"/>
    <dgm:cxn modelId="{CDE2199C-250C-443E-A6DF-ABA9AB541E50}" type="presOf" srcId="{0BF8A453-10AE-425A-ADE0-F972AE46B192}" destId="{B3F24865-2C73-40BA-B4CF-11CF29450760}" srcOrd="0" destOrd="0" presId="urn:microsoft.com/office/officeart/2005/8/layout/vList2"/>
    <dgm:cxn modelId="{76010C78-F0EB-4654-AEBA-9CA61FB41911}" srcId="{F77DDC96-0E3B-4D22-BC4D-78185A7D6C54}" destId="{00303B3F-890C-4850-A6E7-CCF53A44E5D6}" srcOrd="3" destOrd="0" parTransId="{0BFCB7E4-EAEA-49C5-A1BE-5663F647AA88}" sibTransId="{734D898A-DA43-45B5-83E8-AF0F2AD9E90F}"/>
    <dgm:cxn modelId="{4C910FFD-6328-4931-B8D1-9B34FCB978F8}" type="presOf" srcId="{12A1AEEC-E638-4B32-AC76-32A910863D95}" destId="{5E90222D-C279-41EA-9840-755FAD085729}" srcOrd="0" destOrd="0" presId="urn:microsoft.com/office/officeart/2005/8/layout/vList2"/>
    <dgm:cxn modelId="{D10E78F7-5B52-469C-94D7-711B24F2A3AE}" type="presOf" srcId="{FB500A33-FED9-4918-90F3-530FB2DFF0AC}" destId="{690B0597-487B-4F09-B990-2BB949CEA447}" srcOrd="0" destOrd="0" presId="urn:microsoft.com/office/officeart/2005/8/layout/vList2"/>
    <dgm:cxn modelId="{B25671AC-38F3-40C0-AA2D-FD93638B6DAD}" srcId="{F77DDC96-0E3B-4D22-BC4D-78185A7D6C54}" destId="{1BF9D4F5-18E1-40C4-911C-AACEACC1E5EF}" srcOrd="2" destOrd="0" parTransId="{D9D07999-7E58-4EA6-A712-0CD13258EAC0}" sibTransId="{B4851A87-4DC1-4254-9F9A-F58335799BEA}"/>
    <dgm:cxn modelId="{9E1842A8-B255-42F2-96B9-7F098851C795}" srcId="{F77DDC96-0E3B-4D22-BC4D-78185A7D6C54}" destId="{FB500A33-FED9-4918-90F3-530FB2DFF0AC}" srcOrd="0" destOrd="0" parTransId="{27240536-B31B-49A7-A888-8BC0215B5C28}" sibTransId="{C18E63E7-FFAD-4ECD-8A07-9C1AFD1B3B9E}"/>
    <dgm:cxn modelId="{98603D52-EF2C-4292-A36A-B31FA286AA71}" type="presOf" srcId="{F77DDC96-0E3B-4D22-BC4D-78185A7D6C54}" destId="{B12EFDAF-0139-4949-A228-163A489913D3}" srcOrd="0" destOrd="0" presId="urn:microsoft.com/office/officeart/2005/8/layout/vList2"/>
    <dgm:cxn modelId="{8DC6B6AD-D0B8-4D05-88B9-8C5DCB0C4207}" type="presOf" srcId="{1BF9D4F5-18E1-40C4-911C-AACEACC1E5EF}" destId="{B13E450E-01EE-4EC8-A39B-3DD49AD715D6}" srcOrd="0" destOrd="0" presId="urn:microsoft.com/office/officeart/2005/8/layout/vList2"/>
    <dgm:cxn modelId="{0956D843-3C3F-4EEA-AFD5-796EC7AD55D0}" srcId="{F77DDC96-0E3B-4D22-BC4D-78185A7D6C54}" destId="{0BF8A453-10AE-425A-ADE0-F972AE46B192}" srcOrd="4" destOrd="0" parTransId="{90EECF9E-2AD2-411E-8C3F-A23986505731}" sibTransId="{FABCF0A8-49EA-480E-9B63-D2A40A0119EC}"/>
    <dgm:cxn modelId="{F970AE1A-E8D2-4E6D-8139-D972AF3E5DA2}" type="presParOf" srcId="{B12EFDAF-0139-4949-A228-163A489913D3}" destId="{690B0597-487B-4F09-B990-2BB949CEA447}" srcOrd="0" destOrd="0" presId="urn:microsoft.com/office/officeart/2005/8/layout/vList2"/>
    <dgm:cxn modelId="{C0093152-BDC6-433F-8857-EAB369ED2C46}" type="presParOf" srcId="{B12EFDAF-0139-4949-A228-163A489913D3}" destId="{D4493688-CA0B-4148-8545-AEA86069A7D9}" srcOrd="1" destOrd="0" presId="urn:microsoft.com/office/officeart/2005/8/layout/vList2"/>
    <dgm:cxn modelId="{8740A16B-0BD2-4514-8F51-F52BB8965FBA}" type="presParOf" srcId="{B12EFDAF-0139-4949-A228-163A489913D3}" destId="{5E90222D-C279-41EA-9840-755FAD085729}" srcOrd="2" destOrd="0" presId="urn:microsoft.com/office/officeart/2005/8/layout/vList2"/>
    <dgm:cxn modelId="{9A153749-0EEE-4411-B818-90F2D335E52B}" type="presParOf" srcId="{B12EFDAF-0139-4949-A228-163A489913D3}" destId="{44FB6073-C567-4DB8-9E0E-BBA4DAA8451D}" srcOrd="3" destOrd="0" presId="urn:microsoft.com/office/officeart/2005/8/layout/vList2"/>
    <dgm:cxn modelId="{662205F1-8C41-4586-A019-EDE08D27E7E6}" type="presParOf" srcId="{B12EFDAF-0139-4949-A228-163A489913D3}" destId="{B13E450E-01EE-4EC8-A39B-3DD49AD715D6}" srcOrd="4" destOrd="0" presId="urn:microsoft.com/office/officeart/2005/8/layout/vList2"/>
    <dgm:cxn modelId="{17E88320-5B83-4C3F-B1BB-228E31C2D95A}" type="presParOf" srcId="{B12EFDAF-0139-4949-A228-163A489913D3}" destId="{20285E05-49C4-4A40-86FD-511876BCD6BC}" srcOrd="5" destOrd="0" presId="urn:microsoft.com/office/officeart/2005/8/layout/vList2"/>
    <dgm:cxn modelId="{20819589-68ED-49B5-AABC-8CF1E005C1B2}" type="presParOf" srcId="{B12EFDAF-0139-4949-A228-163A489913D3}" destId="{C941F994-9C59-4F3F-86F2-66EC49A0943C}" srcOrd="6" destOrd="0" presId="urn:microsoft.com/office/officeart/2005/8/layout/vList2"/>
    <dgm:cxn modelId="{DB2F50AC-A190-49F3-B2FD-E30E9356C55A}" type="presParOf" srcId="{B12EFDAF-0139-4949-A228-163A489913D3}" destId="{EDB915EC-86B4-4263-9F4E-314CD9A78942}" srcOrd="7" destOrd="0" presId="urn:microsoft.com/office/officeart/2005/8/layout/vList2"/>
    <dgm:cxn modelId="{CDC5EC00-E7CE-48F5-80D8-0E18303DFA96}" type="presParOf" srcId="{B12EFDAF-0139-4949-A228-163A489913D3}" destId="{B3F24865-2C73-40BA-B4CF-11CF2945076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14F5E2-271E-4BB1-9D72-EAC8C3732A9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9EEF97-F77C-4F1F-8B74-1F8341604CD9}">
      <dgm:prSet custT="1"/>
      <dgm:spPr/>
      <dgm:t>
        <a:bodyPr/>
        <a:lstStyle/>
        <a:p>
          <a:pPr algn="l" rtl="0"/>
          <a:r>
            <a:rPr lang="uk-UA" sz="2000" dirty="0" smtClean="0"/>
            <a:t>1. Інтенсивність фактичних середньорічних втрат ґрунту, т/га</a:t>
          </a:r>
          <a:endParaRPr lang="uk-UA" sz="2000" dirty="0"/>
        </a:p>
      </dgm:t>
    </dgm:pt>
    <dgm:pt modelId="{181B88DC-4141-4D78-9B91-0FD530FB1AB2}" type="parTrans" cxnId="{F93069FA-FDB0-44A6-B39C-9E8C7F9E6390}">
      <dgm:prSet/>
      <dgm:spPr/>
      <dgm:t>
        <a:bodyPr/>
        <a:lstStyle/>
        <a:p>
          <a:endParaRPr lang="ru-RU"/>
        </a:p>
      </dgm:t>
    </dgm:pt>
    <dgm:pt modelId="{42C85169-60F0-427A-9CCE-1D534A2D9971}" type="sibTrans" cxnId="{F93069FA-FDB0-44A6-B39C-9E8C7F9E6390}">
      <dgm:prSet/>
      <dgm:spPr/>
      <dgm:t>
        <a:bodyPr/>
        <a:lstStyle/>
        <a:p>
          <a:endParaRPr lang="ru-RU"/>
        </a:p>
      </dgm:t>
    </dgm:pt>
    <dgm:pt modelId="{D6697B05-CCF1-4039-8F03-397A4B04387E}">
      <dgm:prSet custT="1"/>
      <dgm:spPr/>
      <dgm:t>
        <a:bodyPr/>
        <a:lstStyle/>
        <a:p>
          <a:pPr algn="l" rtl="0"/>
          <a:r>
            <a:rPr lang="uk-UA" sz="2000" dirty="0" smtClean="0"/>
            <a:t>2. Фактична еродованість певної території у розрізі основних категорій земельних ресурсів, %</a:t>
          </a:r>
          <a:endParaRPr lang="uk-UA" sz="2000" dirty="0"/>
        </a:p>
      </dgm:t>
    </dgm:pt>
    <dgm:pt modelId="{0F543B31-5535-4343-8FDC-96D53F206CBE}" type="parTrans" cxnId="{DE3C3A6B-F50E-41E4-AAA1-282492B8BC1E}">
      <dgm:prSet/>
      <dgm:spPr/>
      <dgm:t>
        <a:bodyPr/>
        <a:lstStyle/>
        <a:p>
          <a:endParaRPr lang="ru-RU"/>
        </a:p>
      </dgm:t>
    </dgm:pt>
    <dgm:pt modelId="{C6B8BDAE-53B4-4DE3-90CF-97F30086D47D}" type="sibTrans" cxnId="{DE3C3A6B-F50E-41E4-AAA1-282492B8BC1E}">
      <dgm:prSet/>
      <dgm:spPr/>
      <dgm:t>
        <a:bodyPr/>
        <a:lstStyle/>
        <a:p>
          <a:endParaRPr lang="ru-RU"/>
        </a:p>
      </dgm:t>
    </dgm:pt>
    <dgm:pt modelId="{0B3D779D-6C02-4F7D-9F7D-93622C421FE6}">
      <dgm:prSet custT="1"/>
      <dgm:spPr/>
      <dgm:t>
        <a:bodyPr/>
        <a:lstStyle/>
        <a:p>
          <a:pPr algn="l" rtl="0"/>
          <a:r>
            <a:rPr lang="uk-UA" sz="2000" dirty="0" smtClean="0"/>
            <a:t>3. Показник проявлення ерозії ґрунтів (ППЕГ), %</a:t>
          </a:r>
          <a:endParaRPr lang="uk-UA" sz="2000" dirty="0"/>
        </a:p>
      </dgm:t>
    </dgm:pt>
    <dgm:pt modelId="{67F4B88C-EA45-49EB-A486-BB7D3C73AC56}" type="parTrans" cxnId="{8140C6DC-CC50-47F6-B7AA-1AE83D28E93C}">
      <dgm:prSet/>
      <dgm:spPr/>
      <dgm:t>
        <a:bodyPr/>
        <a:lstStyle/>
        <a:p>
          <a:endParaRPr lang="ru-RU"/>
        </a:p>
      </dgm:t>
    </dgm:pt>
    <dgm:pt modelId="{E48AFA70-25A3-478E-8F3B-9644EFC8BCC2}" type="sibTrans" cxnId="{8140C6DC-CC50-47F6-B7AA-1AE83D28E93C}">
      <dgm:prSet/>
      <dgm:spPr/>
      <dgm:t>
        <a:bodyPr/>
        <a:lstStyle/>
        <a:p>
          <a:endParaRPr lang="ru-RU"/>
        </a:p>
      </dgm:t>
    </dgm:pt>
    <dgm:pt modelId="{03BB5FB2-8709-4881-BA0E-8A2F20C13156}">
      <dgm:prSet custT="1"/>
      <dgm:spPr/>
      <dgm:t>
        <a:bodyPr/>
        <a:lstStyle/>
        <a:p>
          <a:pPr algn="l" rtl="0"/>
          <a:r>
            <a:rPr lang="uk-UA" sz="2000" dirty="0" smtClean="0"/>
            <a:t>4. Шар потенційного поверхневого рідкого стоку (ПС), мм за рік</a:t>
          </a:r>
          <a:endParaRPr lang="uk-UA" sz="2000" dirty="0"/>
        </a:p>
      </dgm:t>
    </dgm:pt>
    <dgm:pt modelId="{CD79FC3E-7D71-4410-AF5A-9879F2D3F20A}" type="parTrans" cxnId="{0F399F84-3696-4F0D-9BCC-78BA4FB79E4C}">
      <dgm:prSet/>
      <dgm:spPr/>
      <dgm:t>
        <a:bodyPr/>
        <a:lstStyle/>
        <a:p>
          <a:endParaRPr lang="ru-RU"/>
        </a:p>
      </dgm:t>
    </dgm:pt>
    <dgm:pt modelId="{41A0067E-0635-4680-8466-1CB577D5B242}" type="sibTrans" cxnId="{0F399F84-3696-4F0D-9BCC-78BA4FB79E4C}">
      <dgm:prSet/>
      <dgm:spPr/>
      <dgm:t>
        <a:bodyPr/>
        <a:lstStyle/>
        <a:p>
          <a:endParaRPr lang="ru-RU"/>
        </a:p>
      </dgm:t>
    </dgm:pt>
    <dgm:pt modelId="{8E5D0639-4FD2-465A-A8EA-9026132817EF}" type="pres">
      <dgm:prSet presAssocID="{CE14F5E2-271E-4BB1-9D72-EAC8C3732A9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35E758E-8CE7-4867-9940-51DD4F0808C4}" type="pres">
      <dgm:prSet presAssocID="{CE14F5E2-271E-4BB1-9D72-EAC8C3732A96}" presName="pyramid" presStyleLbl="node1" presStyleIdx="0" presStyleCnt="1"/>
      <dgm:spPr/>
    </dgm:pt>
    <dgm:pt modelId="{CF89DB25-C5FD-408C-89C8-E3BEFF919796}" type="pres">
      <dgm:prSet presAssocID="{CE14F5E2-271E-4BB1-9D72-EAC8C3732A96}" presName="theList" presStyleCnt="0"/>
      <dgm:spPr/>
    </dgm:pt>
    <dgm:pt modelId="{382F6E9F-BEDF-4BC2-9322-D581355E84B5}" type="pres">
      <dgm:prSet presAssocID="{489EEF97-F77C-4F1F-8B74-1F8341604CD9}" presName="aNode" presStyleLbl="fgAcc1" presStyleIdx="0" presStyleCnt="4" custScaleX="18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BFC52-DB5A-4AF9-8812-A5982DEC6C4D}" type="pres">
      <dgm:prSet presAssocID="{489EEF97-F77C-4F1F-8B74-1F8341604CD9}" presName="aSpace" presStyleCnt="0"/>
      <dgm:spPr/>
    </dgm:pt>
    <dgm:pt modelId="{C4BB62BF-07ED-41AB-990A-CB7FE46E732E}" type="pres">
      <dgm:prSet presAssocID="{D6697B05-CCF1-4039-8F03-397A4B04387E}" presName="aNode" presStyleLbl="fgAcc1" presStyleIdx="1" presStyleCnt="4" custScaleX="183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71E12-06D8-4893-A55E-778F9BD0FA06}" type="pres">
      <dgm:prSet presAssocID="{D6697B05-CCF1-4039-8F03-397A4B04387E}" presName="aSpace" presStyleCnt="0"/>
      <dgm:spPr/>
    </dgm:pt>
    <dgm:pt modelId="{C5B7DCD8-6D9E-4CC0-9F8B-AD3AA9F7034F}" type="pres">
      <dgm:prSet presAssocID="{0B3D779D-6C02-4F7D-9F7D-93622C421FE6}" presName="aNode" presStyleLbl="fgAcc1" presStyleIdx="2" presStyleCnt="4" custScaleX="183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526C4-0A51-42A5-967F-EA6C35A12248}" type="pres">
      <dgm:prSet presAssocID="{0B3D779D-6C02-4F7D-9F7D-93622C421FE6}" presName="aSpace" presStyleCnt="0"/>
      <dgm:spPr/>
    </dgm:pt>
    <dgm:pt modelId="{8BB30DBE-39CB-4E4B-9FE9-FCEE519C60D3}" type="pres">
      <dgm:prSet presAssocID="{03BB5FB2-8709-4881-BA0E-8A2F20C13156}" presName="aNode" presStyleLbl="fgAcc1" presStyleIdx="3" presStyleCnt="4" custScaleX="181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B5161-62A6-495A-AAF3-BD52FEE7CD82}" type="pres">
      <dgm:prSet presAssocID="{03BB5FB2-8709-4881-BA0E-8A2F20C13156}" presName="aSpace" presStyleCnt="0"/>
      <dgm:spPr/>
    </dgm:pt>
  </dgm:ptLst>
  <dgm:cxnLst>
    <dgm:cxn modelId="{86BBEF89-B2E9-4195-94C2-D35CFED86DAB}" type="presOf" srcId="{03BB5FB2-8709-4881-BA0E-8A2F20C13156}" destId="{8BB30DBE-39CB-4E4B-9FE9-FCEE519C60D3}" srcOrd="0" destOrd="0" presId="urn:microsoft.com/office/officeart/2005/8/layout/pyramid2"/>
    <dgm:cxn modelId="{07F958AF-57A9-472C-A464-E724DD9EEB28}" type="presOf" srcId="{D6697B05-CCF1-4039-8F03-397A4B04387E}" destId="{C4BB62BF-07ED-41AB-990A-CB7FE46E732E}" srcOrd="0" destOrd="0" presId="urn:microsoft.com/office/officeart/2005/8/layout/pyramid2"/>
    <dgm:cxn modelId="{AB33DF3C-81FA-4732-92C2-A195E6A56ACD}" type="presOf" srcId="{CE14F5E2-271E-4BB1-9D72-EAC8C3732A96}" destId="{8E5D0639-4FD2-465A-A8EA-9026132817EF}" srcOrd="0" destOrd="0" presId="urn:microsoft.com/office/officeart/2005/8/layout/pyramid2"/>
    <dgm:cxn modelId="{DE3C3A6B-F50E-41E4-AAA1-282492B8BC1E}" srcId="{CE14F5E2-271E-4BB1-9D72-EAC8C3732A96}" destId="{D6697B05-CCF1-4039-8F03-397A4B04387E}" srcOrd="1" destOrd="0" parTransId="{0F543B31-5535-4343-8FDC-96D53F206CBE}" sibTransId="{C6B8BDAE-53B4-4DE3-90CF-97F30086D47D}"/>
    <dgm:cxn modelId="{8140C6DC-CC50-47F6-B7AA-1AE83D28E93C}" srcId="{CE14F5E2-271E-4BB1-9D72-EAC8C3732A96}" destId="{0B3D779D-6C02-4F7D-9F7D-93622C421FE6}" srcOrd="2" destOrd="0" parTransId="{67F4B88C-EA45-49EB-A486-BB7D3C73AC56}" sibTransId="{E48AFA70-25A3-478E-8F3B-9644EFC8BCC2}"/>
    <dgm:cxn modelId="{FE42ED9C-9DCB-4C48-9AAC-2A49E6DE3551}" type="presOf" srcId="{0B3D779D-6C02-4F7D-9F7D-93622C421FE6}" destId="{C5B7DCD8-6D9E-4CC0-9F8B-AD3AA9F7034F}" srcOrd="0" destOrd="0" presId="urn:microsoft.com/office/officeart/2005/8/layout/pyramid2"/>
    <dgm:cxn modelId="{F93069FA-FDB0-44A6-B39C-9E8C7F9E6390}" srcId="{CE14F5E2-271E-4BB1-9D72-EAC8C3732A96}" destId="{489EEF97-F77C-4F1F-8B74-1F8341604CD9}" srcOrd="0" destOrd="0" parTransId="{181B88DC-4141-4D78-9B91-0FD530FB1AB2}" sibTransId="{42C85169-60F0-427A-9CCE-1D534A2D9971}"/>
    <dgm:cxn modelId="{0F399F84-3696-4F0D-9BCC-78BA4FB79E4C}" srcId="{CE14F5E2-271E-4BB1-9D72-EAC8C3732A96}" destId="{03BB5FB2-8709-4881-BA0E-8A2F20C13156}" srcOrd="3" destOrd="0" parTransId="{CD79FC3E-7D71-4410-AF5A-9879F2D3F20A}" sibTransId="{41A0067E-0635-4680-8466-1CB577D5B242}"/>
    <dgm:cxn modelId="{1CF28A6C-9EF9-4D45-923E-5B45421AC1A8}" type="presOf" srcId="{489EEF97-F77C-4F1F-8B74-1F8341604CD9}" destId="{382F6E9F-BEDF-4BC2-9322-D581355E84B5}" srcOrd="0" destOrd="0" presId="urn:microsoft.com/office/officeart/2005/8/layout/pyramid2"/>
    <dgm:cxn modelId="{BCF1426D-7AA4-4DE5-BF3D-65F5E0E1FF1A}" type="presParOf" srcId="{8E5D0639-4FD2-465A-A8EA-9026132817EF}" destId="{F35E758E-8CE7-4867-9940-51DD4F0808C4}" srcOrd="0" destOrd="0" presId="urn:microsoft.com/office/officeart/2005/8/layout/pyramid2"/>
    <dgm:cxn modelId="{703F7520-FCB5-454B-AA28-0CAEC3606753}" type="presParOf" srcId="{8E5D0639-4FD2-465A-A8EA-9026132817EF}" destId="{CF89DB25-C5FD-408C-89C8-E3BEFF919796}" srcOrd="1" destOrd="0" presId="urn:microsoft.com/office/officeart/2005/8/layout/pyramid2"/>
    <dgm:cxn modelId="{22BCD427-EAA6-410E-A635-3E82AB065EAB}" type="presParOf" srcId="{CF89DB25-C5FD-408C-89C8-E3BEFF919796}" destId="{382F6E9F-BEDF-4BC2-9322-D581355E84B5}" srcOrd="0" destOrd="0" presId="urn:microsoft.com/office/officeart/2005/8/layout/pyramid2"/>
    <dgm:cxn modelId="{E6D5E74D-42C2-4AF7-9E48-6C99AFF83FB4}" type="presParOf" srcId="{CF89DB25-C5FD-408C-89C8-E3BEFF919796}" destId="{72EBFC52-DB5A-4AF9-8812-A5982DEC6C4D}" srcOrd="1" destOrd="0" presId="urn:microsoft.com/office/officeart/2005/8/layout/pyramid2"/>
    <dgm:cxn modelId="{C91DE01F-1A75-458F-A3EF-CF83990B1236}" type="presParOf" srcId="{CF89DB25-C5FD-408C-89C8-E3BEFF919796}" destId="{C4BB62BF-07ED-41AB-990A-CB7FE46E732E}" srcOrd="2" destOrd="0" presId="urn:microsoft.com/office/officeart/2005/8/layout/pyramid2"/>
    <dgm:cxn modelId="{6EAB33A1-83D0-48D5-96DA-C965AEEB1427}" type="presParOf" srcId="{CF89DB25-C5FD-408C-89C8-E3BEFF919796}" destId="{DC771E12-06D8-4893-A55E-778F9BD0FA06}" srcOrd="3" destOrd="0" presId="urn:microsoft.com/office/officeart/2005/8/layout/pyramid2"/>
    <dgm:cxn modelId="{BCF2D568-8474-40D7-95BB-F88C2C5070E2}" type="presParOf" srcId="{CF89DB25-C5FD-408C-89C8-E3BEFF919796}" destId="{C5B7DCD8-6D9E-4CC0-9F8B-AD3AA9F7034F}" srcOrd="4" destOrd="0" presId="urn:microsoft.com/office/officeart/2005/8/layout/pyramid2"/>
    <dgm:cxn modelId="{C1DC4F69-229D-4E61-83DD-E2BF9B1C93B1}" type="presParOf" srcId="{CF89DB25-C5FD-408C-89C8-E3BEFF919796}" destId="{9E0526C4-0A51-42A5-967F-EA6C35A12248}" srcOrd="5" destOrd="0" presId="urn:microsoft.com/office/officeart/2005/8/layout/pyramid2"/>
    <dgm:cxn modelId="{1769A2C5-4535-4398-98B2-2C7EB7630CFE}" type="presParOf" srcId="{CF89DB25-C5FD-408C-89C8-E3BEFF919796}" destId="{8BB30DBE-39CB-4E4B-9FE9-FCEE519C60D3}" srcOrd="6" destOrd="0" presId="urn:microsoft.com/office/officeart/2005/8/layout/pyramid2"/>
    <dgm:cxn modelId="{918A654A-83AE-41D9-98FC-F5E8811798F1}" type="presParOf" srcId="{CF89DB25-C5FD-408C-89C8-E3BEFF919796}" destId="{1C4B5161-62A6-495A-AAF3-BD52FEE7CD8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1CCA96-B1F8-47BE-ACE1-8B5D30A9ABD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6E2FEE-A96C-41A6-B8A6-7C2593EE3367}">
      <dgm:prSet custT="1"/>
      <dgm:spPr/>
      <dgm:t>
        <a:bodyPr/>
        <a:lstStyle/>
        <a:p>
          <a:pPr algn="l" rtl="0"/>
          <a:r>
            <a:rPr lang="uk-UA" sz="2400" dirty="0" smtClean="0"/>
            <a:t>Індекс збереження ґрунтів (ІЗГ) </a:t>
          </a:r>
          <a:endParaRPr lang="uk-UA" sz="2400" dirty="0"/>
        </a:p>
      </dgm:t>
    </dgm:pt>
    <dgm:pt modelId="{2CAF5A0D-A0F4-41AF-A1AC-A7B5A2EA4874}" type="parTrans" cxnId="{4CAA79E1-8EC7-4247-AC16-E8D1CBC6362E}">
      <dgm:prSet/>
      <dgm:spPr/>
      <dgm:t>
        <a:bodyPr/>
        <a:lstStyle/>
        <a:p>
          <a:endParaRPr lang="ru-RU"/>
        </a:p>
      </dgm:t>
    </dgm:pt>
    <dgm:pt modelId="{26010F77-13C3-411F-9E95-CDF0928E2146}" type="sibTrans" cxnId="{4CAA79E1-8EC7-4247-AC16-E8D1CBC6362E}">
      <dgm:prSet/>
      <dgm:spPr/>
      <dgm:t>
        <a:bodyPr/>
        <a:lstStyle/>
        <a:p>
          <a:endParaRPr lang="ru-RU"/>
        </a:p>
      </dgm:t>
    </dgm:pt>
    <dgm:pt modelId="{E4954C77-57A7-422A-9D1C-E940C4DAF683}">
      <dgm:prSet custT="1"/>
      <dgm:spPr/>
      <dgm:t>
        <a:bodyPr/>
        <a:lstStyle/>
        <a:p>
          <a:pPr algn="l" rtl="0"/>
          <a:r>
            <a:rPr lang="uk-UA" sz="2400" dirty="0" smtClean="0"/>
            <a:t>Оцінка ерозійної небезпеки за непрямими показниками</a:t>
          </a:r>
          <a:endParaRPr lang="uk-UA" sz="2400" dirty="0"/>
        </a:p>
      </dgm:t>
    </dgm:pt>
    <dgm:pt modelId="{48F930E0-3AFD-47D2-86DA-C8B87A221635}" type="parTrans" cxnId="{11AE2672-30D7-406C-89FE-A5866CC82DBD}">
      <dgm:prSet/>
      <dgm:spPr/>
      <dgm:t>
        <a:bodyPr/>
        <a:lstStyle/>
        <a:p>
          <a:endParaRPr lang="ru-RU"/>
        </a:p>
      </dgm:t>
    </dgm:pt>
    <dgm:pt modelId="{9E520149-1CB0-47DE-A48A-ACE0079BAE6A}" type="sibTrans" cxnId="{11AE2672-30D7-406C-89FE-A5866CC82DBD}">
      <dgm:prSet/>
      <dgm:spPr/>
      <dgm:t>
        <a:bodyPr/>
        <a:lstStyle/>
        <a:p>
          <a:endParaRPr lang="ru-RU"/>
        </a:p>
      </dgm:t>
    </dgm:pt>
    <dgm:pt modelId="{B95EE13F-A38C-4D5E-9BAF-0FEE7FFBF0CF}" type="pres">
      <dgm:prSet presAssocID="{8D1CCA96-B1F8-47BE-ACE1-8B5D30A9ABD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60DFFDC-B96C-4CCC-9868-9B2A2A63EA87}" type="pres">
      <dgm:prSet presAssocID="{8D1CCA96-B1F8-47BE-ACE1-8B5D30A9ABD8}" presName="pyramid" presStyleLbl="node1" presStyleIdx="0" presStyleCnt="1"/>
      <dgm:spPr/>
    </dgm:pt>
    <dgm:pt modelId="{117B6F07-B84C-4870-9ABB-93DB856806B9}" type="pres">
      <dgm:prSet presAssocID="{8D1CCA96-B1F8-47BE-ACE1-8B5D30A9ABD8}" presName="theList" presStyleCnt="0"/>
      <dgm:spPr/>
    </dgm:pt>
    <dgm:pt modelId="{2DB70D88-DA38-4BB8-8A9A-9726FF2DD348}" type="pres">
      <dgm:prSet presAssocID="{456E2FEE-A96C-41A6-B8A6-7C2593EE3367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C1997-C9FF-42EC-A916-55C96C7F74BC}" type="pres">
      <dgm:prSet presAssocID="{456E2FEE-A96C-41A6-B8A6-7C2593EE3367}" presName="aSpace" presStyleCnt="0"/>
      <dgm:spPr/>
    </dgm:pt>
    <dgm:pt modelId="{B3A4F027-0AFA-425F-83D1-B6F7459B37F4}" type="pres">
      <dgm:prSet presAssocID="{E4954C77-57A7-422A-9D1C-E940C4DAF683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2E5BB-3DAC-42AB-94B2-82D068FA3388}" type="pres">
      <dgm:prSet presAssocID="{E4954C77-57A7-422A-9D1C-E940C4DAF683}" presName="aSpace" presStyleCnt="0"/>
      <dgm:spPr/>
    </dgm:pt>
  </dgm:ptLst>
  <dgm:cxnLst>
    <dgm:cxn modelId="{C1DA4903-033D-467F-BC59-5F37F197729E}" type="presOf" srcId="{456E2FEE-A96C-41A6-B8A6-7C2593EE3367}" destId="{2DB70D88-DA38-4BB8-8A9A-9726FF2DD348}" srcOrd="0" destOrd="0" presId="urn:microsoft.com/office/officeart/2005/8/layout/pyramid2"/>
    <dgm:cxn modelId="{11AE2672-30D7-406C-89FE-A5866CC82DBD}" srcId="{8D1CCA96-B1F8-47BE-ACE1-8B5D30A9ABD8}" destId="{E4954C77-57A7-422A-9D1C-E940C4DAF683}" srcOrd="1" destOrd="0" parTransId="{48F930E0-3AFD-47D2-86DA-C8B87A221635}" sibTransId="{9E520149-1CB0-47DE-A48A-ACE0079BAE6A}"/>
    <dgm:cxn modelId="{838FBCFD-182F-4CA6-BC9A-922500A734B2}" type="presOf" srcId="{E4954C77-57A7-422A-9D1C-E940C4DAF683}" destId="{B3A4F027-0AFA-425F-83D1-B6F7459B37F4}" srcOrd="0" destOrd="0" presId="urn:microsoft.com/office/officeart/2005/8/layout/pyramid2"/>
    <dgm:cxn modelId="{19040488-7990-414C-AA75-DB1C525F84A8}" type="presOf" srcId="{8D1CCA96-B1F8-47BE-ACE1-8B5D30A9ABD8}" destId="{B95EE13F-A38C-4D5E-9BAF-0FEE7FFBF0CF}" srcOrd="0" destOrd="0" presId="urn:microsoft.com/office/officeart/2005/8/layout/pyramid2"/>
    <dgm:cxn modelId="{4CAA79E1-8EC7-4247-AC16-E8D1CBC6362E}" srcId="{8D1CCA96-B1F8-47BE-ACE1-8B5D30A9ABD8}" destId="{456E2FEE-A96C-41A6-B8A6-7C2593EE3367}" srcOrd="0" destOrd="0" parTransId="{2CAF5A0D-A0F4-41AF-A1AC-A7B5A2EA4874}" sibTransId="{26010F77-13C3-411F-9E95-CDF0928E2146}"/>
    <dgm:cxn modelId="{27AEB788-DF78-45BF-9BAD-8B2C25C8A922}" type="presParOf" srcId="{B95EE13F-A38C-4D5E-9BAF-0FEE7FFBF0CF}" destId="{D60DFFDC-B96C-4CCC-9868-9B2A2A63EA87}" srcOrd="0" destOrd="0" presId="urn:microsoft.com/office/officeart/2005/8/layout/pyramid2"/>
    <dgm:cxn modelId="{2FB948D0-2349-49DC-8429-853C135B996B}" type="presParOf" srcId="{B95EE13F-A38C-4D5E-9BAF-0FEE7FFBF0CF}" destId="{117B6F07-B84C-4870-9ABB-93DB856806B9}" srcOrd="1" destOrd="0" presId="urn:microsoft.com/office/officeart/2005/8/layout/pyramid2"/>
    <dgm:cxn modelId="{BF8C45E3-C166-4EC4-86B4-FE51A2463478}" type="presParOf" srcId="{117B6F07-B84C-4870-9ABB-93DB856806B9}" destId="{2DB70D88-DA38-4BB8-8A9A-9726FF2DD348}" srcOrd="0" destOrd="0" presId="urn:microsoft.com/office/officeart/2005/8/layout/pyramid2"/>
    <dgm:cxn modelId="{FD7ACD13-7B85-4D6A-8D90-D07F8E086D84}" type="presParOf" srcId="{117B6F07-B84C-4870-9ABB-93DB856806B9}" destId="{32FC1997-C9FF-42EC-A916-55C96C7F74BC}" srcOrd="1" destOrd="0" presId="urn:microsoft.com/office/officeart/2005/8/layout/pyramid2"/>
    <dgm:cxn modelId="{08504B73-3E62-4435-A7D6-5FBA627A2AD5}" type="presParOf" srcId="{117B6F07-B84C-4870-9ABB-93DB856806B9}" destId="{B3A4F027-0AFA-425F-83D1-B6F7459B37F4}" srcOrd="2" destOrd="0" presId="urn:microsoft.com/office/officeart/2005/8/layout/pyramid2"/>
    <dgm:cxn modelId="{0F0B954B-1621-4CEC-901E-876A477A89B2}" type="presParOf" srcId="{117B6F07-B84C-4870-9ABB-93DB856806B9}" destId="{0E82E5BB-3DAC-42AB-94B2-82D068FA3388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E98B52-86AC-494C-819A-FD6AFF912A0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519D01-70DA-4B00-8307-5A5CDFF4CF76}">
      <dgm:prSet custT="1"/>
      <dgm:spPr/>
      <dgm:t>
        <a:bodyPr/>
        <a:lstStyle/>
        <a:p>
          <a:pPr algn="l" rtl="0"/>
          <a:r>
            <a:rPr lang="uk-UA" sz="2000" dirty="0" smtClean="0"/>
            <a:t>1. Перевищення потенційно-можливих втрат ґрунту від вітрової ерозії над багаторічною нормою ерозії, т/га за рік</a:t>
          </a:r>
          <a:endParaRPr lang="uk-UA" sz="2000" dirty="0"/>
        </a:p>
      </dgm:t>
    </dgm:pt>
    <dgm:pt modelId="{BB317A06-3B47-400F-98A5-E5D11446C495}" type="parTrans" cxnId="{BA3AFEA7-B81A-4A32-A6DB-9D11CDB7BDEA}">
      <dgm:prSet/>
      <dgm:spPr/>
      <dgm:t>
        <a:bodyPr/>
        <a:lstStyle/>
        <a:p>
          <a:endParaRPr lang="ru-RU"/>
        </a:p>
      </dgm:t>
    </dgm:pt>
    <dgm:pt modelId="{86785195-0B37-4794-9F97-683E1E8BFB21}" type="sibTrans" cxnId="{BA3AFEA7-B81A-4A32-A6DB-9D11CDB7BDEA}">
      <dgm:prSet/>
      <dgm:spPr/>
      <dgm:t>
        <a:bodyPr/>
        <a:lstStyle/>
        <a:p>
          <a:endParaRPr lang="ru-RU"/>
        </a:p>
      </dgm:t>
    </dgm:pt>
    <dgm:pt modelId="{C3FB199C-4F33-4835-B996-76D15C9AE12C}">
      <dgm:prSet custT="1"/>
      <dgm:spPr/>
      <dgm:t>
        <a:bodyPr/>
        <a:lstStyle/>
        <a:p>
          <a:pPr algn="l" rtl="0"/>
          <a:r>
            <a:rPr lang="uk-UA" sz="2000" dirty="0" smtClean="0"/>
            <a:t>2. Наявність переносу пилу під час пилових бур з інших регіонів</a:t>
          </a:r>
          <a:endParaRPr lang="uk-UA" sz="2000" dirty="0"/>
        </a:p>
      </dgm:t>
    </dgm:pt>
    <dgm:pt modelId="{2AA531AB-5619-4CEB-8641-51D378DBE7A4}" type="parTrans" cxnId="{1F196484-EC2E-4A6B-BC50-389E8CFA977D}">
      <dgm:prSet/>
      <dgm:spPr/>
      <dgm:t>
        <a:bodyPr/>
        <a:lstStyle/>
        <a:p>
          <a:endParaRPr lang="ru-RU"/>
        </a:p>
      </dgm:t>
    </dgm:pt>
    <dgm:pt modelId="{2D1DD9B9-495E-4224-8ABA-B795F755BF1B}" type="sibTrans" cxnId="{1F196484-EC2E-4A6B-BC50-389E8CFA977D}">
      <dgm:prSet/>
      <dgm:spPr/>
      <dgm:t>
        <a:bodyPr/>
        <a:lstStyle/>
        <a:p>
          <a:endParaRPr lang="ru-RU"/>
        </a:p>
      </dgm:t>
    </dgm:pt>
    <dgm:pt modelId="{80435E13-F3C6-43D3-86AB-4F7E67E13B51}">
      <dgm:prSet custT="1"/>
      <dgm:spPr/>
      <dgm:t>
        <a:bodyPr/>
        <a:lstStyle/>
        <a:p>
          <a:pPr algn="l" rtl="0"/>
          <a:r>
            <a:rPr lang="uk-UA" sz="2000" dirty="0" smtClean="0"/>
            <a:t>3. Піддатливість до інтенсивних і частих </a:t>
          </a:r>
          <a:r>
            <a:rPr lang="uk-UA" sz="2000" dirty="0" err="1" smtClean="0"/>
            <a:t>посух</a:t>
          </a:r>
          <a:r>
            <a:rPr lang="uk-UA" sz="2000" dirty="0" smtClean="0"/>
            <a:t>, які обумовлюють процеси </a:t>
          </a:r>
          <a:r>
            <a:rPr lang="uk-UA" sz="2000" dirty="0" err="1" smtClean="0"/>
            <a:t>опустелювання</a:t>
          </a:r>
          <a:endParaRPr lang="uk-UA" sz="2000" dirty="0"/>
        </a:p>
      </dgm:t>
    </dgm:pt>
    <dgm:pt modelId="{7FC552E3-50ED-4876-99B0-165184BAA8C6}" type="parTrans" cxnId="{2249708F-DD8D-42F6-AFF1-28FD9433E451}">
      <dgm:prSet/>
      <dgm:spPr/>
      <dgm:t>
        <a:bodyPr/>
        <a:lstStyle/>
        <a:p>
          <a:endParaRPr lang="ru-RU"/>
        </a:p>
      </dgm:t>
    </dgm:pt>
    <dgm:pt modelId="{A824038B-F452-4DDC-8D47-B0597D5ECEA8}" type="sibTrans" cxnId="{2249708F-DD8D-42F6-AFF1-28FD9433E451}">
      <dgm:prSet/>
      <dgm:spPr/>
      <dgm:t>
        <a:bodyPr/>
        <a:lstStyle/>
        <a:p>
          <a:endParaRPr lang="ru-RU"/>
        </a:p>
      </dgm:t>
    </dgm:pt>
    <dgm:pt modelId="{75B61836-4EBC-4C13-BD86-4175D3F1DD26}" type="pres">
      <dgm:prSet presAssocID="{9CE98B52-86AC-494C-819A-FD6AFF912A0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8D5EBB0-C224-4F1C-8A06-846F6DAD4341}" type="pres">
      <dgm:prSet presAssocID="{9CE98B52-86AC-494C-819A-FD6AFF912A09}" presName="pyramid" presStyleLbl="node1" presStyleIdx="0" presStyleCnt="1"/>
      <dgm:spPr/>
    </dgm:pt>
    <dgm:pt modelId="{48EB5AA7-7519-478F-921A-BAB3C15814A2}" type="pres">
      <dgm:prSet presAssocID="{9CE98B52-86AC-494C-819A-FD6AFF912A09}" presName="theList" presStyleCnt="0"/>
      <dgm:spPr/>
    </dgm:pt>
    <dgm:pt modelId="{F0ECA507-6EB4-4F5B-ADFD-C2ED4E058DA4}" type="pres">
      <dgm:prSet presAssocID="{7A519D01-70DA-4B00-8307-5A5CDFF4CF76}" presName="aNode" presStyleLbl="fgAcc1" presStyleIdx="0" presStyleCnt="3" custScaleX="125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9580D-0413-4765-9613-C50662467C75}" type="pres">
      <dgm:prSet presAssocID="{7A519D01-70DA-4B00-8307-5A5CDFF4CF76}" presName="aSpace" presStyleCnt="0"/>
      <dgm:spPr/>
    </dgm:pt>
    <dgm:pt modelId="{FB58D2A8-6A42-4CE7-A962-B2A00D805A7C}" type="pres">
      <dgm:prSet presAssocID="{C3FB199C-4F33-4835-B996-76D15C9AE12C}" presName="aNode" presStyleLbl="fgAcc1" presStyleIdx="1" presStyleCnt="3" custScaleX="126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8DA9E-D665-4CA4-A922-4A316C3A3CFD}" type="pres">
      <dgm:prSet presAssocID="{C3FB199C-4F33-4835-B996-76D15C9AE12C}" presName="aSpace" presStyleCnt="0"/>
      <dgm:spPr/>
    </dgm:pt>
    <dgm:pt modelId="{DF2503AB-7C9A-4C70-A34E-706C39B9E0FB}" type="pres">
      <dgm:prSet presAssocID="{80435E13-F3C6-43D3-86AB-4F7E67E13B51}" presName="aNode" presStyleLbl="fgAcc1" presStyleIdx="2" presStyleCnt="3" custScaleX="127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79B23-0604-4200-BFEC-ED07DD6AFEE0}" type="pres">
      <dgm:prSet presAssocID="{80435E13-F3C6-43D3-86AB-4F7E67E13B51}" presName="aSpace" presStyleCnt="0"/>
      <dgm:spPr/>
    </dgm:pt>
  </dgm:ptLst>
  <dgm:cxnLst>
    <dgm:cxn modelId="{9EEF2209-028D-4541-B13B-B27484785222}" type="presOf" srcId="{7A519D01-70DA-4B00-8307-5A5CDFF4CF76}" destId="{F0ECA507-6EB4-4F5B-ADFD-C2ED4E058DA4}" srcOrd="0" destOrd="0" presId="urn:microsoft.com/office/officeart/2005/8/layout/pyramid2"/>
    <dgm:cxn modelId="{2249708F-DD8D-42F6-AFF1-28FD9433E451}" srcId="{9CE98B52-86AC-494C-819A-FD6AFF912A09}" destId="{80435E13-F3C6-43D3-86AB-4F7E67E13B51}" srcOrd="2" destOrd="0" parTransId="{7FC552E3-50ED-4876-99B0-165184BAA8C6}" sibTransId="{A824038B-F452-4DDC-8D47-B0597D5ECEA8}"/>
    <dgm:cxn modelId="{4DBE21D7-B2F9-4C31-88D1-59C870454A17}" type="presOf" srcId="{9CE98B52-86AC-494C-819A-FD6AFF912A09}" destId="{75B61836-4EBC-4C13-BD86-4175D3F1DD26}" srcOrd="0" destOrd="0" presId="urn:microsoft.com/office/officeart/2005/8/layout/pyramid2"/>
    <dgm:cxn modelId="{BA3AFEA7-B81A-4A32-A6DB-9D11CDB7BDEA}" srcId="{9CE98B52-86AC-494C-819A-FD6AFF912A09}" destId="{7A519D01-70DA-4B00-8307-5A5CDFF4CF76}" srcOrd="0" destOrd="0" parTransId="{BB317A06-3B47-400F-98A5-E5D11446C495}" sibTransId="{86785195-0B37-4794-9F97-683E1E8BFB21}"/>
    <dgm:cxn modelId="{E8906C47-AAA6-4A33-AB3C-6018A6698C73}" type="presOf" srcId="{C3FB199C-4F33-4835-B996-76D15C9AE12C}" destId="{FB58D2A8-6A42-4CE7-A962-B2A00D805A7C}" srcOrd="0" destOrd="0" presId="urn:microsoft.com/office/officeart/2005/8/layout/pyramid2"/>
    <dgm:cxn modelId="{00557B76-B5E2-40E7-92C6-AFF97D9C9638}" type="presOf" srcId="{80435E13-F3C6-43D3-86AB-4F7E67E13B51}" destId="{DF2503AB-7C9A-4C70-A34E-706C39B9E0FB}" srcOrd="0" destOrd="0" presId="urn:microsoft.com/office/officeart/2005/8/layout/pyramid2"/>
    <dgm:cxn modelId="{1F196484-EC2E-4A6B-BC50-389E8CFA977D}" srcId="{9CE98B52-86AC-494C-819A-FD6AFF912A09}" destId="{C3FB199C-4F33-4835-B996-76D15C9AE12C}" srcOrd="1" destOrd="0" parTransId="{2AA531AB-5619-4CEB-8641-51D378DBE7A4}" sibTransId="{2D1DD9B9-495E-4224-8ABA-B795F755BF1B}"/>
    <dgm:cxn modelId="{EB31F107-1FCA-4E1F-B6AD-28FA501941CD}" type="presParOf" srcId="{75B61836-4EBC-4C13-BD86-4175D3F1DD26}" destId="{88D5EBB0-C224-4F1C-8A06-846F6DAD4341}" srcOrd="0" destOrd="0" presId="urn:microsoft.com/office/officeart/2005/8/layout/pyramid2"/>
    <dgm:cxn modelId="{B5B362EF-F91D-47A6-84A1-C54D20200566}" type="presParOf" srcId="{75B61836-4EBC-4C13-BD86-4175D3F1DD26}" destId="{48EB5AA7-7519-478F-921A-BAB3C15814A2}" srcOrd="1" destOrd="0" presId="urn:microsoft.com/office/officeart/2005/8/layout/pyramid2"/>
    <dgm:cxn modelId="{5B34E199-6BA5-4F09-9B4B-AB87077737A7}" type="presParOf" srcId="{48EB5AA7-7519-478F-921A-BAB3C15814A2}" destId="{F0ECA507-6EB4-4F5B-ADFD-C2ED4E058DA4}" srcOrd="0" destOrd="0" presId="urn:microsoft.com/office/officeart/2005/8/layout/pyramid2"/>
    <dgm:cxn modelId="{F4F318F0-CF4A-4E4B-9659-BB791720EBA3}" type="presParOf" srcId="{48EB5AA7-7519-478F-921A-BAB3C15814A2}" destId="{BD39580D-0413-4765-9613-C50662467C75}" srcOrd="1" destOrd="0" presId="urn:microsoft.com/office/officeart/2005/8/layout/pyramid2"/>
    <dgm:cxn modelId="{8A42C1A7-8C01-4D8E-BBA1-D05DF96E7B23}" type="presParOf" srcId="{48EB5AA7-7519-478F-921A-BAB3C15814A2}" destId="{FB58D2A8-6A42-4CE7-A962-B2A00D805A7C}" srcOrd="2" destOrd="0" presId="urn:microsoft.com/office/officeart/2005/8/layout/pyramid2"/>
    <dgm:cxn modelId="{5BCD91F5-2C83-454E-B896-CB36D26F3CAA}" type="presParOf" srcId="{48EB5AA7-7519-478F-921A-BAB3C15814A2}" destId="{26D8DA9E-D665-4CA4-A922-4A316C3A3CFD}" srcOrd="3" destOrd="0" presId="urn:microsoft.com/office/officeart/2005/8/layout/pyramid2"/>
    <dgm:cxn modelId="{2937A789-7428-4053-A894-8D6C07145C5F}" type="presParOf" srcId="{48EB5AA7-7519-478F-921A-BAB3C15814A2}" destId="{DF2503AB-7C9A-4C70-A34E-706C39B9E0FB}" srcOrd="4" destOrd="0" presId="urn:microsoft.com/office/officeart/2005/8/layout/pyramid2"/>
    <dgm:cxn modelId="{AA95B2DB-D3D3-465B-90EC-A4B21FA6919A}" type="presParOf" srcId="{48EB5AA7-7519-478F-921A-BAB3C15814A2}" destId="{D2979B23-0604-4200-BFEC-ED07DD6AFEE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C0873D-2F7F-486D-A059-ECB66F4BC4B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C5E92C7-D514-4B6B-9FD9-DD7FC9F641D5}">
      <dgm:prSet/>
      <dgm:spPr/>
      <dgm:t>
        <a:bodyPr/>
        <a:lstStyle/>
        <a:p>
          <a:pPr rtl="0"/>
          <a:r>
            <a:rPr lang="uk-UA" dirty="0" smtClean="0">
              <a:latin typeface="Arial Black" panose="020B0A04020102020204" pitchFamily="34" charset="0"/>
            </a:rPr>
            <a:t>Оперативні </a:t>
          </a:r>
          <a:r>
            <a:rPr lang="uk-UA" dirty="0" smtClean="0"/>
            <a:t>(агротехнічні)</a:t>
          </a:r>
          <a:endParaRPr lang="uk-UA" dirty="0"/>
        </a:p>
      </dgm:t>
    </dgm:pt>
    <dgm:pt modelId="{C03B74ED-984E-4C4A-8654-1D3B5DFF1AE4}" type="parTrans" cxnId="{AF9DDDB3-2AE0-4285-A6D8-41447017316B}">
      <dgm:prSet/>
      <dgm:spPr/>
      <dgm:t>
        <a:bodyPr/>
        <a:lstStyle/>
        <a:p>
          <a:endParaRPr lang="ru-RU"/>
        </a:p>
      </dgm:t>
    </dgm:pt>
    <dgm:pt modelId="{38527520-5201-4D53-A5D6-A55B9F41B220}" type="sibTrans" cxnId="{AF9DDDB3-2AE0-4285-A6D8-41447017316B}">
      <dgm:prSet/>
      <dgm:spPr/>
      <dgm:t>
        <a:bodyPr/>
        <a:lstStyle/>
        <a:p>
          <a:endParaRPr lang="ru-RU"/>
        </a:p>
      </dgm:t>
    </dgm:pt>
    <dgm:pt modelId="{EFB8FF04-098E-4DF9-89C2-19F34AA509F3}">
      <dgm:prSet/>
      <dgm:spPr/>
      <dgm:t>
        <a:bodyPr/>
        <a:lstStyle/>
        <a:p>
          <a:pPr rtl="0"/>
          <a:r>
            <a:rPr lang="uk-UA" dirty="0" smtClean="0">
              <a:latin typeface="Arial Black" panose="020B0A04020102020204" pitchFamily="34" charset="0"/>
            </a:rPr>
            <a:t>Перспективні </a:t>
          </a:r>
          <a:r>
            <a:rPr lang="uk-UA" dirty="0" smtClean="0"/>
            <a:t>(організаційно-господарські)</a:t>
          </a:r>
          <a:endParaRPr lang="uk-UA" dirty="0"/>
        </a:p>
      </dgm:t>
    </dgm:pt>
    <dgm:pt modelId="{6A560F43-6BF7-4E2C-B114-897556F21D31}" type="parTrans" cxnId="{8892B2D3-C7D2-42B5-B895-6727EF04CE88}">
      <dgm:prSet/>
      <dgm:spPr/>
      <dgm:t>
        <a:bodyPr/>
        <a:lstStyle/>
        <a:p>
          <a:endParaRPr lang="ru-RU"/>
        </a:p>
      </dgm:t>
    </dgm:pt>
    <dgm:pt modelId="{13EB6AE5-DA15-4A28-B845-21199B9E84BC}" type="sibTrans" cxnId="{8892B2D3-C7D2-42B5-B895-6727EF04CE88}">
      <dgm:prSet/>
      <dgm:spPr/>
      <dgm:t>
        <a:bodyPr/>
        <a:lstStyle/>
        <a:p>
          <a:endParaRPr lang="ru-RU"/>
        </a:p>
      </dgm:t>
    </dgm:pt>
    <dgm:pt modelId="{818B7ED2-9FB8-4940-ADC7-6465A301DFAA}" type="pres">
      <dgm:prSet presAssocID="{40C0873D-2F7F-486D-A059-ECB66F4BC4B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C1B2E3-2428-48ED-869B-545AB6BE22B9}" type="pres">
      <dgm:prSet presAssocID="{0C5E92C7-D514-4B6B-9FD9-DD7FC9F641D5}" presName="circ1" presStyleLbl="vennNode1" presStyleIdx="0" presStyleCnt="2" custLinFactNeighborX="-841" custLinFactNeighborY="1799"/>
      <dgm:spPr/>
      <dgm:t>
        <a:bodyPr/>
        <a:lstStyle/>
        <a:p>
          <a:endParaRPr lang="ru-RU"/>
        </a:p>
      </dgm:t>
    </dgm:pt>
    <dgm:pt modelId="{048DE2D0-AB67-4F3D-8555-8377C840EF20}" type="pres">
      <dgm:prSet presAssocID="{0C5E92C7-D514-4B6B-9FD9-DD7FC9F641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BB23D-03B2-45F4-B0E9-110E423DA358}" type="pres">
      <dgm:prSet presAssocID="{EFB8FF04-098E-4DF9-89C2-19F34AA509F3}" presName="circ2" presStyleLbl="vennNode1" presStyleIdx="1" presStyleCnt="2"/>
      <dgm:spPr/>
      <dgm:t>
        <a:bodyPr/>
        <a:lstStyle/>
        <a:p>
          <a:endParaRPr lang="ru-RU"/>
        </a:p>
      </dgm:t>
    </dgm:pt>
    <dgm:pt modelId="{729A159F-5899-425B-8497-A85D86EE0F5B}" type="pres">
      <dgm:prSet presAssocID="{EFB8FF04-098E-4DF9-89C2-19F34AA509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DD216-3B95-4E3F-9D35-26A980877D5E}" type="presOf" srcId="{0C5E92C7-D514-4B6B-9FD9-DD7FC9F641D5}" destId="{048DE2D0-AB67-4F3D-8555-8377C840EF20}" srcOrd="1" destOrd="0" presId="urn:microsoft.com/office/officeart/2005/8/layout/venn1"/>
    <dgm:cxn modelId="{AF9DDDB3-2AE0-4285-A6D8-41447017316B}" srcId="{40C0873D-2F7F-486D-A059-ECB66F4BC4B5}" destId="{0C5E92C7-D514-4B6B-9FD9-DD7FC9F641D5}" srcOrd="0" destOrd="0" parTransId="{C03B74ED-984E-4C4A-8654-1D3B5DFF1AE4}" sibTransId="{38527520-5201-4D53-A5D6-A55B9F41B220}"/>
    <dgm:cxn modelId="{8892B2D3-C7D2-42B5-B895-6727EF04CE88}" srcId="{40C0873D-2F7F-486D-A059-ECB66F4BC4B5}" destId="{EFB8FF04-098E-4DF9-89C2-19F34AA509F3}" srcOrd="1" destOrd="0" parTransId="{6A560F43-6BF7-4E2C-B114-897556F21D31}" sibTransId="{13EB6AE5-DA15-4A28-B845-21199B9E84BC}"/>
    <dgm:cxn modelId="{60F7877F-5B56-4FE0-A999-AC1AF8EC4A9C}" type="presOf" srcId="{40C0873D-2F7F-486D-A059-ECB66F4BC4B5}" destId="{818B7ED2-9FB8-4940-ADC7-6465A301DFAA}" srcOrd="0" destOrd="0" presId="urn:microsoft.com/office/officeart/2005/8/layout/venn1"/>
    <dgm:cxn modelId="{5523F312-C176-401C-8FEF-1C46C02D0501}" type="presOf" srcId="{0C5E92C7-D514-4B6B-9FD9-DD7FC9F641D5}" destId="{67C1B2E3-2428-48ED-869B-545AB6BE22B9}" srcOrd="0" destOrd="0" presId="urn:microsoft.com/office/officeart/2005/8/layout/venn1"/>
    <dgm:cxn modelId="{4BC62BA8-838A-4CC7-A38A-5DAD57036CD0}" type="presOf" srcId="{EFB8FF04-098E-4DF9-89C2-19F34AA509F3}" destId="{729A159F-5899-425B-8497-A85D86EE0F5B}" srcOrd="1" destOrd="0" presId="urn:microsoft.com/office/officeart/2005/8/layout/venn1"/>
    <dgm:cxn modelId="{A71A68B3-D310-4437-A483-AD779E0F9D44}" type="presOf" srcId="{EFB8FF04-098E-4DF9-89C2-19F34AA509F3}" destId="{3E2BB23D-03B2-45F4-B0E9-110E423DA358}" srcOrd="0" destOrd="0" presId="urn:microsoft.com/office/officeart/2005/8/layout/venn1"/>
    <dgm:cxn modelId="{D449800A-CA36-4576-A116-F12C6D43B3A0}" type="presParOf" srcId="{818B7ED2-9FB8-4940-ADC7-6465A301DFAA}" destId="{67C1B2E3-2428-48ED-869B-545AB6BE22B9}" srcOrd="0" destOrd="0" presId="urn:microsoft.com/office/officeart/2005/8/layout/venn1"/>
    <dgm:cxn modelId="{F3A55765-E800-4AAD-A519-8612D9F1B3A0}" type="presParOf" srcId="{818B7ED2-9FB8-4940-ADC7-6465A301DFAA}" destId="{048DE2D0-AB67-4F3D-8555-8377C840EF20}" srcOrd="1" destOrd="0" presId="urn:microsoft.com/office/officeart/2005/8/layout/venn1"/>
    <dgm:cxn modelId="{7DBC3B4A-AB05-4519-AC46-CA16D8223064}" type="presParOf" srcId="{818B7ED2-9FB8-4940-ADC7-6465A301DFAA}" destId="{3E2BB23D-03B2-45F4-B0E9-110E423DA358}" srcOrd="2" destOrd="0" presId="urn:microsoft.com/office/officeart/2005/8/layout/venn1"/>
    <dgm:cxn modelId="{AD2C22BF-7DDA-4E16-8585-C70E64EE261A}" type="presParOf" srcId="{818B7ED2-9FB8-4940-ADC7-6465A301DFAA}" destId="{729A159F-5899-425B-8497-A85D86EE0F5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65015A-2967-4A96-AB0F-1F99B2F1970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DE7B44-5972-4246-AC26-267C07DFDA2D}">
      <dgm:prSet custT="1"/>
      <dgm:spPr/>
      <dgm:t>
        <a:bodyPr/>
        <a:lstStyle/>
        <a:p>
          <a:pPr algn="ctr" rtl="0"/>
          <a:r>
            <a:rPr lang="uk-UA" sz="1800" b="1" dirty="0" smtClean="0"/>
            <a:t>Переваги:</a:t>
          </a:r>
        </a:p>
        <a:p>
          <a:pPr algn="ctr" rtl="0"/>
          <a:r>
            <a:rPr lang="uk-UA" sz="1800" dirty="0" smtClean="0"/>
            <a:t>1)«миттєва» ефективність після виконання технологічних операцій</a:t>
          </a:r>
        </a:p>
        <a:p>
          <a:pPr algn="ctr" rtl="0"/>
          <a:r>
            <a:rPr lang="uk-UA" sz="1800" dirty="0" smtClean="0"/>
            <a:t>2) легко вписуються в технологічний процес вирощування культур і тому майже не потребують додаткових витрат</a:t>
          </a:r>
        </a:p>
        <a:p>
          <a:pPr algn="ctr" rtl="0"/>
          <a:r>
            <a:rPr lang="uk-UA" sz="1800" dirty="0" smtClean="0"/>
            <a:t>3) позитивно впливають на підвищення ефективної родючості ґрунтів</a:t>
          </a:r>
          <a:endParaRPr lang="uk-UA" sz="1800" dirty="0"/>
        </a:p>
      </dgm:t>
    </dgm:pt>
    <dgm:pt modelId="{09925F93-15E8-482D-941F-DE9DBA225B87}" type="parTrans" cxnId="{E6FFB490-75F8-4A47-ABF1-EFE49B3D2CBE}">
      <dgm:prSet/>
      <dgm:spPr/>
      <dgm:t>
        <a:bodyPr/>
        <a:lstStyle/>
        <a:p>
          <a:endParaRPr lang="ru-RU"/>
        </a:p>
      </dgm:t>
    </dgm:pt>
    <dgm:pt modelId="{624FDF31-756C-44CD-8753-2BF2FD17F4F6}" type="sibTrans" cxnId="{E6FFB490-75F8-4A47-ABF1-EFE49B3D2CBE}">
      <dgm:prSet/>
      <dgm:spPr/>
      <dgm:t>
        <a:bodyPr/>
        <a:lstStyle/>
        <a:p>
          <a:endParaRPr lang="ru-RU"/>
        </a:p>
      </dgm:t>
    </dgm:pt>
    <dgm:pt modelId="{C9C51CBE-B9C5-49FA-8F37-3F859D017597}">
      <dgm:prSet custT="1"/>
      <dgm:spPr/>
      <dgm:t>
        <a:bodyPr/>
        <a:lstStyle/>
        <a:p>
          <a:pPr algn="ctr" rtl="0"/>
          <a:r>
            <a:rPr lang="uk-UA" sz="1800" b="1" dirty="0" smtClean="0"/>
            <a:t>Недоліки:</a:t>
          </a:r>
        </a:p>
        <a:p>
          <a:pPr algn="ctr" rtl="0"/>
          <a:r>
            <a:rPr lang="uk-UA" sz="1800" dirty="0" smtClean="0"/>
            <a:t>1) не забезпечують захист ґрунтів з необхідною регулярністю і ефективністю; 2) не забезпечують захист ґрунтів при прояві ерозійних процесів у вигляді стихійного лиха.</a:t>
          </a:r>
          <a:endParaRPr lang="uk-UA" sz="1800" dirty="0"/>
        </a:p>
      </dgm:t>
    </dgm:pt>
    <dgm:pt modelId="{A2C7C89C-EF4E-4A12-87CB-2CF88D030724}" type="parTrans" cxnId="{4C3F790D-DE07-47BD-A85C-69A8B5C8DC50}">
      <dgm:prSet/>
      <dgm:spPr/>
      <dgm:t>
        <a:bodyPr/>
        <a:lstStyle/>
        <a:p>
          <a:endParaRPr lang="ru-RU"/>
        </a:p>
      </dgm:t>
    </dgm:pt>
    <dgm:pt modelId="{EBBF2B3E-8F35-4D74-8562-959C90CAEE88}" type="sibTrans" cxnId="{4C3F790D-DE07-47BD-A85C-69A8B5C8DC50}">
      <dgm:prSet/>
      <dgm:spPr/>
      <dgm:t>
        <a:bodyPr/>
        <a:lstStyle/>
        <a:p>
          <a:endParaRPr lang="ru-RU"/>
        </a:p>
      </dgm:t>
    </dgm:pt>
    <dgm:pt modelId="{56233F02-0D2B-4E2B-97CB-6FE65CF28DC8}" type="pres">
      <dgm:prSet presAssocID="{1865015A-2967-4A96-AB0F-1F99B2F197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44095-CCB9-4123-93C8-EC8658C7CD90}" type="pres">
      <dgm:prSet presAssocID="{8EDE7B44-5972-4246-AC26-267C07DFDA2D}" presName="node" presStyleLbl="node1" presStyleIdx="0" presStyleCnt="2" custScaleX="138203" custScaleY="136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4DC54-2220-4628-B83B-C1AC64AC8E38}" type="pres">
      <dgm:prSet presAssocID="{624FDF31-756C-44CD-8753-2BF2FD17F4F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15593D1-9CDC-40C6-933B-A76B744EB7BD}" type="pres">
      <dgm:prSet presAssocID="{624FDF31-756C-44CD-8753-2BF2FD17F4F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6F9576A-D335-4F5B-86BC-D6B1E7D4B758}" type="pres">
      <dgm:prSet presAssocID="{C9C51CBE-B9C5-49FA-8F37-3F859D017597}" presName="node" presStyleLbl="node1" presStyleIdx="1" presStyleCnt="2" custScaleX="136440" custScaleY="136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1B618-3366-48A3-BE29-5FF6CF6B1FB4}" type="pres">
      <dgm:prSet presAssocID="{EBBF2B3E-8F35-4D74-8562-959C90CAEE8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E322190-3661-4C99-B453-9593E0CF9476}" type="pres">
      <dgm:prSet presAssocID="{EBBF2B3E-8F35-4D74-8562-959C90CAEE88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06673E1A-2800-4527-A0D9-885DC9CC1F08}" type="presOf" srcId="{C9C51CBE-B9C5-49FA-8F37-3F859D017597}" destId="{86F9576A-D335-4F5B-86BC-D6B1E7D4B758}" srcOrd="0" destOrd="0" presId="urn:microsoft.com/office/officeart/2005/8/layout/cycle2"/>
    <dgm:cxn modelId="{9A993FCB-90AB-4B70-96DD-FCAB9804C0F6}" type="presOf" srcId="{EBBF2B3E-8F35-4D74-8562-959C90CAEE88}" destId="{1E322190-3661-4C99-B453-9593E0CF9476}" srcOrd="1" destOrd="0" presId="urn:microsoft.com/office/officeart/2005/8/layout/cycle2"/>
    <dgm:cxn modelId="{E1F27278-51E5-41D6-A808-64672E670E0B}" type="presOf" srcId="{8EDE7B44-5972-4246-AC26-267C07DFDA2D}" destId="{7BF44095-CCB9-4123-93C8-EC8658C7CD90}" srcOrd="0" destOrd="0" presId="urn:microsoft.com/office/officeart/2005/8/layout/cycle2"/>
    <dgm:cxn modelId="{4C3F790D-DE07-47BD-A85C-69A8B5C8DC50}" srcId="{1865015A-2967-4A96-AB0F-1F99B2F19704}" destId="{C9C51CBE-B9C5-49FA-8F37-3F859D017597}" srcOrd="1" destOrd="0" parTransId="{A2C7C89C-EF4E-4A12-87CB-2CF88D030724}" sibTransId="{EBBF2B3E-8F35-4D74-8562-959C90CAEE88}"/>
    <dgm:cxn modelId="{AE01B2D0-3779-49A1-AE2F-A3C6084542AE}" type="presOf" srcId="{624FDF31-756C-44CD-8753-2BF2FD17F4F6}" destId="{315593D1-9CDC-40C6-933B-A76B744EB7BD}" srcOrd="1" destOrd="0" presId="urn:microsoft.com/office/officeart/2005/8/layout/cycle2"/>
    <dgm:cxn modelId="{E6FFB490-75F8-4A47-ABF1-EFE49B3D2CBE}" srcId="{1865015A-2967-4A96-AB0F-1F99B2F19704}" destId="{8EDE7B44-5972-4246-AC26-267C07DFDA2D}" srcOrd="0" destOrd="0" parTransId="{09925F93-15E8-482D-941F-DE9DBA225B87}" sibTransId="{624FDF31-756C-44CD-8753-2BF2FD17F4F6}"/>
    <dgm:cxn modelId="{08C16727-4E81-4796-A10C-7FDE317751AE}" type="presOf" srcId="{1865015A-2967-4A96-AB0F-1F99B2F19704}" destId="{56233F02-0D2B-4E2B-97CB-6FE65CF28DC8}" srcOrd="0" destOrd="0" presId="urn:microsoft.com/office/officeart/2005/8/layout/cycle2"/>
    <dgm:cxn modelId="{50333B4A-123F-46ED-8009-FBB11E54294E}" type="presOf" srcId="{624FDF31-756C-44CD-8753-2BF2FD17F4F6}" destId="{B3F4DC54-2220-4628-B83B-C1AC64AC8E38}" srcOrd="0" destOrd="0" presId="urn:microsoft.com/office/officeart/2005/8/layout/cycle2"/>
    <dgm:cxn modelId="{16AEC0A9-BB2D-4716-AC78-8DC68B86819A}" type="presOf" srcId="{EBBF2B3E-8F35-4D74-8562-959C90CAEE88}" destId="{BBB1B618-3366-48A3-BE29-5FF6CF6B1FB4}" srcOrd="0" destOrd="0" presId="urn:microsoft.com/office/officeart/2005/8/layout/cycle2"/>
    <dgm:cxn modelId="{564ED295-8E7F-4C31-B726-91D44DB89ABB}" type="presParOf" srcId="{56233F02-0D2B-4E2B-97CB-6FE65CF28DC8}" destId="{7BF44095-CCB9-4123-93C8-EC8658C7CD90}" srcOrd="0" destOrd="0" presId="urn:microsoft.com/office/officeart/2005/8/layout/cycle2"/>
    <dgm:cxn modelId="{E1B26444-F2C2-41EC-A0E5-35BE0685DB08}" type="presParOf" srcId="{56233F02-0D2B-4E2B-97CB-6FE65CF28DC8}" destId="{B3F4DC54-2220-4628-B83B-C1AC64AC8E38}" srcOrd="1" destOrd="0" presId="urn:microsoft.com/office/officeart/2005/8/layout/cycle2"/>
    <dgm:cxn modelId="{3F67B823-8D7A-416A-8431-CFEC9DA4820D}" type="presParOf" srcId="{B3F4DC54-2220-4628-B83B-C1AC64AC8E38}" destId="{315593D1-9CDC-40C6-933B-A76B744EB7BD}" srcOrd="0" destOrd="0" presId="urn:microsoft.com/office/officeart/2005/8/layout/cycle2"/>
    <dgm:cxn modelId="{2DDB56C4-2CEF-4654-836C-D8AABE5FE62F}" type="presParOf" srcId="{56233F02-0D2B-4E2B-97CB-6FE65CF28DC8}" destId="{86F9576A-D335-4F5B-86BC-D6B1E7D4B758}" srcOrd="2" destOrd="0" presId="urn:microsoft.com/office/officeart/2005/8/layout/cycle2"/>
    <dgm:cxn modelId="{5F629547-A652-42A1-97C9-E93A4C3F4DE5}" type="presParOf" srcId="{56233F02-0D2B-4E2B-97CB-6FE65CF28DC8}" destId="{BBB1B618-3366-48A3-BE29-5FF6CF6B1FB4}" srcOrd="3" destOrd="0" presId="urn:microsoft.com/office/officeart/2005/8/layout/cycle2"/>
    <dgm:cxn modelId="{244E4733-74A2-462C-A59A-0DDF5F1BA270}" type="presParOf" srcId="{BBB1B618-3366-48A3-BE29-5FF6CF6B1FB4}" destId="{1E322190-3661-4C99-B453-9593E0CF94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7D33F-9F81-43BB-A02F-381721806E6A}">
      <dsp:nvSpPr>
        <dsp:cNvPr id="0" name=""/>
        <dsp:cNvSpPr/>
      </dsp:nvSpPr>
      <dsp:spPr>
        <a:xfrm>
          <a:off x="0" y="281986"/>
          <a:ext cx="8229600" cy="2023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1) за фактичною еродованістю ґрунтового покриву</a:t>
          </a:r>
          <a:endParaRPr lang="uk-UA" sz="3700" kern="1200" dirty="0"/>
        </a:p>
      </dsp:txBody>
      <dsp:txXfrm>
        <a:off x="98794" y="380780"/>
        <a:ext cx="8032012" cy="1826219"/>
      </dsp:txXfrm>
    </dsp:sp>
    <dsp:sp modelId="{1BAEE6E6-0500-4AC8-9B3B-B34320CA8B6F}">
      <dsp:nvSpPr>
        <dsp:cNvPr id="0" name=""/>
        <dsp:cNvSpPr/>
      </dsp:nvSpPr>
      <dsp:spPr>
        <a:xfrm>
          <a:off x="0" y="2412354"/>
          <a:ext cx="8229600" cy="2023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2) за потенційною небезпекою ерозії при певному рівні імовірності дії факторів ерозії</a:t>
          </a:r>
          <a:endParaRPr lang="uk-UA" sz="3700" kern="1200" dirty="0"/>
        </a:p>
      </dsp:txBody>
      <dsp:txXfrm>
        <a:off x="98794" y="2511148"/>
        <a:ext cx="8032012" cy="1826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1E29E-286D-4D70-BEC6-34F5951AD839}">
      <dsp:nvSpPr>
        <dsp:cNvPr id="0" name=""/>
        <dsp:cNvSpPr/>
      </dsp:nvSpPr>
      <dsp:spPr>
        <a:xfrm>
          <a:off x="-75761" y="936102"/>
          <a:ext cx="3730560" cy="3933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порівняння  потужності </a:t>
          </a:r>
          <a:r>
            <a:rPr lang="uk-UA" sz="2000" kern="1200" dirty="0" err="1" smtClean="0"/>
            <a:t>схилових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грунтів</a:t>
          </a:r>
          <a:r>
            <a:rPr lang="uk-UA" sz="2000" kern="1200" dirty="0" smtClean="0"/>
            <a:t>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 </a:t>
          </a:r>
          <a:r>
            <a:rPr lang="uk-UA" sz="2000" kern="1200" dirty="0" err="1" smtClean="0"/>
            <a:t>плакорним</a:t>
          </a:r>
          <a:r>
            <a:rPr lang="uk-UA" sz="2000" kern="1200" dirty="0" smtClean="0"/>
            <a:t> аналогом</a:t>
          </a:r>
          <a:endParaRPr lang="uk-UA" sz="2000" kern="1200" dirty="0"/>
        </a:p>
      </dsp:txBody>
      <dsp:txXfrm>
        <a:off x="470567" y="1512085"/>
        <a:ext cx="2637904" cy="2781092"/>
      </dsp:txXfrm>
    </dsp:sp>
    <dsp:sp modelId="{86F3961D-B6C7-4D5C-8913-2535536967AB}">
      <dsp:nvSpPr>
        <dsp:cNvPr id="0" name=""/>
        <dsp:cNvSpPr/>
      </dsp:nvSpPr>
      <dsp:spPr>
        <a:xfrm rot="6145">
          <a:off x="3326056" y="550934"/>
          <a:ext cx="2168941" cy="1203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326056" y="791341"/>
        <a:ext cx="1807847" cy="722188"/>
      </dsp:txXfrm>
    </dsp:sp>
    <dsp:sp modelId="{ECECD7A7-710C-4A80-A169-AEFFAA965DCA}">
      <dsp:nvSpPr>
        <dsp:cNvPr id="0" name=""/>
        <dsp:cNvSpPr/>
      </dsp:nvSpPr>
      <dsp:spPr>
        <a:xfrm>
          <a:off x="5291989" y="1008107"/>
          <a:ext cx="3712764" cy="3789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визначення теоретичного розрахункового аналога (контролю) нееродованого </a:t>
          </a:r>
          <a:r>
            <a:rPr lang="uk-UA" sz="2000" kern="1200" dirty="0" err="1" smtClean="0"/>
            <a:t>грунту</a:t>
          </a:r>
          <a:r>
            <a:rPr lang="uk-UA" sz="2000" kern="1200" dirty="0" smtClean="0"/>
            <a:t> для будь-якої точки в ландшафті</a:t>
          </a:r>
          <a:endParaRPr lang="uk-UA" sz="2000" kern="1200" dirty="0"/>
        </a:p>
      </dsp:txBody>
      <dsp:txXfrm>
        <a:off x="5835711" y="1563000"/>
        <a:ext cx="2625320" cy="2679262"/>
      </dsp:txXfrm>
    </dsp:sp>
    <dsp:sp modelId="{1263E9ED-B72E-4FC2-B6C0-8190180B5257}">
      <dsp:nvSpPr>
        <dsp:cNvPr id="0" name=""/>
        <dsp:cNvSpPr/>
      </dsp:nvSpPr>
      <dsp:spPr>
        <a:xfrm rot="10793855">
          <a:off x="3448826" y="4050462"/>
          <a:ext cx="2168941" cy="1203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809920" y="4290869"/>
        <a:ext cx="1807847" cy="722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B0597-487B-4F09-B990-2BB949CEA447}">
      <dsp:nvSpPr>
        <dsp:cNvPr id="0" name=""/>
        <dsp:cNvSpPr/>
      </dsp:nvSpPr>
      <dsp:spPr>
        <a:xfrm>
          <a:off x="0" y="1518"/>
          <a:ext cx="8568952" cy="8699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 Black" panose="020B0A04020102020204" pitchFamily="34" charset="0"/>
            </a:rPr>
            <a:t>Кількісні параметри моделі теоретичного (розрахункового) аналога  нееродованого </a:t>
          </a:r>
          <a:r>
            <a:rPr lang="uk-UA" sz="2000" kern="1200" dirty="0" err="1" smtClean="0">
              <a:latin typeface="Arial Black" panose="020B0A04020102020204" pitchFamily="34" charset="0"/>
            </a:rPr>
            <a:t>грунту</a:t>
          </a:r>
          <a:r>
            <a:rPr lang="uk-UA" sz="2000" kern="1200" dirty="0" smtClean="0">
              <a:latin typeface="Arial Black" panose="020B0A04020102020204" pitchFamily="34" charset="0"/>
            </a:rPr>
            <a:t> для будь-якої точки в ландшафті:</a:t>
          </a:r>
          <a:endParaRPr lang="uk-UA" sz="2000" kern="1200" dirty="0">
            <a:latin typeface="Arial Black" panose="020B0A04020102020204" pitchFamily="34" charset="0"/>
          </a:endParaRPr>
        </a:p>
      </dsp:txBody>
      <dsp:txXfrm>
        <a:off x="42468" y="43986"/>
        <a:ext cx="8484016" cy="785022"/>
      </dsp:txXfrm>
    </dsp:sp>
    <dsp:sp modelId="{5E90222D-C279-41EA-9840-755FAD085729}">
      <dsp:nvSpPr>
        <dsp:cNvPr id="0" name=""/>
        <dsp:cNvSpPr/>
      </dsp:nvSpPr>
      <dsp:spPr>
        <a:xfrm>
          <a:off x="0" y="881391"/>
          <a:ext cx="8568952" cy="8699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експозиція </a:t>
          </a:r>
          <a:r>
            <a:rPr lang="uk-UA" sz="2000" kern="1200" dirty="0" smtClean="0"/>
            <a:t>(азимут) </a:t>
          </a:r>
          <a:endParaRPr lang="uk-UA" sz="2000" kern="1200" dirty="0"/>
        </a:p>
      </dsp:txBody>
      <dsp:txXfrm>
        <a:off x="42468" y="923859"/>
        <a:ext cx="8484016" cy="785022"/>
      </dsp:txXfrm>
    </dsp:sp>
    <dsp:sp modelId="{B13E450E-01EE-4EC8-A39B-3DD49AD715D6}">
      <dsp:nvSpPr>
        <dsp:cNvPr id="0" name=""/>
        <dsp:cNvSpPr/>
      </dsp:nvSpPr>
      <dsp:spPr>
        <a:xfrm>
          <a:off x="0" y="1761264"/>
          <a:ext cx="8568952" cy="8699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ухил </a:t>
          </a:r>
          <a:r>
            <a:rPr lang="uk-UA" sz="2000" kern="1200" dirty="0" smtClean="0"/>
            <a:t>(градуси) </a:t>
          </a:r>
          <a:endParaRPr lang="uk-UA" sz="2000" kern="1200" dirty="0"/>
        </a:p>
      </dsp:txBody>
      <dsp:txXfrm>
        <a:off x="42468" y="1803732"/>
        <a:ext cx="8484016" cy="785022"/>
      </dsp:txXfrm>
    </dsp:sp>
    <dsp:sp modelId="{C941F994-9C59-4F3F-86F2-66EC49A0943C}">
      <dsp:nvSpPr>
        <dsp:cNvPr id="0" name=""/>
        <dsp:cNvSpPr/>
      </dsp:nvSpPr>
      <dsp:spPr>
        <a:xfrm>
          <a:off x="0" y="2641137"/>
          <a:ext cx="8568952" cy="8699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гранулометричний склад </a:t>
          </a:r>
          <a:r>
            <a:rPr lang="uk-UA" sz="2000" kern="1200" dirty="0" smtClean="0"/>
            <a:t>(вміст фізичної глини, %)</a:t>
          </a:r>
          <a:endParaRPr lang="uk-UA" sz="2000" kern="1200" dirty="0"/>
        </a:p>
      </dsp:txBody>
      <dsp:txXfrm>
        <a:off x="42468" y="2683605"/>
        <a:ext cx="8484016" cy="785022"/>
      </dsp:txXfrm>
    </dsp:sp>
    <dsp:sp modelId="{B3F24865-2C73-40BA-B4CF-11CF29450760}">
      <dsp:nvSpPr>
        <dsp:cNvPr id="0" name=""/>
        <dsp:cNvSpPr/>
      </dsp:nvSpPr>
      <dsp:spPr>
        <a:xfrm>
          <a:off x="0" y="3521010"/>
          <a:ext cx="8568952" cy="8699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материнська порода </a:t>
          </a:r>
          <a:r>
            <a:rPr lang="uk-UA" sz="2000" kern="1200" dirty="0" smtClean="0"/>
            <a:t>(вміст ЕГЧ або ефективна поверхня, г/м</a:t>
          </a:r>
          <a:r>
            <a:rPr lang="uk-UA" sz="2000" kern="1200" baseline="30000" dirty="0" smtClean="0"/>
            <a:t>2</a:t>
          </a:r>
          <a:r>
            <a:rPr lang="uk-UA" sz="2000" kern="1200" dirty="0" smtClean="0"/>
            <a:t>)</a:t>
          </a:r>
          <a:endParaRPr lang="uk-UA" sz="2000" kern="1200" dirty="0"/>
        </a:p>
      </dsp:txBody>
      <dsp:txXfrm>
        <a:off x="42468" y="3563478"/>
        <a:ext cx="8484016" cy="7850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E758E-8CE7-4867-9940-51DD4F0808C4}">
      <dsp:nvSpPr>
        <dsp:cNvPr id="0" name=""/>
        <dsp:cNvSpPr/>
      </dsp:nvSpPr>
      <dsp:spPr>
        <a:xfrm>
          <a:off x="417787" y="0"/>
          <a:ext cx="5544616" cy="554461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F6E9F-BEDF-4BC2-9322-D581355E84B5}">
      <dsp:nvSpPr>
        <dsp:cNvPr id="0" name=""/>
        <dsp:cNvSpPr/>
      </dsp:nvSpPr>
      <dsp:spPr>
        <a:xfrm>
          <a:off x="1689011" y="555003"/>
          <a:ext cx="6606168" cy="9854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1. Інтенсивність фактичних середньорічних втрат ґрунту, т/га</a:t>
          </a:r>
          <a:endParaRPr lang="uk-UA" sz="2000" kern="1200" dirty="0"/>
        </a:p>
      </dsp:txBody>
      <dsp:txXfrm>
        <a:off x="1737118" y="603110"/>
        <a:ext cx="6509954" cy="889254"/>
      </dsp:txXfrm>
    </dsp:sp>
    <dsp:sp modelId="{C4BB62BF-07ED-41AB-990A-CB7FE46E732E}">
      <dsp:nvSpPr>
        <dsp:cNvPr id="0" name=""/>
        <dsp:cNvSpPr/>
      </dsp:nvSpPr>
      <dsp:spPr>
        <a:xfrm>
          <a:off x="1691750" y="1663655"/>
          <a:ext cx="6600690" cy="9854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2. Фактична еродованість певної території у розрізі основних категорій земельних ресурсів, %</a:t>
          </a:r>
          <a:endParaRPr lang="uk-UA" sz="2000" kern="1200" dirty="0"/>
        </a:p>
      </dsp:txBody>
      <dsp:txXfrm>
        <a:off x="1739857" y="1711762"/>
        <a:ext cx="6504476" cy="889254"/>
      </dsp:txXfrm>
    </dsp:sp>
    <dsp:sp modelId="{C5B7DCD8-6D9E-4CC0-9F8B-AD3AA9F7034F}">
      <dsp:nvSpPr>
        <dsp:cNvPr id="0" name=""/>
        <dsp:cNvSpPr/>
      </dsp:nvSpPr>
      <dsp:spPr>
        <a:xfrm>
          <a:off x="1691750" y="2772307"/>
          <a:ext cx="6600690" cy="9854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3. Показник проявлення ерозії ґрунтів (ППЕГ), %</a:t>
          </a:r>
          <a:endParaRPr lang="uk-UA" sz="2000" kern="1200" dirty="0"/>
        </a:p>
      </dsp:txBody>
      <dsp:txXfrm>
        <a:off x="1739857" y="2820414"/>
        <a:ext cx="6504476" cy="889254"/>
      </dsp:txXfrm>
    </dsp:sp>
    <dsp:sp modelId="{8BB30DBE-39CB-4E4B-9FE9-FCEE519C60D3}">
      <dsp:nvSpPr>
        <dsp:cNvPr id="0" name=""/>
        <dsp:cNvSpPr/>
      </dsp:nvSpPr>
      <dsp:spPr>
        <a:xfrm>
          <a:off x="1721591" y="3880960"/>
          <a:ext cx="6541008" cy="9854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4. Шар потенційного поверхневого рідкого стоку (ПС), мм за рік</a:t>
          </a:r>
          <a:endParaRPr lang="uk-UA" sz="2000" kern="1200" dirty="0"/>
        </a:p>
      </dsp:txBody>
      <dsp:txXfrm>
        <a:off x="1769698" y="3929067"/>
        <a:ext cx="6444794" cy="889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DFFDC-B96C-4CCC-9868-9B2A2A63EA87}">
      <dsp:nvSpPr>
        <dsp:cNvPr id="0" name=""/>
        <dsp:cNvSpPr/>
      </dsp:nvSpPr>
      <dsp:spPr>
        <a:xfrm>
          <a:off x="1060317" y="0"/>
          <a:ext cx="5544616" cy="554461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70D88-DA38-4BB8-8A9A-9726FF2DD348}">
      <dsp:nvSpPr>
        <dsp:cNvPr id="0" name=""/>
        <dsp:cNvSpPr/>
      </dsp:nvSpPr>
      <dsp:spPr>
        <a:xfrm>
          <a:off x="3832625" y="555003"/>
          <a:ext cx="3604000" cy="19709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Індекс збереження ґрунтів (ІЗГ) </a:t>
          </a:r>
          <a:endParaRPr lang="uk-UA" sz="2400" kern="1200" dirty="0"/>
        </a:p>
      </dsp:txBody>
      <dsp:txXfrm>
        <a:off x="3928838" y="651216"/>
        <a:ext cx="3411574" cy="1778511"/>
      </dsp:txXfrm>
    </dsp:sp>
    <dsp:sp modelId="{B3A4F027-0AFA-425F-83D1-B6F7459B37F4}">
      <dsp:nvSpPr>
        <dsp:cNvPr id="0" name=""/>
        <dsp:cNvSpPr/>
      </dsp:nvSpPr>
      <dsp:spPr>
        <a:xfrm>
          <a:off x="3832625" y="2772308"/>
          <a:ext cx="3604000" cy="19709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Оцінка ерозійної небезпеки за непрямими показниками</a:t>
          </a:r>
          <a:endParaRPr lang="uk-UA" sz="2400" kern="1200" dirty="0"/>
        </a:p>
      </dsp:txBody>
      <dsp:txXfrm>
        <a:off x="3928838" y="2868521"/>
        <a:ext cx="3411574" cy="1778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5EBB0-C224-4F1C-8A06-846F6DAD4341}">
      <dsp:nvSpPr>
        <dsp:cNvPr id="0" name=""/>
        <dsp:cNvSpPr/>
      </dsp:nvSpPr>
      <dsp:spPr>
        <a:xfrm>
          <a:off x="797256" y="0"/>
          <a:ext cx="5688632" cy="56886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CA507-6EB4-4F5B-ADFD-C2ED4E058DA4}">
      <dsp:nvSpPr>
        <dsp:cNvPr id="0" name=""/>
        <dsp:cNvSpPr/>
      </dsp:nvSpPr>
      <dsp:spPr>
        <a:xfrm>
          <a:off x="3168111" y="571918"/>
          <a:ext cx="4644531" cy="1346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1. Перевищення потенційно-можливих втрат ґрунту від вітрової ерозії над багаторічною нормою ерозії, т/га за рік</a:t>
          </a:r>
          <a:endParaRPr lang="uk-UA" sz="2000" kern="1200" dirty="0"/>
        </a:p>
      </dsp:txBody>
      <dsp:txXfrm>
        <a:off x="3233847" y="637654"/>
        <a:ext cx="4513059" cy="1215133"/>
      </dsp:txXfrm>
    </dsp:sp>
    <dsp:sp modelId="{FB58D2A8-6A42-4CE7-A962-B2A00D805A7C}">
      <dsp:nvSpPr>
        <dsp:cNvPr id="0" name=""/>
        <dsp:cNvSpPr/>
      </dsp:nvSpPr>
      <dsp:spPr>
        <a:xfrm>
          <a:off x="3147405" y="2086850"/>
          <a:ext cx="4685945" cy="1346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2. Наявність переносу пилу під час пилових бур з інших регіонів</a:t>
          </a:r>
          <a:endParaRPr lang="uk-UA" sz="2000" kern="1200" dirty="0"/>
        </a:p>
      </dsp:txBody>
      <dsp:txXfrm>
        <a:off x="3213141" y="2152586"/>
        <a:ext cx="4554473" cy="1215133"/>
      </dsp:txXfrm>
    </dsp:sp>
    <dsp:sp modelId="{DF2503AB-7C9A-4C70-A34E-706C39B9E0FB}">
      <dsp:nvSpPr>
        <dsp:cNvPr id="0" name=""/>
        <dsp:cNvSpPr/>
      </dsp:nvSpPr>
      <dsp:spPr>
        <a:xfrm>
          <a:off x="3137051" y="3601781"/>
          <a:ext cx="4706651" cy="1346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3. Піддатливість до інтенсивних і частих </a:t>
          </a:r>
          <a:r>
            <a:rPr lang="uk-UA" sz="2000" kern="1200" dirty="0" err="1" smtClean="0"/>
            <a:t>посух</a:t>
          </a:r>
          <a:r>
            <a:rPr lang="uk-UA" sz="2000" kern="1200" dirty="0" smtClean="0"/>
            <a:t>, які обумовлюють процеси </a:t>
          </a:r>
          <a:r>
            <a:rPr lang="uk-UA" sz="2000" kern="1200" dirty="0" err="1" smtClean="0"/>
            <a:t>опустелювання</a:t>
          </a:r>
          <a:endParaRPr lang="uk-UA" sz="2000" kern="1200" dirty="0"/>
        </a:p>
      </dsp:txBody>
      <dsp:txXfrm>
        <a:off x="3202787" y="3667517"/>
        <a:ext cx="4575179" cy="12151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1B2E3-2428-48ED-869B-545AB6BE22B9}">
      <dsp:nvSpPr>
        <dsp:cNvPr id="0" name=""/>
        <dsp:cNvSpPr/>
      </dsp:nvSpPr>
      <dsp:spPr>
        <a:xfrm>
          <a:off x="151521" y="355227"/>
          <a:ext cx="4715803" cy="47158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rial Black" panose="020B0A04020102020204" pitchFamily="34" charset="0"/>
            </a:rPr>
            <a:t>Оперативні </a:t>
          </a:r>
          <a:r>
            <a:rPr lang="uk-UA" sz="2600" kern="1200" dirty="0" smtClean="0"/>
            <a:t>(агротехнічні)</a:t>
          </a:r>
          <a:endParaRPr lang="uk-UA" sz="2600" kern="1200" dirty="0"/>
        </a:p>
      </dsp:txBody>
      <dsp:txXfrm>
        <a:off x="810034" y="911321"/>
        <a:ext cx="2719022" cy="3603614"/>
      </dsp:txXfrm>
    </dsp:sp>
    <dsp:sp modelId="{3E2BB23D-03B2-45F4-B0E9-110E423DA358}">
      <dsp:nvSpPr>
        <dsp:cNvPr id="0" name=""/>
        <dsp:cNvSpPr/>
      </dsp:nvSpPr>
      <dsp:spPr>
        <a:xfrm>
          <a:off x="3589958" y="270390"/>
          <a:ext cx="4715803" cy="47158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rial Black" panose="020B0A04020102020204" pitchFamily="34" charset="0"/>
            </a:rPr>
            <a:t>Перспективні </a:t>
          </a:r>
          <a:r>
            <a:rPr lang="uk-UA" sz="2600" kern="1200" dirty="0" smtClean="0"/>
            <a:t>(організаційно-господарські)</a:t>
          </a:r>
          <a:endParaRPr lang="uk-UA" sz="2600" kern="1200" dirty="0"/>
        </a:p>
      </dsp:txBody>
      <dsp:txXfrm>
        <a:off x="4928227" y="826484"/>
        <a:ext cx="2719022" cy="36036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44095-CCB9-4123-93C8-EC8658C7CD90}">
      <dsp:nvSpPr>
        <dsp:cNvPr id="0" name=""/>
        <dsp:cNvSpPr/>
      </dsp:nvSpPr>
      <dsp:spPr>
        <a:xfrm>
          <a:off x="-588877" y="648066"/>
          <a:ext cx="4372343" cy="4320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Переваги: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1)«миттєва» ефективність після виконання технологічних операцій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2) легко вписуються в технологічний процес вирощування культур і тому майже не потребують додаткових витрат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3) позитивно впливають на підвищення ефективної родючості ґрунтів</a:t>
          </a:r>
          <a:endParaRPr lang="uk-UA" sz="1800" kern="1200" dirty="0"/>
        </a:p>
      </dsp:txBody>
      <dsp:txXfrm>
        <a:off x="51438" y="1280787"/>
        <a:ext cx="3091713" cy="3055048"/>
      </dsp:txXfrm>
    </dsp:sp>
    <dsp:sp modelId="{B3F4DC54-2220-4628-B83B-C1AC64AC8E38}">
      <dsp:nvSpPr>
        <dsp:cNvPr id="0" name=""/>
        <dsp:cNvSpPr/>
      </dsp:nvSpPr>
      <dsp:spPr>
        <a:xfrm rot="23511">
          <a:off x="3191751" y="324769"/>
          <a:ext cx="1503880" cy="1067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3191755" y="537224"/>
        <a:ext cx="1183554" cy="640652"/>
      </dsp:txXfrm>
    </dsp:sp>
    <dsp:sp modelId="{86F9576A-D335-4F5B-86BC-D6B1E7D4B758}">
      <dsp:nvSpPr>
        <dsp:cNvPr id="0" name=""/>
        <dsp:cNvSpPr/>
      </dsp:nvSpPr>
      <dsp:spPr>
        <a:xfrm>
          <a:off x="4193190" y="648066"/>
          <a:ext cx="4316567" cy="4320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Недоліки: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1) не забезпечують захист ґрунтів з необхідною регулярністю і ефективністю; 2) не забезпечують захист ґрунтів при прояві ерозійних процесів у вигляді стихійного лиха.</a:t>
          </a:r>
          <a:endParaRPr lang="uk-UA" sz="1800" kern="1200" dirty="0"/>
        </a:p>
      </dsp:txBody>
      <dsp:txXfrm>
        <a:off x="4825337" y="1280787"/>
        <a:ext cx="3052273" cy="3055048"/>
      </dsp:txXfrm>
    </dsp:sp>
    <dsp:sp modelId="{BBB1B618-3366-48A3-BE29-5FF6CF6B1FB4}">
      <dsp:nvSpPr>
        <dsp:cNvPr id="0" name=""/>
        <dsp:cNvSpPr/>
      </dsp:nvSpPr>
      <dsp:spPr>
        <a:xfrm rot="10776489">
          <a:off x="3276874" y="4223519"/>
          <a:ext cx="1503880" cy="1067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 rot="10800000">
        <a:off x="3597196" y="4435974"/>
        <a:ext cx="1183554" cy="640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EA29BB-679C-4A54-BC3A-7D99F839B24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DB7B2-3D48-4BD1-8AE5-2B46765994C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585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C1D25-19B9-4708-AA3D-1CAF510A455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436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A3E59-C388-4552-8738-F546E77A1F9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233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91B2-A41D-41AB-ABFE-E575617DA56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7720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310D6-F431-440D-9FB2-750137F3AF5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1491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1CF53-F012-464F-A47A-606A634FD53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4583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314CA-DAC0-47B0-8A6F-765E620C3C7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194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6E270-B448-4B3B-A7CB-74E8138A3EB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4238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B9D87-E2E0-4DC1-B488-6AC124727A5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540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4A862-7294-46D2-B661-22539B95D2E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0150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33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0C2D083-3EA1-414B-A8FD-2CF3DBEFE104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944687"/>
          </a:xfrm>
        </p:spPr>
        <p:txBody>
          <a:bodyPr/>
          <a:lstStyle/>
          <a:p>
            <a:r>
              <a:rPr lang="uk-UA" altLang="uk-UA" sz="6300">
                <a:solidFill>
                  <a:srgbClr val="FFFF00"/>
                </a:solidFill>
              </a:rPr>
              <a:t>Оцінка і прогноз якості земель</a:t>
            </a:r>
            <a:endParaRPr lang="ru-RU" altLang="uk-UA" sz="630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52863"/>
            <a:ext cx="6400800" cy="1633537"/>
          </a:xfrm>
        </p:spPr>
        <p:txBody>
          <a:bodyPr/>
          <a:lstStyle/>
          <a:p>
            <a:r>
              <a:rPr lang="uk-UA" altLang="uk-UA" sz="2800"/>
              <a:t>Лектор: Барвінський А.В.,</a:t>
            </a:r>
          </a:p>
          <a:p>
            <a:r>
              <a:rPr lang="uk-UA" altLang="uk-UA" sz="2400"/>
              <a:t>кандидат сільськогосподарських наук,</a:t>
            </a:r>
          </a:p>
          <a:p>
            <a:r>
              <a:rPr lang="uk-UA" altLang="uk-UA" sz="2400"/>
              <a:t>доцент кафедри управління земельними ресурсами</a:t>
            </a:r>
            <a:endParaRPr lang="ru-RU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4"/>
          </a:xfrm>
        </p:spPr>
        <p:txBody>
          <a:bodyPr/>
          <a:lstStyle/>
          <a:p>
            <a:r>
              <a:rPr lang="uk-UA" sz="2400" dirty="0" smtClean="0">
                <a:effectLst/>
              </a:rPr>
              <a:t/>
            </a:r>
            <a:br>
              <a:rPr lang="uk-UA" sz="2400" dirty="0" smtClean="0">
                <a:effectLst/>
              </a:rPr>
            </a:br>
            <a:r>
              <a:rPr lang="uk-UA" sz="2400" dirty="0" smtClean="0">
                <a:effectLst/>
              </a:rPr>
              <a:t>Оцінка </a:t>
            </a:r>
            <a:r>
              <a:rPr lang="uk-UA" sz="2400" dirty="0">
                <a:effectLst/>
              </a:rPr>
              <a:t>фактичного </a:t>
            </a:r>
            <a:r>
              <a:rPr lang="uk-UA" sz="2400" dirty="0" smtClean="0">
                <a:effectLst/>
              </a:rPr>
              <a:t>стану</a:t>
            </a:r>
            <a:r>
              <a:rPr lang="uk-UA" sz="2400" dirty="0">
                <a:effectLst/>
              </a:rPr>
              <a:t/>
            </a:r>
            <a:br>
              <a:rPr lang="uk-UA" sz="2400" dirty="0">
                <a:effectLst/>
              </a:rPr>
            </a:br>
            <a:endParaRPr lang="uk-UA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85948775"/>
              </p:ext>
            </p:extLst>
          </p:nvPr>
        </p:nvGraphicFramePr>
        <p:xfrm>
          <a:off x="179512" y="105273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39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568952" cy="504055"/>
          </a:xfrm>
        </p:spPr>
        <p:txBody>
          <a:bodyPr/>
          <a:lstStyle/>
          <a:p>
            <a:pPr lvl="0"/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Інтенсивність </a:t>
            </a:r>
            <a:r>
              <a:rPr lang="uk-UA" sz="2400" dirty="0"/>
              <a:t>фактичних середньорічних втрат ґрунту, т/га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5516"/>
          <a:stretch/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4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432047"/>
          </a:xfrm>
        </p:spPr>
        <p:txBody>
          <a:bodyPr/>
          <a:lstStyle/>
          <a:p>
            <a:r>
              <a:rPr lang="uk-UA" sz="2400" dirty="0" smtClean="0"/>
              <a:t>Еродованість </a:t>
            </a:r>
            <a:r>
              <a:rPr lang="uk-UA" sz="2400" dirty="0" err="1" smtClean="0"/>
              <a:t>грунтів</a:t>
            </a:r>
            <a:r>
              <a:rPr lang="uk-UA" sz="2400" dirty="0" smtClean="0"/>
              <a:t> України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2696"/>
            <a:ext cx="9144001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4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358775"/>
          </a:xfrm>
        </p:spPr>
        <p:txBody>
          <a:bodyPr/>
          <a:lstStyle/>
          <a:p>
            <a:r>
              <a:rPr lang="uk-UA" altLang="uk-UA" sz="2400" dirty="0"/>
              <a:t>Коефіцієнт еродованості (К)</a:t>
            </a:r>
            <a:endParaRPr lang="ru-RU" altLang="uk-UA" sz="24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8859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358775"/>
          </a:xfrm>
        </p:spPr>
        <p:txBody>
          <a:bodyPr/>
          <a:lstStyle/>
          <a:p>
            <a:r>
              <a:rPr lang="uk-UA" altLang="uk-UA" sz="2400" dirty="0"/>
              <a:t>Змив ґрунту 10-% забезпеченості (т/га за рік)</a:t>
            </a:r>
            <a:endParaRPr lang="ru-RU" altLang="uk-UA" sz="24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79015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04055"/>
          </a:xfrm>
        </p:spPr>
        <p:txBody>
          <a:bodyPr/>
          <a:lstStyle/>
          <a:p>
            <a:r>
              <a:rPr lang="uk-UA" sz="2400" dirty="0">
                <a:effectLst/>
              </a:rPr>
              <a:t>Оцінка потенційної ерозійної небезпеки</a:t>
            </a:r>
            <a:endParaRPr lang="uk-UA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05216489"/>
              </p:ext>
            </p:extLst>
          </p:nvPr>
        </p:nvGraphicFramePr>
        <p:xfrm>
          <a:off x="323528" y="908720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65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2400" b="1" dirty="0">
                <a:effectLst/>
              </a:rPr>
              <a:t>Класифікація ерозійної небезпеки</a:t>
            </a:r>
            <a:endParaRPr lang="uk-UA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52503"/>
              </p:ext>
            </p:extLst>
          </p:nvPr>
        </p:nvGraphicFramePr>
        <p:xfrm>
          <a:off x="1" y="980726"/>
          <a:ext cx="9143999" cy="587727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619671">
                  <a:extLst>
                    <a:ext uri="{9D8B030D-6E8A-4147-A177-3AD203B41FA5}">
                      <a16:colId xmlns:a16="http://schemas.microsoft.com/office/drawing/2014/main" val="4204938352"/>
                    </a:ext>
                  </a:extLst>
                </a:gridCol>
                <a:gridCol w="2483964">
                  <a:extLst>
                    <a:ext uri="{9D8B030D-6E8A-4147-A177-3AD203B41FA5}">
                      <a16:colId xmlns:a16="http://schemas.microsoft.com/office/drawing/2014/main" val="2145208519"/>
                    </a:ext>
                  </a:extLst>
                </a:gridCol>
                <a:gridCol w="5040364">
                  <a:extLst>
                    <a:ext uri="{9D8B030D-6E8A-4147-A177-3AD203B41FA5}">
                      <a16:colId xmlns:a16="http://schemas.microsoft.com/office/drawing/2014/main" val="3334362784"/>
                    </a:ext>
                  </a:extLst>
                </a:gridCol>
              </a:tblGrid>
              <a:tr h="1233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Ступінь ерозійної небезпеки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ІЗГ (років)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Характеристика ерозійної небезпеки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2572204916"/>
                  </a:ext>
                </a:extLst>
              </a:tr>
              <a:tr h="616509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&gt;300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Небезпеки водної ерозії практично немає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413951252"/>
                  </a:ext>
                </a:extLst>
              </a:tr>
              <a:tr h="93702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300-200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Слабка. З'являється імовірність поступового зниження потужності профілю ґрунтів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270161678"/>
                  </a:ext>
                </a:extLst>
              </a:tr>
              <a:tr h="92476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200-100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Помітна. Має місце реальна можливість втрати ґрунтового покриву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447618405"/>
                  </a:ext>
                </a:extLst>
              </a:tr>
              <a:tr h="6246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4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100-50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Сильна. Наявні умови повної втрати ґрунто­вого покриву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248105720"/>
                  </a:ext>
                </a:extLst>
              </a:tr>
              <a:tr h="154127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&lt;50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Дуже сильна. Імовірні проявлення катастрофічних ерозійних втрат ґрунту. Наявні умови для втрати ґрунтового покриву за життя одного </a:t>
                      </a:r>
                      <a:r>
                        <a:rPr lang="uk-UA" sz="2000" dirty="0" smtClean="0">
                          <a:effectLst/>
                        </a:rPr>
                        <a:t>покоління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530024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02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0975"/>
            <a:ext cx="8363272" cy="371476"/>
          </a:xfrm>
        </p:spPr>
        <p:txBody>
          <a:bodyPr/>
          <a:lstStyle/>
          <a:p>
            <a:r>
              <a:rPr lang="uk-UA" altLang="uk-UA" sz="2400" dirty="0"/>
              <a:t>Індекс збереження ґрунтів </a:t>
            </a:r>
            <a:endParaRPr lang="ru-RU" altLang="uk-UA" sz="24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91440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705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1316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116632"/>
            <a:ext cx="8291264" cy="531069"/>
          </a:xfrm>
        </p:spPr>
        <p:txBody>
          <a:bodyPr/>
          <a:lstStyle/>
          <a:p>
            <a:r>
              <a:rPr lang="uk-UA" altLang="uk-UA" sz="2400" dirty="0"/>
              <a:t>Коефіцієнт реалізації ерозійної небезпеки </a:t>
            </a:r>
            <a:r>
              <a:rPr lang="uk-UA" altLang="uk-UA" sz="2400" dirty="0" smtClean="0"/>
              <a:t/>
            </a:r>
            <a:br>
              <a:rPr lang="uk-UA" altLang="uk-UA" sz="2400" dirty="0" smtClean="0"/>
            </a:br>
            <a:r>
              <a:rPr lang="uk-UA" altLang="uk-UA" sz="2400" dirty="0" smtClean="0"/>
              <a:t>(</a:t>
            </a:r>
            <a:r>
              <a:rPr lang="uk-UA" altLang="uk-UA" sz="2400" dirty="0"/>
              <a:t>відношення фактичного змиву до потенційного)</a:t>
            </a:r>
            <a:r>
              <a:rPr lang="ru-RU" altLang="uk-UA" sz="2400" dirty="0"/>
              <a:t> 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257300" y="3752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0671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04055"/>
          </a:xfrm>
        </p:spPr>
        <p:txBody>
          <a:bodyPr/>
          <a:lstStyle/>
          <a:p>
            <a:r>
              <a:rPr lang="ru-RU" sz="2400" dirty="0" err="1">
                <a:effectLst/>
              </a:rPr>
              <a:t>Нормативи</a:t>
            </a:r>
            <a:r>
              <a:rPr lang="ru-RU" sz="2400" dirty="0">
                <a:effectLst/>
              </a:rPr>
              <a:t> для </a:t>
            </a:r>
            <a:r>
              <a:rPr lang="ru-RU" sz="2400" dirty="0" err="1">
                <a:effectLst/>
              </a:rPr>
              <a:t>непрямої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оцінки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ерозійної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небезпеки</a:t>
            </a:r>
            <a:endParaRPr lang="uk-UA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02452"/>
              </p:ext>
            </p:extLst>
          </p:nvPr>
        </p:nvGraphicFramePr>
        <p:xfrm>
          <a:off x="-1" y="908719"/>
          <a:ext cx="9144000" cy="59492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27585">
                  <a:extLst>
                    <a:ext uri="{9D8B030D-6E8A-4147-A177-3AD203B41FA5}">
                      <a16:colId xmlns:a16="http://schemas.microsoft.com/office/drawing/2014/main" val="1652757751"/>
                    </a:ext>
                  </a:extLst>
                </a:gridCol>
                <a:gridCol w="2056776">
                  <a:extLst>
                    <a:ext uri="{9D8B030D-6E8A-4147-A177-3AD203B41FA5}">
                      <a16:colId xmlns:a16="http://schemas.microsoft.com/office/drawing/2014/main" val="1546331996"/>
                    </a:ext>
                  </a:extLst>
                </a:gridCol>
                <a:gridCol w="1209691">
                  <a:extLst>
                    <a:ext uri="{9D8B030D-6E8A-4147-A177-3AD203B41FA5}">
                      <a16:colId xmlns:a16="http://schemas.microsoft.com/office/drawing/2014/main" val="3497799045"/>
                    </a:ext>
                  </a:extLst>
                </a:gridCol>
                <a:gridCol w="1167082">
                  <a:extLst>
                    <a:ext uri="{9D8B030D-6E8A-4147-A177-3AD203B41FA5}">
                      <a16:colId xmlns:a16="http://schemas.microsoft.com/office/drawing/2014/main" val="624463499"/>
                    </a:ext>
                  </a:extLst>
                </a:gridCol>
                <a:gridCol w="1167082">
                  <a:extLst>
                    <a:ext uri="{9D8B030D-6E8A-4147-A177-3AD203B41FA5}">
                      <a16:colId xmlns:a16="http://schemas.microsoft.com/office/drawing/2014/main" val="4264343180"/>
                    </a:ext>
                  </a:extLst>
                </a:gridCol>
                <a:gridCol w="1357892">
                  <a:extLst>
                    <a:ext uri="{9D8B030D-6E8A-4147-A177-3AD203B41FA5}">
                      <a16:colId xmlns:a16="http://schemas.microsoft.com/office/drawing/2014/main" val="274281317"/>
                    </a:ext>
                  </a:extLst>
                </a:gridCol>
                <a:gridCol w="1357892">
                  <a:extLst>
                    <a:ext uri="{9D8B030D-6E8A-4147-A177-3AD203B41FA5}">
                      <a16:colId xmlns:a16="http://schemas.microsoft.com/office/drawing/2014/main" val="4226245174"/>
                    </a:ext>
                  </a:extLst>
                </a:gridCol>
              </a:tblGrid>
              <a:tr h="3359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effectLst/>
                          <a:latin typeface="Arial Black" panose="020B0A04020102020204" pitchFamily="34" charset="0"/>
                        </a:rPr>
                        <a:t>пп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</a:rPr>
                        <a:t>Показники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</a:rPr>
                        <a:t>Характеристика ерозійної небезпеки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858021"/>
                  </a:ext>
                </a:extLst>
              </a:tr>
              <a:tr h="67195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</a:rPr>
                        <a:t>Відсутня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</a:rPr>
                        <a:t>Слабка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</a:rPr>
                        <a:t>Помітна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</a:rPr>
                        <a:t>Сильна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effectLst/>
                          <a:latin typeface="Arial Black" panose="020B0A04020102020204" pitchFamily="34" charset="0"/>
                        </a:rPr>
                        <a:t>Катастро-фічна</a:t>
                      </a:r>
                      <a:endParaRPr lang="uk-UA" sz="18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53209245"/>
                  </a:ext>
                </a:extLst>
              </a:tr>
              <a:tr h="5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Розораність території, %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&lt;40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40-45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45-50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50-60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&gt;60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84463408"/>
                  </a:ext>
                </a:extLst>
              </a:tr>
              <a:tr h="1496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Співвідношення площ під ріллею і стабільними земельними угіддями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 1,0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1-1,3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1,3-1,7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1,7-3,0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&gt;3,0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126337661"/>
                  </a:ext>
                </a:extLst>
              </a:tr>
              <a:tr h="671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Еродованість ріллі, %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&lt;20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21—30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31—40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41—50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&gt;50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981243321"/>
                  </a:ext>
                </a:extLst>
              </a:tr>
              <a:tr h="1197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Розораність земель на ухилах &gt;2 град.,%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&lt;20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21—30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31—40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41—50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&gt;50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734570186"/>
                  </a:ext>
                </a:extLst>
              </a:tr>
              <a:tr h="1007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Клас ерозійної небезпеки, сума балів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6—10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11—15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16—20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21—25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934929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6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549275"/>
            <a:ext cx="8291264" cy="1871613"/>
          </a:xfrm>
        </p:spPr>
        <p:txBody>
          <a:bodyPr/>
          <a:lstStyle/>
          <a:p>
            <a:r>
              <a:rPr lang="uk-UA" altLang="uk-UA" sz="3200" b="1" dirty="0" smtClean="0"/>
              <a:t>Модуль 2. </a:t>
            </a:r>
            <a:r>
              <a:rPr lang="uk-UA" sz="3200" b="1" dirty="0">
                <a:effectLst/>
              </a:rPr>
              <a:t>Трансформація якості земель сільськогосподарського призначення під впливом </a:t>
            </a:r>
            <a:r>
              <a:rPr lang="uk-UA" sz="3200" b="1" dirty="0" err="1">
                <a:effectLst/>
              </a:rPr>
              <a:t>деградаційних</a:t>
            </a:r>
            <a:r>
              <a:rPr lang="uk-UA" sz="3200" b="1" dirty="0">
                <a:effectLst/>
              </a:rPr>
              <a:t> </a:t>
            </a:r>
            <a:r>
              <a:rPr lang="uk-UA" sz="3200" b="1" dirty="0" smtClean="0">
                <a:effectLst/>
              </a:rPr>
              <a:t>процесів</a:t>
            </a:r>
            <a:endParaRPr lang="ru-RU" altLang="uk-UA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432047"/>
          </a:xfrm>
        </p:spPr>
        <p:txBody>
          <a:bodyPr/>
          <a:lstStyle/>
          <a:p>
            <a:r>
              <a:rPr lang="uk-UA" sz="2400" dirty="0" smtClean="0">
                <a:effectLst/>
              </a:rPr>
              <a:t/>
            </a:r>
            <a:br>
              <a:rPr lang="uk-UA" sz="2400" dirty="0" smtClean="0">
                <a:effectLst/>
              </a:rPr>
            </a:br>
            <a:r>
              <a:rPr lang="uk-UA" sz="2400" dirty="0" smtClean="0">
                <a:effectLst/>
              </a:rPr>
              <a:t>Розораність </a:t>
            </a:r>
            <a:r>
              <a:rPr lang="uk-UA" sz="2400" dirty="0">
                <a:effectLst/>
              </a:rPr>
              <a:t>території, %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829" t="25757" r="6952" b="4547"/>
          <a:stretch/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45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04055"/>
          </a:xfrm>
        </p:spPr>
        <p:txBody>
          <a:bodyPr/>
          <a:lstStyle/>
          <a:p>
            <a:r>
              <a:rPr lang="uk-UA" sz="2400" dirty="0" smtClean="0"/>
              <a:t>Еродованість ріллі, %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73" t="17245" r="2873" b="5453"/>
          <a:stretch/>
        </p:blipFill>
        <p:spPr>
          <a:xfrm>
            <a:off x="0" y="836712"/>
            <a:ext cx="914399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39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r>
              <a:rPr lang="uk-UA" altLang="uk-UA" sz="2400" dirty="0"/>
              <a:t>Частка ріллі на ухилах 0-2</a:t>
            </a:r>
            <a:r>
              <a:rPr lang="uk-UA" altLang="uk-UA" sz="2400" baseline="30000" dirty="0"/>
              <a:t>0</a:t>
            </a:r>
            <a:r>
              <a:rPr lang="uk-UA" altLang="uk-UA" sz="2400" dirty="0"/>
              <a:t>, %</a:t>
            </a:r>
            <a:endParaRPr lang="ru-RU" altLang="uk-UA" sz="24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94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034577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472699"/>
          </a:xfrm>
        </p:spPr>
        <p:txBody>
          <a:bodyPr/>
          <a:lstStyle/>
          <a:p>
            <a:r>
              <a:rPr lang="uk-UA" sz="2400" b="1" dirty="0" smtClean="0"/>
              <a:t>Модель водної ерозії</a:t>
            </a:r>
            <a:endParaRPr lang="uk-UA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36713"/>
            <a:ext cx="7416824" cy="172819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323528" y="3068961"/>
            <a:ext cx="8568951" cy="3837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де: </a:t>
            </a:r>
            <a:r>
              <a:rPr lang="uk-UA" dirty="0" smtClean="0">
                <a:latin typeface="Arial Black" panose="020B0A04020102020204" pitchFamily="34" charset="0"/>
              </a:rPr>
              <a:t>(</a:t>
            </a:r>
            <a:r>
              <a:rPr lang="en-US" dirty="0">
                <a:latin typeface="Arial Black" panose="020B0A04020102020204" pitchFamily="34" charset="0"/>
              </a:rPr>
              <a:t>qX2T) </a:t>
            </a:r>
            <a:r>
              <a:rPr lang="uk-UA" dirty="0" smtClean="0">
                <a:latin typeface="Arial Black" panose="020B0A04020102020204" pitchFamily="34" charset="0"/>
              </a:rPr>
              <a:t>- прогноз </a:t>
            </a:r>
            <a:r>
              <a:rPr lang="uk-UA" dirty="0">
                <a:latin typeface="Arial Black" panose="020B0A04020102020204" pitchFamily="34" charset="0"/>
              </a:rPr>
              <a:t>твердих </a:t>
            </a:r>
            <a:r>
              <a:rPr lang="uk-UA" dirty="0" smtClean="0">
                <a:latin typeface="Arial Black" panose="020B0A04020102020204" pitchFamily="34" charset="0"/>
              </a:rPr>
              <a:t>втрат, т/га</a:t>
            </a:r>
          </a:p>
          <a:p>
            <a:r>
              <a:rPr lang="uk-UA" dirty="0">
                <a:latin typeface="Arial Black" panose="020B0A04020102020204" pitchFamily="34" charset="0"/>
                <a:sym typeface="Symbol" panose="05050102010706020507" pitchFamily="18" charset="2"/>
              </a:rPr>
              <a:t></a:t>
            </a:r>
            <a:r>
              <a:rPr lang="uk-UA" dirty="0">
                <a:latin typeface="Arial Black" panose="020B0A04020102020204" pitchFamily="34" charset="0"/>
              </a:rPr>
              <a:t> - щільність складення твердої фази </a:t>
            </a:r>
            <a:r>
              <a:rPr lang="uk-UA" dirty="0" err="1">
                <a:latin typeface="Arial Black" panose="020B0A04020102020204" pitchFamily="34" charset="0"/>
              </a:rPr>
              <a:t>грунту</a:t>
            </a:r>
            <a:r>
              <a:rPr lang="uk-UA" dirty="0">
                <a:latin typeface="Arial Black" panose="020B0A04020102020204" pitchFamily="34" charset="0"/>
              </a:rPr>
              <a:t>, </a:t>
            </a:r>
            <a:r>
              <a:rPr lang="uk-UA" dirty="0" smtClean="0">
                <a:latin typeface="Arial Black" panose="020B0A04020102020204" pitchFamily="34" charset="0"/>
              </a:rPr>
              <a:t>т/м</a:t>
            </a:r>
            <a:r>
              <a:rPr lang="uk-UA" baseline="30000" dirty="0" smtClean="0">
                <a:latin typeface="Arial Black" panose="020B0A04020102020204" pitchFamily="34" charset="0"/>
              </a:rPr>
              <a:t>3</a:t>
            </a:r>
            <a:endParaRPr lang="uk-UA" dirty="0">
              <a:latin typeface="Arial Black" panose="020B0A040201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w"/>
            </a:pPr>
            <a:r>
              <a:rPr lang="uk-UA" dirty="0" smtClean="0">
                <a:latin typeface="Arial Black" panose="020B0A04020102020204" pitchFamily="34" charset="0"/>
              </a:rPr>
              <a:t>- </a:t>
            </a:r>
            <a:r>
              <a:rPr lang="uk-UA" dirty="0">
                <a:latin typeface="Arial Black" panose="020B0A04020102020204" pitchFamily="34" charset="0"/>
              </a:rPr>
              <a:t>середня частота </a:t>
            </a:r>
            <a:r>
              <a:rPr lang="uk-UA" dirty="0" err="1">
                <a:latin typeface="Arial Black" panose="020B0A04020102020204" pitchFamily="34" charset="0"/>
              </a:rPr>
              <a:t>пульсаційної</a:t>
            </a:r>
            <a:r>
              <a:rPr lang="uk-UA" dirty="0">
                <a:latin typeface="Arial Black" panose="020B0A04020102020204" pitchFamily="34" charset="0"/>
              </a:rPr>
              <a:t> швидкості, </a:t>
            </a:r>
            <a:r>
              <a:rPr lang="uk-UA" dirty="0" smtClean="0">
                <a:latin typeface="Arial Black" panose="020B0A04020102020204" pitchFamily="34" charset="0"/>
              </a:rPr>
              <a:t>с</a:t>
            </a:r>
            <a:r>
              <a:rPr lang="uk-UA" baseline="30000" dirty="0" smtClean="0">
                <a:latin typeface="Arial Black" panose="020B0A04020102020204" pitchFamily="34" charset="0"/>
              </a:rPr>
              <a:t>-1</a:t>
            </a:r>
          </a:p>
          <a:p>
            <a:r>
              <a:rPr lang="uk-UA" dirty="0">
                <a:latin typeface="Arial Black" panose="020B0A04020102020204" pitchFamily="34" charset="0"/>
              </a:rPr>
              <a:t>D - середній діаметр </a:t>
            </a:r>
            <a:r>
              <a:rPr lang="uk-UA" dirty="0" smtClean="0">
                <a:latin typeface="Arial Black" panose="020B0A04020102020204" pitchFamily="34" charset="0"/>
              </a:rPr>
              <a:t>агрегатів, м</a:t>
            </a:r>
            <a:endParaRPr lang="uk-UA" dirty="0">
              <a:latin typeface="Arial Black" panose="020B0A04020102020204" pitchFamily="34" charset="0"/>
            </a:endParaRPr>
          </a:p>
          <a:p>
            <a:r>
              <a:rPr lang="uk-UA" dirty="0" smtClean="0">
                <a:latin typeface="Arial Black" panose="020B0A04020102020204" pitchFamily="34" charset="0"/>
              </a:rPr>
              <a:t>І </a:t>
            </a:r>
            <a:r>
              <a:rPr lang="uk-UA" dirty="0">
                <a:latin typeface="Arial Black" panose="020B0A04020102020204" pitchFamily="34" charset="0"/>
              </a:rPr>
              <a:t>- середня інтенсивність опадів, </a:t>
            </a:r>
            <a:r>
              <a:rPr lang="uk-UA" dirty="0" smtClean="0">
                <a:latin typeface="Arial Black" panose="020B0A04020102020204" pitchFamily="34" charset="0"/>
              </a:rPr>
              <a:t>м/с</a:t>
            </a:r>
          </a:p>
          <a:p>
            <a:r>
              <a:rPr lang="uk-UA" dirty="0">
                <a:latin typeface="Arial Black" panose="020B0A04020102020204" pitchFamily="34" charset="0"/>
                <a:sym typeface="Symbol" panose="05050102010706020507" pitchFamily="18" charset="2"/>
              </a:rPr>
              <a:t></a:t>
            </a:r>
            <a:r>
              <a:rPr lang="uk-UA" dirty="0">
                <a:latin typeface="Arial Black" panose="020B0A04020102020204" pitchFamily="34" charset="0"/>
              </a:rPr>
              <a:t> - коефіцієнт стоку;</a:t>
            </a:r>
          </a:p>
          <a:p>
            <a:r>
              <a:rPr lang="uk-UA" dirty="0" smtClean="0">
                <a:latin typeface="Arial Black" panose="020B0A04020102020204" pitchFamily="34" charset="0"/>
              </a:rPr>
              <a:t>і </a:t>
            </a:r>
            <a:r>
              <a:rPr lang="uk-UA" dirty="0">
                <a:latin typeface="Arial Black" panose="020B0A04020102020204" pitchFamily="34" charset="0"/>
              </a:rPr>
              <a:t>- ухил поверхні (</a:t>
            </a:r>
            <a:r>
              <a:rPr lang="uk-UA" dirty="0" err="1">
                <a:latin typeface="Arial Black" panose="020B0A04020102020204" pitchFamily="34" charset="0"/>
              </a:rPr>
              <a:t>tg</a:t>
            </a:r>
            <a:r>
              <a:rPr lang="uk-UA" dirty="0">
                <a:latin typeface="Arial Black" panose="020B0A04020102020204" pitchFamily="34" charset="0"/>
                <a:sym typeface="Symbol" panose="05050102010706020507" pitchFamily="18" charset="2"/>
              </a:rPr>
              <a:t></a:t>
            </a:r>
            <a:r>
              <a:rPr lang="uk-UA" dirty="0" smtClean="0">
                <a:latin typeface="Arial Black" panose="020B0A04020102020204" pitchFamily="34" charset="0"/>
              </a:rPr>
              <a:t>)</a:t>
            </a:r>
            <a:endParaRPr lang="uk-UA" dirty="0">
              <a:latin typeface="Arial Black" panose="020B0A04020102020204" pitchFamily="34" charset="0"/>
            </a:endParaRPr>
          </a:p>
          <a:p>
            <a:r>
              <a:rPr lang="uk-UA" dirty="0" smtClean="0">
                <a:latin typeface="Arial Black" panose="020B0A04020102020204" pitchFamily="34" charset="0"/>
              </a:rPr>
              <a:t>m</a:t>
            </a:r>
            <a:r>
              <a:rPr lang="uk-UA" baseline="-25000" dirty="0" smtClean="0">
                <a:latin typeface="Arial Black" panose="020B0A04020102020204" pitchFamily="34" charset="0"/>
              </a:rPr>
              <a:t>1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- коефіцієнт, який враховує відхилення характеру руху рівного шару води за </a:t>
            </a:r>
            <a:r>
              <a:rPr lang="uk-UA" dirty="0" err="1">
                <a:latin typeface="Arial Black" panose="020B0A04020102020204" pitchFamily="34" charset="0"/>
              </a:rPr>
              <a:t>Костяковим</a:t>
            </a:r>
            <a:r>
              <a:rPr lang="uk-UA" dirty="0">
                <a:latin typeface="Arial Black" panose="020B0A04020102020204" pitchFamily="34" charset="0"/>
              </a:rPr>
              <a:t> (</a:t>
            </a:r>
            <a:r>
              <a:rPr lang="uk-UA" dirty="0" smtClean="0">
                <a:latin typeface="Arial Black" panose="020B0A04020102020204" pitchFamily="34" charset="0"/>
              </a:rPr>
              <a:t>1960)</a:t>
            </a:r>
            <a:endParaRPr lang="uk-UA" dirty="0">
              <a:latin typeface="Arial Black" panose="020B0A04020102020204" pitchFamily="34" charset="0"/>
            </a:endParaRPr>
          </a:p>
          <a:p>
            <a:r>
              <a:rPr lang="uk-UA" dirty="0" smtClean="0">
                <a:latin typeface="Arial Black" panose="020B0A04020102020204" pitchFamily="34" charset="0"/>
              </a:rPr>
              <a:t>n</a:t>
            </a:r>
            <a:r>
              <a:rPr lang="uk-UA" baseline="-25000" dirty="0" smtClean="0">
                <a:latin typeface="Arial Black" panose="020B0A04020102020204" pitchFamily="34" charset="0"/>
              </a:rPr>
              <a:t>0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- коефіцієнт </a:t>
            </a:r>
            <a:r>
              <a:rPr lang="uk-UA" dirty="0" smtClean="0">
                <a:latin typeface="Arial Black" panose="020B0A04020102020204" pitchFamily="34" charset="0"/>
              </a:rPr>
              <a:t>шорсткості</a:t>
            </a:r>
          </a:p>
          <a:p>
            <a:r>
              <a:rPr lang="uk-UA" dirty="0">
                <a:latin typeface="Arial Black" panose="020B0A04020102020204" pitchFamily="34" charset="0"/>
              </a:rPr>
              <a:t>Х</a:t>
            </a:r>
            <a:r>
              <a:rPr lang="uk-UA" baseline="-25000" dirty="0">
                <a:latin typeface="Arial Black" panose="020B0A04020102020204" pitchFamily="34" charset="0"/>
              </a:rPr>
              <a:t>2</a:t>
            </a:r>
            <a:r>
              <a:rPr lang="uk-UA" dirty="0">
                <a:latin typeface="Arial Black" panose="020B0A04020102020204" pitchFamily="34" charset="0"/>
              </a:rPr>
              <a:t> - довжина ділянки активної </a:t>
            </a:r>
            <a:r>
              <a:rPr lang="uk-UA" dirty="0" smtClean="0">
                <a:latin typeface="Arial Black" panose="020B0A04020102020204" pitchFamily="34" charset="0"/>
              </a:rPr>
              <a:t>ерозії, м</a:t>
            </a:r>
            <a:endParaRPr lang="uk-UA" dirty="0">
              <a:latin typeface="Arial Black" panose="020B0A04020102020204" pitchFamily="34" charset="0"/>
            </a:endParaRPr>
          </a:p>
          <a:p>
            <a:r>
              <a:rPr lang="uk-UA" dirty="0" err="1" smtClean="0">
                <a:latin typeface="Arial Black" panose="020B0A04020102020204" pitchFamily="34" charset="0"/>
              </a:rPr>
              <a:t>V</a:t>
            </a:r>
            <a:r>
              <a:rPr lang="uk-UA" baseline="-25000" dirty="0" err="1">
                <a:latin typeface="Arial Black" panose="020B0A04020102020204" pitchFamily="34" charset="0"/>
                <a:sym typeface="Symbol" panose="05050102010706020507" pitchFamily="18" charset="2"/>
              </a:rPr>
              <a:t></a:t>
            </a:r>
            <a:r>
              <a:rPr lang="uk-UA" baseline="-25000" dirty="0" err="1">
                <a:latin typeface="Arial Black" panose="020B0A04020102020204" pitchFamily="34" charset="0"/>
              </a:rPr>
              <a:t>доп</a:t>
            </a:r>
            <a:r>
              <a:rPr lang="uk-UA" dirty="0">
                <a:latin typeface="Arial Black" panose="020B0A04020102020204" pitchFamily="34" charset="0"/>
              </a:rPr>
              <a:t> - допустима (</a:t>
            </a:r>
            <a:r>
              <a:rPr lang="uk-UA" dirty="0" err="1">
                <a:latin typeface="Arial Black" panose="020B0A04020102020204" pitchFamily="34" charset="0"/>
              </a:rPr>
              <a:t>нерозмиваюча</a:t>
            </a:r>
            <a:r>
              <a:rPr lang="uk-UA" dirty="0">
                <a:latin typeface="Arial Black" panose="020B0A04020102020204" pitchFamily="34" charset="0"/>
              </a:rPr>
              <a:t>) </a:t>
            </a:r>
            <a:r>
              <a:rPr lang="uk-UA" dirty="0" smtClean="0">
                <a:latin typeface="Arial Black" panose="020B0A04020102020204" pitchFamily="34" charset="0"/>
              </a:rPr>
              <a:t>швидкість, м/с</a:t>
            </a:r>
            <a:endParaRPr lang="uk-UA" dirty="0">
              <a:latin typeface="Arial Black" panose="020B0A04020102020204" pitchFamily="34" charset="0"/>
            </a:endParaRPr>
          </a:p>
          <a:p>
            <a:r>
              <a:rPr lang="uk-UA" dirty="0" smtClean="0">
                <a:latin typeface="Arial Black" panose="020B0A04020102020204" pitchFamily="34" charset="0"/>
              </a:rPr>
              <a:t>Т </a:t>
            </a:r>
            <a:r>
              <a:rPr lang="uk-UA" dirty="0">
                <a:latin typeface="Arial Black" panose="020B0A04020102020204" pitchFamily="34" charset="0"/>
              </a:rPr>
              <a:t>- термін випадіння </a:t>
            </a:r>
            <a:r>
              <a:rPr lang="uk-UA" dirty="0" err="1">
                <a:latin typeface="Arial Black" panose="020B0A04020102020204" pitchFamily="34" charset="0"/>
              </a:rPr>
              <a:t>еродуючої</a:t>
            </a:r>
            <a:r>
              <a:rPr lang="uk-UA" dirty="0">
                <a:latin typeface="Arial Black" panose="020B0A04020102020204" pitchFamily="34" charset="0"/>
              </a:rPr>
              <a:t> частки опадів, </a:t>
            </a:r>
            <a:r>
              <a:rPr lang="uk-UA" dirty="0" smtClean="0">
                <a:latin typeface="Arial Black" panose="020B0A04020102020204" pitchFamily="34" charset="0"/>
              </a:rPr>
              <a:t>с</a:t>
            </a:r>
            <a:endParaRPr lang="uk-U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61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uk-UA" sz="2400" dirty="0"/>
              <a:t>Показники діагностики вітрової </a:t>
            </a:r>
            <a:r>
              <a:rPr lang="uk-UA" sz="2400" dirty="0" smtClean="0"/>
              <a:t>ерозії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5711248"/>
              </p:ext>
            </p:extLst>
          </p:nvPr>
        </p:nvGraphicFramePr>
        <p:xfrm>
          <a:off x="251520" y="908720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78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uk-UA" altLang="uk-UA" sz="2400" dirty="0"/>
              <a:t>Максимальна швидкість вітру під час пилових бур </a:t>
            </a:r>
            <a:r>
              <a:rPr lang="uk-UA" altLang="uk-UA" sz="2400" dirty="0" smtClean="0"/>
              <a:t/>
            </a:r>
            <a:br>
              <a:rPr lang="uk-UA" altLang="uk-UA" sz="2400" dirty="0" smtClean="0"/>
            </a:br>
            <a:r>
              <a:rPr lang="uk-UA" altLang="uk-UA" sz="2400" dirty="0" smtClean="0"/>
              <a:t>20-</a:t>
            </a:r>
            <a:r>
              <a:rPr lang="uk-UA" altLang="uk-UA" sz="2400" dirty="0"/>
              <a:t>% забезпеченості (м/с)</a:t>
            </a:r>
            <a:endParaRPr lang="ru-RU" altLang="uk-UA" sz="24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90066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9539"/>
            <a:ext cx="8229600" cy="439142"/>
          </a:xfrm>
        </p:spPr>
        <p:txBody>
          <a:bodyPr/>
          <a:lstStyle/>
          <a:p>
            <a:r>
              <a:rPr lang="uk-UA" altLang="uk-UA" sz="2400" dirty="0"/>
              <a:t>Середньорічна тривалість пилових бур (годин)</a:t>
            </a:r>
            <a:r>
              <a:rPr lang="ru-RU" altLang="uk-UA" sz="2400" dirty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219"/>
            <a:ext cx="9144000" cy="61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838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78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8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8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8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8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026964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50927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uk-UA" sz="2400" dirty="0" smtClean="0"/>
              <a:t>Модель вітрової ерозії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778720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+mj-lt"/>
              </a:rPr>
              <a:t>Ep=10</a:t>
            </a:r>
            <a:r>
              <a:rPr lang="en-US" sz="3600" baseline="30000" dirty="0" smtClean="0">
                <a:latin typeface="+mj-lt"/>
              </a:rPr>
              <a:t>a-bk</a:t>
            </a:r>
            <a:r>
              <a:rPr lang="en-US" sz="3600" dirty="0" smtClean="0">
                <a:latin typeface="+mj-lt"/>
              </a:rPr>
              <a:t>×0,1K</a:t>
            </a:r>
            <a:r>
              <a:rPr lang="en-US" sz="3600" baseline="-25000" dirty="0" smtClean="0">
                <a:latin typeface="+mj-lt"/>
              </a:rPr>
              <a:t>s</a:t>
            </a:r>
            <a:r>
              <a:rPr lang="en-US" sz="3600" dirty="0" smtClean="0">
                <a:latin typeface="+mj-lt"/>
              </a:rPr>
              <a:t>V</a:t>
            </a:r>
            <a:r>
              <a:rPr lang="uk-UA" sz="3600" baseline="-25000" dirty="0" smtClean="0">
                <a:latin typeface="+mj-lt"/>
              </a:rPr>
              <a:t>ср.</a:t>
            </a:r>
            <a:r>
              <a:rPr lang="en-US" sz="3600" baseline="-25000" dirty="0" smtClean="0">
                <a:latin typeface="+mj-lt"/>
              </a:rPr>
              <a:t>max</a:t>
            </a:r>
            <a:r>
              <a:rPr lang="uk-UA" sz="3600" baseline="30000" dirty="0" smtClean="0">
                <a:latin typeface="+mj-lt"/>
              </a:rPr>
              <a:t>3</a:t>
            </a:r>
            <a:r>
              <a:rPr lang="en-US" sz="3600" dirty="0" smtClean="0">
                <a:latin typeface="+mj-lt"/>
              </a:rPr>
              <a:t>×t</a:t>
            </a:r>
            <a:r>
              <a:rPr lang="uk-UA" sz="3600" dirty="0" smtClean="0">
                <a:latin typeface="+mj-lt"/>
              </a:rPr>
              <a:t>/</a:t>
            </a:r>
            <a:r>
              <a:rPr lang="en-US" sz="3600" dirty="0" smtClean="0">
                <a:latin typeface="+mj-lt"/>
              </a:rPr>
              <a:t>V</a:t>
            </a:r>
            <a:r>
              <a:rPr lang="uk-UA" sz="3600" baseline="-25000" dirty="0" smtClean="0">
                <a:latin typeface="+mj-lt"/>
              </a:rPr>
              <a:t>аер</a:t>
            </a:r>
            <a:r>
              <a:rPr lang="uk-UA" sz="3600" baseline="30000" dirty="0" smtClean="0">
                <a:latin typeface="+mj-lt"/>
              </a:rPr>
              <a:t>3</a:t>
            </a:r>
            <a:endParaRPr lang="uk-UA" sz="3600" baseline="30000" dirty="0">
              <a:latin typeface="+mj-lt"/>
            </a:endParaRP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де </a:t>
            </a:r>
            <a:r>
              <a:rPr lang="uk-UA" sz="2000" dirty="0"/>
              <a:t>Ер - потенційно можливі втрати ґрунту, т/га за </a:t>
            </a:r>
            <a:r>
              <a:rPr lang="uk-UA" sz="2000" dirty="0" smtClean="0"/>
              <a:t>рік</a:t>
            </a:r>
            <a:endParaRPr lang="uk-UA" sz="2000" dirty="0"/>
          </a:p>
          <a:p>
            <a:r>
              <a:rPr lang="uk-UA" sz="2000" dirty="0"/>
              <a:t>а, </a:t>
            </a:r>
            <a:r>
              <a:rPr lang="en-US" sz="2000" dirty="0"/>
              <a:t>b - </a:t>
            </a:r>
            <a:r>
              <a:rPr lang="uk-UA" sz="2000" dirty="0"/>
              <a:t>коефіцієнти, які залежать від генезису, </a:t>
            </a:r>
            <a:r>
              <a:rPr lang="uk-UA" sz="2000" dirty="0" smtClean="0"/>
              <a:t>основних  </a:t>
            </a:r>
            <a:r>
              <a:rPr lang="uk-UA" sz="2000" dirty="0"/>
              <a:t>властивостей </a:t>
            </a:r>
            <a:r>
              <a:rPr lang="uk-UA" sz="2000" dirty="0" smtClean="0"/>
              <a:t>ґрунту</a:t>
            </a:r>
            <a:endParaRPr lang="uk-UA" sz="2000" dirty="0"/>
          </a:p>
          <a:p>
            <a:r>
              <a:rPr lang="en-US" sz="2000" dirty="0"/>
              <a:t>k - </a:t>
            </a:r>
            <a:r>
              <a:rPr lang="uk-UA" sz="2000" dirty="0"/>
              <a:t>грудкуватість поверхневого шару ґрунту, </a:t>
            </a:r>
            <a:r>
              <a:rPr lang="uk-UA" sz="2000" dirty="0" smtClean="0"/>
              <a:t>%</a:t>
            </a:r>
            <a:endParaRPr lang="uk-UA" sz="2000" dirty="0"/>
          </a:p>
          <a:p>
            <a:r>
              <a:rPr lang="en-US" sz="2000" dirty="0"/>
              <a:t>Ks - </a:t>
            </a:r>
            <a:r>
              <a:rPr lang="uk-UA" sz="2000" dirty="0"/>
              <a:t>коефіцієнт руйнування </a:t>
            </a:r>
            <a:r>
              <a:rPr lang="uk-UA" sz="2000" dirty="0" smtClean="0"/>
              <a:t>агрегатів</a:t>
            </a:r>
            <a:endParaRPr lang="uk-UA" sz="2000" dirty="0"/>
          </a:p>
          <a:p>
            <a:r>
              <a:rPr lang="en-US" sz="2000" dirty="0"/>
              <a:t>t - </a:t>
            </a:r>
            <a:r>
              <a:rPr lang="uk-UA" sz="2000" dirty="0"/>
              <a:t>кількість годин з проявленням вітрової ерозії за </a:t>
            </a:r>
            <a:r>
              <a:rPr lang="uk-UA" sz="2000" dirty="0" smtClean="0"/>
              <a:t>рік</a:t>
            </a:r>
            <a:endParaRPr lang="uk-UA" sz="2000" dirty="0"/>
          </a:p>
          <a:p>
            <a:r>
              <a:rPr lang="en-US" sz="2000" dirty="0" err="1"/>
              <a:t>V</a:t>
            </a:r>
            <a:r>
              <a:rPr lang="en-US" sz="2000" baseline="-25000" dirty="0" err="1"/>
              <a:t>m</a:t>
            </a:r>
            <a:r>
              <a:rPr lang="uk-UA" sz="2000" baseline="-25000" dirty="0"/>
              <a:t>ах </a:t>
            </a:r>
            <a:r>
              <a:rPr lang="uk-UA" sz="2000" dirty="0"/>
              <a:t>- середня максимальна швидкість вітру конкретного району, </a:t>
            </a:r>
            <a:r>
              <a:rPr lang="uk-UA" sz="2000" dirty="0" smtClean="0"/>
              <a:t>м/с</a:t>
            </a:r>
            <a:endParaRPr lang="uk-UA" sz="2000" dirty="0"/>
          </a:p>
          <a:p>
            <a:r>
              <a:rPr lang="en-US" sz="2000" dirty="0" err="1"/>
              <a:t>V</a:t>
            </a:r>
            <a:r>
              <a:rPr lang="en-US" sz="2000" baseline="-25000" dirty="0" err="1"/>
              <a:t>ae</a:t>
            </a:r>
            <a:r>
              <a:rPr lang="uk-UA" sz="2000" baseline="-25000" dirty="0"/>
              <a:t>р </a:t>
            </a:r>
            <a:r>
              <a:rPr lang="uk-UA" sz="2000" dirty="0"/>
              <a:t>- базова швидкість вітрового потоку в аеродинамічній трубі, </a:t>
            </a:r>
            <a:r>
              <a:rPr lang="uk-UA" sz="2000" dirty="0" smtClean="0"/>
              <a:t>м/с</a:t>
            </a:r>
            <a:endParaRPr lang="uk-UA" sz="2000" dirty="0"/>
          </a:p>
          <a:p>
            <a:r>
              <a:rPr lang="uk-UA" sz="2000" dirty="0"/>
              <a:t>0,1 - перерахування з г/м</a:t>
            </a:r>
            <a:r>
              <a:rPr lang="uk-UA" sz="2000" baseline="30000" dirty="0"/>
              <a:t>2</a:t>
            </a:r>
            <a:r>
              <a:rPr lang="uk-UA" sz="2000" dirty="0"/>
              <a:t> за хвилину на т/га в </a:t>
            </a:r>
            <a:r>
              <a:rPr lang="uk-UA" sz="2000" dirty="0" smtClean="0"/>
              <a:t>рік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3902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uk-UA" sz="2400" b="1" dirty="0">
                <a:effectLst/>
              </a:rPr>
              <a:t>Заходи щодо поліпшення стану еродованих земель</a:t>
            </a:r>
            <a:endParaRPr lang="uk-UA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79297178"/>
              </p:ext>
            </p:extLst>
          </p:nvPr>
        </p:nvGraphicFramePr>
        <p:xfrm>
          <a:off x="323528" y="1124744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299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39" y="-18402"/>
            <a:ext cx="4471313" cy="34474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431107"/>
          </a:xfrm>
        </p:spPr>
        <p:txBody>
          <a:bodyPr/>
          <a:lstStyle/>
          <a:p>
            <a:r>
              <a:rPr lang="ru-RU" sz="3200" b="1" dirty="0">
                <a:effectLst/>
              </a:rPr>
              <a:t>Тема </a:t>
            </a:r>
            <a:r>
              <a:rPr lang="ru-RU" sz="3200" b="1" dirty="0" smtClean="0">
                <a:effectLst/>
              </a:rPr>
              <a:t>5. </a:t>
            </a:r>
            <a:r>
              <a:rPr lang="uk-UA" sz="3200" b="1" dirty="0">
                <a:effectLst/>
              </a:rPr>
              <a:t>Вплив ерозійних процесів на стан сільськогосподарських земель та прогноз їх якості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74" y="3429000"/>
            <a:ext cx="469492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72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792088"/>
          </a:xfrm>
        </p:spPr>
        <p:txBody>
          <a:bodyPr/>
          <a:lstStyle/>
          <a:p>
            <a:r>
              <a:rPr lang="uk-UA" sz="2400" dirty="0" smtClean="0"/>
              <a:t>Переваги та недоліки </a:t>
            </a:r>
            <a:br>
              <a:rPr lang="uk-UA" sz="2400" dirty="0" smtClean="0"/>
            </a:br>
            <a:r>
              <a:rPr lang="uk-UA" sz="2400" dirty="0" smtClean="0"/>
              <a:t>агротехнічних протиерозійних заходів</a:t>
            </a:r>
            <a:endParaRPr lang="uk-UA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19038698"/>
              </p:ext>
            </p:extLst>
          </p:nvPr>
        </p:nvGraphicFramePr>
        <p:xfrm>
          <a:off x="611560" y="1052736"/>
          <a:ext cx="79208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980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uk-UA" sz="3200" dirty="0" smtClean="0"/>
              <a:t>Висновки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196752"/>
            <a:ext cx="83632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/>
            <a:r>
              <a:rPr lang="ru-RU" sz="2400" dirty="0" err="1" smtClean="0"/>
              <a:t>Ерозійні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процеси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спричинені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надмірним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антропогенним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навантаженням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земельні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ресурси</a:t>
            </a:r>
            <a:r>
              <a:rPr lang="ru-RU" sz="2400" dirty="0" smtClean="0"/>
              <a:t>, </a:t>
            </a:r>
            <a:r>
              <a:rPr lang="ru-RU" sz="2400" dirty="0" err="1" smtClean="0"/>
              <a:t>суттєво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знижують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якість</a:t>
            </a:r>
            <a:r>
              <a:rPr lang="ru-RU" sz="2400" dirty="0" smtClean="0"/>
              <a:t> земель</a:t>
            </a:r>
          </a:p>
          <a:p>
            <a:pPr indent="540000"/>
            <a:endParaRPr lang="ru-RU" sz="2400" dirty="0"/>
          </a:p>
          <a:p>
            <a:pPr indent="540000"/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сільськогосподарських</a:t>
            </a:r>
            <a:r>
              <a:rPr lang="ru-RU" sz="2400" dirty="0" smtClean="0"/>
              <a:t> земель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ерозійних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процесів</a:t>
            </a:r>
            <a:r>
              <a:rPr lang="ru-RU" sz="2400" dirty="0" smtClean="0"/>
              <a:t> - </a:t>
            </a:r>
            <a:r>
              <a:rPr lang="ru-RU" sz="2400" dirty="0" err="1"/>
              <a:t>перехід</a:t>
            </a:r>
            <a:r>
              <a:rPr lang="ru-RU" sz="2400" dirty="0"/>
              <a:t> до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екологічно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стійких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агроландшафтів</a:t>
            </a:r>
            <a:endParaRPr lang="ru-RU" sz="2400" dirty="0" smtClean="0"/>
          </a:p>
          <a:p>
            <a:pPr indent="540000"/>
            <a:endParaRPr lang="ru-RU" sz="2400" dirty="0"/>
          </a:p>
          <a:p>
            <a:pPr indent="540000"/>
            <a:r>
              <a:rPr lang="uk-UA" sz="2400" dirty="0" smtClean="0"/>
              <a:t>Тип </a:t>
            </a:r>
            <a:r>
              <a:rPr lang="uk-UA" sz="2400" dirty="0" err="1"/>
              <a:t>протиерозійно</a:t>
            </a:r>
            <a:r>
              <a:rPr lang="uk-UA" sz="2400" dirty="0"/>
              <a:t> упорядкованого </a:t>
            </a:r>
            <a:r>
              <a:rPr lang="uk-UA" sz="2400" dirty="0" err="1" smtClean="0"/>
              <a:t>агроландшафту</a:t>
            </a:r>
            <a:r>
              <a:rPr lang="uk-UA" sz="2400" dirty="0" smtClean="0"/>
              <a:t> визначається </a:t>
            </a:r>
            <a:r>
              <a:rPr lang="uk-UA" sz="2400" dirty="0"/>
              <a:t>співвідношенням небезпеки водної та вітрової ерозії з урахуванням всіх інших негативних процесів і </a:t>
            </a:r>
            <a:r>
              <a:rPr lang="uk-UA" sz="2400" dirty="0" smtClean="0"/>
              <a:t>явищ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5415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effectLst/>
              </a:rPr>
              <a:t>Контрольні питання для самоперевірки:</a:t>
            </a: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43841"/>
            <a:ext cx="7931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uk-UA" sz="2400" i="1" dirty="0">
                <a:latin typeface="+mj-lt"/>
              </a:rPr>
              <a:t> Назвіть основні групи критеріїв кількісної оцінки водної ерозії.</a:t>
            </a:r>
          </a:p>
          <a:p>
            <a:r>
              <a:rPr lang="uk-UA" sz="2400" i="1" dirty="0">
                <a:latin typeface="+mj-lt"/>
              </a:rPr>
              <a:t>2. Як визначається індекс збереження </a:t>
            </a:r>
            <a:r>
              <a:rPr lang="uk-UA" sz="2400" i="1" dirty="0" err="1">
                <a:latin typeface="+mj-lt"/>
              </a:rPr>
              <a:t>грунтів</a:t>
            </a:r>
            <a:r>
              <a:rPr lang="uk-UA" sz="2400" i="1" dirty="0">
                <a:latin typeface="+mj-lt"/>
              </a:rPr>
              <a:t>?</a:t>
            </a:r>
          </a:p>
          <a:p>
            <a:r>
              <a:rPr lang="uk-UA" sz="2400" i="1" dirty="0">
                <a:latin typeface="+mj-lt"/>
              </a:rPr>
              <a:t>3. Назвіть показники оцінки потенційної ерозійної небезпеки.</a:t>
            </a:r>
          </a:p>
          <a:p>
            <a:r>
              <a:rPr lang="uk-UA" sz="2400" i="1" dirty="0">
                <a:latin typeface="+mj-lt"/>
              </a:rPr>
              <a:t>4. Основні критерії оцінки вітрової ерозії?</a:t>
            </a:r>
          </a:p>
          <a:p>
            <a:r>
              <a:rPr lang="uk-UA" sz="2400" i="1" dirty="0">
                <a:latin typeface="+mj-lt"/>
              </a:rPr>
              <a:t>5. Чим відрізняються поняття фактичного прояву еродованості і ерозійної небезпеки?</a:t>
            </a:r>
          </a:p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035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792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uk-UA" sz="2400">
                <a:latin typeface="Arial" panose="020B0604020202020204" pitchFamily="34" charset="0"/>
              </a:rPr>
              <a:t>Дякую за увагу !</a:t>
            </a:r>
            <a:endParaRPr lang="ru-RU" altLang="uk-UA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План лекції: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274838"/>
            <a:ext cx="8291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1</a:t>
            </a:r>
            <a:r>
              <a:rPr lang="ru-RU" sz="3200" dirty="0" smtClean="0"/>
              <a:t>.</a:t>
            </a:r>
            <a:r>
              <a:rPr lang="uk-UA" sz="3200" b="1" dirty="0"/>
              <a:t> Критерії і показники оцінки ерозійних процесів</a:t>
            </a:r>
            <a:endParaRPr lang="uk-UA" sz="3200" dirty="0"/>
          </a:p>
          <a:p>
            <a:r>
              <a:rPr lang="uk-UA" sz="3200" b="1" dirty="0"/>
              <a:t>2. Прогнозування ерозійних процесів</a:t>
            </a:r>
            <a:endParaRPr lang="uk-UA" sz="3200" dirty="0"/>
          </a:p>
          <a:p>
            <a:r>
              <a:rPr lang="uk-UA" sz="3200" b="1" dirty="0"/>
              <a:t>3. Заходи щодо поліпшення стану еродованих земель</a:t>
            </a:r>
            <a:endParaRPr lang="uk-UA" sz="3200" dirty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100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uk-UA" sz="2400" dirty="0" smtClean="0"/>
              <a:t>Інформаційні джерела: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196752"/>
            <a:ext cx="85792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/>
            <a:r>
              <a:rPr lang="uk-UA" sz="2000" dirty="0"/>
              <a:t>1. Оцінка і прогноз якості земель /Барвінський А.В., Тихенко Р.В. – Підручник  (Рекомендовано НУБіП України, протокол №11 від 24.06.15 р.).-Київ: </a:t>
            </a:r>
            <a:r>
              <a:rPr lang="uk-UA" sz="2000" dirty="0" err="1"/>
              <a:t>Медінформ</a:t>
            </a:r>
            <a:r>
              <a:rPr lang="uk-UA" sz="2000" dirty="0"/>
              <a:t>, 2015.-642 с.</a:t>
            </a:r>
          </a:p>
          <a:p>
            <a:pPr indent="540000"/>
            <a:r>
              <a:rPr lang="uk-UA" sz="2000" dirty="0" smtClean="0"/>
              <a:t>2. </a:t>
            </a:r>
            <a:r>
              <a:rPr lang="uk-UA" sz="2000" dirty="0"/>
              <a:t>Алгоритм оцінки і прогнозу якості земель /Практикум з дисципліни «Оцінка і прогноз якості земель»/Рекомендовано до друку Вченою радою ННІ земельних ресурсів та правознавства НУБіП України (протокол №7 від 7 квітня 2012 року) /</a:t>
            </a:r>
            <a:r>
              <a:rPr lang="uk-UA" sz="2000" dirty="0" err="1"/>
              <a:t>А.В.Барвінський</a:t>
            </a:r>
            <a:r>
              <a:rPr lang="uk-UA" sz="2000" dirty="0"/>
              <a:t>, </a:t>
            </a:r>
            <a:r>
              <a:rPr lang="uk-UA" sz="2000" dirty="0" err="1"/>
              <a:t>Р.В.Тихенко</a:t>
            </a:r>
            <a:r>
              <a:rPr lang="uk-UA" sz="2000" dirty="0"/>
              <a:t>. –Київ: Центр інформаційних технологій, 2012.-136с. </a:t>
            </a:r>
          </a:p>
          <a:p>
            <a:pPr indent="540000"/>
            <a:r>
              <a:rPr lang="uk-UA" sz="2000" dirty="0" smtClean="0"/>
              <a:t>3. </a:t>
            </a:r>
            <a:r>
              <a:rPr lang="uk-UA" sz="2000" dirty="0"/>
              <a:t>Структура земельного фонду України та динаміка його змін /Електронний ресурс.- Режим доступу:</a:t>
            </a:r>
          </a:p>
          <a:p>
            <a:pPr indent="540000"/>
            <a:r>
              <a:rPr lang="en-US" sz="2000" dirty="0"/>
              <a:t>http://land.gov.ua/info/struktura-zemelnoho-fondu-ukrainy-ta-dynamika-ioho-zmin/</a:t>
            </a:r>
          </a:p>
          <a:p>
            <a:pPr indent="540000"/>
            <a:r>
              <a:rPr lang="uk-UA" sz="2000" dirty="0" smtClean="0"/>
              <a:t>4</a:t>
            </a:r>
            <a:r>
              <a:rPr lang="en-US" sz="2000" dirty="0" smtClean="0"/>
              <a:t>. </a:t>
            </a:r>
            <a:r>
              <a:rPr lang="uk-UA" sz="2000" dirty="0" smtClean="0"/>
              <a:t>Охорона </a:t>
            </a:r>
            <a:r>
              <a:rPr lang="uk-UA" sz="2000" dirty="0" err="1" smtClean="0"/>
              <a:t>грунтів</a:t>
            </a:r>
            <a:r>
              <a:rPr lang="uk-UA" sz="2000" dirty="0" smtClean="0"/>
              <a:t> від ерозії та дефляції</a:t>
            </a:r>
            <a:r>
              <a:rPr lang="ru-RU" sz="2000" dirty="0" smtClean="0"/>
              <a:t> </a:t>
            </a:r>
            <a:r>
              <a:rPr lang="uk-UA" sz="2000" dirty="0" smtClean="0"/>
              <a:t>/</a:t>
            </a:r>
            <a:r>
              <a:rPr lang="uk-UA" sz="2000" dirty="0"/>
              <a:t>Електронний ресурс. -Режим доступу</a:t>
            </a:r>
            <a:r>
              <a:rPr lang="uk-UA" sz="2000" dirty="0" smtClean="0"/>
              <a:t>: </a:t>
            </a:r>
            <a:r>
              <a:rPr lang="en-US" sz="2000" dirty="0" smtClean="0"/>
              <a:t>http://geoknigi.com/book_view.php?id=760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314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5"/>
            <a:ext cx="8229600" cy="576063"/>
          </a:xfrm>
        </p:spPr>
        <p:txBody>
          <a:bodyPr/>
          <a:lstStyle/>
          <a:p>
            <a:r>
              <a:rPr lang="uk-UA" altLang="uk-UA" sz="2400" dirty="0" smtClean="0"/>
              <a:t>Критерії кількісної оцінки </a:t>
            </a:r>
            <a:r>
              <a:rPr lang="uk-UA" altLang="uk-UA" sz="2400" dirty="0"/>
              <a:t>водної </a:t>
            </a:r>
            <a:r>
              <a:rPr lang="uk-UA" altLang="uk-UA" sz="2400" dirty="0" smtClean="0"/>
              <a:t>ерозії: </a:t>
            </a:r>
            <a:r>
              <a:rPr lang="uk-UA" altLang="uk-UA" sz="2400" dirty="0"/>
              <a:t/>
            </a:r>
            <a:br>
              <a:rPr lang="uk-UA" altLang="uk-UA" sz="2400" dirty="0"/>
            </a:br>
            <a:endParaRPr lang="ru-RU" altLang="uk-UA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16465071"/>
              </p:ext>
            </p:extLst>
          </p:nvPr>
        </p:nvGraphicFramePr>
        <p:xfrm>
          <a:off x="457200" y="1412776"/>
          <a:ext cx="8229600" cy="471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87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88" b="6970"/>
          <a:stretch/>
        </p:blipFill>
        <p:spPr>
          <a:xfrm>
            <a:off x="0" y="1052736"/>
            <a:ext cx="9144000" cy="5805263"/>
          </a:xfrm>
          <a:prstGeom prst="rect">
            <a:avLst/>
          </a:prstGeom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3"/>
            <a:ext cx="8363272" cy="1584176"/>
          </a:xfrm>
        </p:spPr>
        <p:txBody>
          <a:bodyPr/>
          <a:lstStyle/>
          <a:p>
            <a:r>
              <a:rPr lang="uk-UA" altLang="uk-UA" sz="2400" dirty="0"/>
              <a:t>Причини </a:t>
            </a:r>
            <a:r>
              <a:rPr lang="uk-UA" altLang="uk-UA" sz="2400" dirty="0" smtClean="0"/>
              <a:t>необ'єктивності кількісної інформації</a:t>
            </a:r>
            <a:br>
              <a:rPr lang="uk-UA" altLang="uk-UA" sz="2400" dirty="0" smtClean="0"/>
            </a:br>
            <a:r>
              <a:rPr lang="uk-UA" altLang="uk-UA" sz="2400" dirty="0" smtClean="0"/>
              <a:t>про фактичну еродованість </a:t>
            </a:r>
            <a:r>
              <a:rPr lang="uk-UA" altLang="uk-UA" sz="2400" dirty="0" err="1"/>
              <a:t>грунтів</a:t>
            </a:r>
            <a:r>
              <a:rPr lang="uk-UA" altLang="uk-UA" sz="2400" dirty="0"/>
              <a:t> </a:t>
            </a:r>
            <a:br>
              <a:rPr lang="uk-UA" altLang="uk-UA" sz="2400" dirty="0"/>
            </a:br>
            <a:r>
              <a:rPr lang="uk-UA" altLang="uk-UA" sz="2400" dirty="0"/>
              <a:t/>
            </a:r>
            <a:br>
              <a:rPr lang="uk-UA" altLang="uk-UA" sz="2400" dirty="0"/>
            </a:br>
            <a:endParaRPr lang="ru-RU" altLang="uk-UA" sz="24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4149080"/>
            <a:ext cx="6491064" cy="1981845"/>
          </a:xfrm>
        </p:spPr>
        <p:txBody>
          <a:bodyPr/>
          <a:lstStyle/>
          <a:p>
            <a:pPr marL="0" indent="54000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uk-UA" altLang="uk-UA" sz="2400" dirty="0">
                <a:latin typeface="Arial Black" panose="020B0A04020102020204" pitchFamily="34" charset="0"/>
              </a:rPr>
              <a:t>Еродовані </a:t>
            </a:r>
            <a:r>
              <a:rPr lang="uk-UA" altLang="uk-UA" sz="2400" dirty="0" err="1">
                <a:latin typeface="Arial Black" panose="020B0A04020102020204" pitchFamily="34" charset="0"/>
              </a:rPr>
              <a:t>грунти</a:t>
            </a:r>
            <a:r>
              <a:rPr lang="uk-UA" altLang="uk-UA" sz="2400" dirty="0">
                <a:latin typeface="Arial Black" panose="020B0A04020102020204" pitchFamily="34" charset="0"/>
              </a:rPr>
              <a:t> північних схилів можуть діагностуватися як </a:t>
            </a:r>
            <a:r>
              <a:rPr lang="uk-UA" altLang="uk-UA" sz="2400" dirty="0" err="1">
                <a:latin typeface="Arial Black" panose="020B0A04020102020204" pitchFamily="34" charset="0"/>
              </a:rPr>
              <a:t>повнопрофільні</a:t>
            </a:r>
            <a:r>
              <a:rPr lang="uk-UA" altLang="uk-UA" sz="2400" dirty="0">
                <a:latin typeface="Arial Black" panose="020B0A04020102020204" pitchFamily="34" charset="0"/>
              </a:rPr>
              <a:t>, а </a:t>
            </a:r>
            <a:r>
              <a:rPr lang="uk-UA" altLang="uk-UA" sz="2400" dirty="0" err="1">
                <a:latin typeface="Arial Black" panose="020B0A04020102020204" pitchFamily="34" charset="0"/>
              </a:rPr>
              <a:t>короткопрофільні</a:t>
            </a:r>
            <a:r>
              <a:rPr lang="uk-UA" altLang="uk-UA" sz="2400" dirty="0">
                <a:latin typeface="Arial Black" panose="020B0A04020102020204" pitchFamily="34" charset="0"/>
              </a:rPr>
              <a:t> нееродовані </a:t>
            </a:r>
            <a:r>
              <a:rPr lang="uk-UA" altLang="uk-UA" sz="2400" dirty="0" err="1">
                <a:latin typeface="Arial Black" panose="020B0A04020102020204" pitchFamily="34" charset="0"/>
              </a:rPr>
              <a:t>грунти</a:t>
            </a:r>
            <a:r>
              <a:rPr lang="uk-UA" altLang="uk-UA" sz="2400" dirty="0">
                <a:latin typeface="Arial Black" panose="020B0A04020102020204" pitchFamily="34" charset="0"/>
              </a:rPr>
              <a:t> південних схилів як </a:t>
            </a:r>
            <a:r>
              <a:rPr lang="uk-UA" altLang="uk-UA" sz="2400" dirty="0" smtClean="0">
                <a:latin typeface="Arial Black" panose="020B0A04020102020204" pitchFamily="34" charset="0"/>
              </a:rPr>
              <a:t>еродовані </a:t>
            </a:r>
            <a:endParaRPr lang="uk-UA" altLang="uk-UA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5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936103"/>
          </a:xfrm>
        </p:spPr>
        <p:txBody>
          <a:bodyPr/>
          <a:lstStyle/>
          <a:p>
            <a:pPr lvl="0"/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Методи </a:t>
            </a:r>
            <a:r>
              <a:rPr lang="uk-UA" sz="2400" dirty="0"/>
              <a:t>діагностики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ступеня </a:t>
            </a:r>
            <a:r>
              <a:rPr lang="uk-UA" sz="2400" dirty="0"/>
              <a:t>еродованості </a:t>
            </a:r>
            <a:r>
              <a:rPr lang="uk-UA" sz="2400" dirty="0" err="1"/>
              <a:t>схилових</a:t>
            </a:r>
            <a:r>
              <a:rPr lang="uk-UA" sz="2400" dirty="0"/>
              <a:t> </a:t>
            </a:r>
            <a:r>
              <a:rPr lang="uk-UA" sz="2400" dirty="0" err="1"/>
              <a:t>грунтів</a:t>
            </a:r>
            <a:r>
              <a:rPr lang="uk-UA" sz="24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15684905"/>
              </p:ext>
            </p:extLst>
          </p:nvPr>
        </p:nvGraphicFramePr>
        <p:xfrm>
          <a:off x="107504" y="1052736"/>
          <a:ext cx="892899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68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1224135"/>
          </a:xfrm>
        </p:spPr>
        <p:txBody>
          <a:bodyPr/>
          <a:lstStyle/>
          <a:p>
            <a:r>
              <a:rPr lang="uk-UA" altLang="uk-UA" sz="2400" dirty="0" smtClean="0">
                <a:latin typeface="Arial Black" panose="020B0A04020102020204" pitchFamily="34" charset="0"/>
              </a:rPr>
              <a:t>Спосіб </a:t>
            </a:r>
            <a:r>
              <a:rPr lang="uk-UA" altLang="uk-UA" sz="2400" dirty="0">
                <a:latin typeface="Arial Black" panose="020B0A04020102020204" pitchFamily="34" charset="0"/>
              </a:rPr>
              <a:t>визначення ступеня еродованості ґрунтів за потужністю втраченого </a:t>
            </a:r>
            <a:r>
              <a:rPr lang="uk-UA" altLang="uk-UA" sz="2400" dirty="0" smtClean="0">
                <a:latin typeface="Arial Black" panose="020B0A04020102020204" pitchFamily="34" charset="0"/>
              </a:rPr>
              <a:t>шару</a:t>
            </a:r>
            <a:br>
              <a:rPr lang="uk-UA" altLang="uk-UA" sz="2400" dirty="0" smtClean="0">
                <a:latin typeface="Arial Black" panose="020B0A04020102020204" pitchFamily="34" charset="0"/>
              </a:rPr>
            </a:br>
            <a:r>
              <a:rPr lang="uk-UA" altLang="uk-UA" sz="2000" dirty="0" smtClean="0"/>
              <a:t>/</a:t>
            </a:r>
            <a:r>
              <a:rPr lang="uk-UA" altLang="uk-UA" sz="2000" dirty="0"/>
              <a:t>Патент на винахід. </a:t>
            </a:r>
            <a:r>
              <a:rPr lang="uk-UA" altLang="uk-UA" sz="2000" dirty="0" err="1"/>
              <a:t>Бюл</a:t>
            </a:r>
            <a:r>
              <a:rPr lang="uk-UA" altLang="uk-UA" sz="2000" dirty="0"/>
              <a:t>. №3 від 30.06.97</a:t>
            </a:r>
            <a:r>
              <a:rPr lang="uk-UA" altLang="uk-UA" sz="2000" dirty="0" smtClean="0"/>
              <a:t>.</a:t>
            </a:r>
            <a:r>
              <a:rPr lang="uk-UA" altLang="uk-UA" sz="2000" dirty="0"/>
              <a:t/>
            </a:r>
            <a:br>
              <a:rPr lang="uk-UA" altLang="uk-UA" sz="2000" dirty="0"/>
            </a:br>
            <a:r>
              <a:rPr lang="uk-UA" altLang="uk-UA" sz="2000" dirty="0" smtClean="0"/>
              <a:t>Автори: Булигін </a:t>
            </a:r>
            <a:r>
              <a:rPr lang="uk-UA" altLang="uk-UA" sz="2000" dirty="0"/>
              <a:t>С.Ю., </a:t>
            </a:r>
            <a:r>
              <a:rPr lang="uk-UA" altLang="uk-UA" sz="2000" dirty="0" err="1" smtClean="0"/>
              <a:t>Бреус</a:t>
            </a:r>
            <a:r>
              <a:rPr lang="uk-UA" altLang="uk-UA" sz="2000" dirty="0" smtClean="0"/>
              <a:t> </a:t>
            </a:r>
            <a:r>
              <a:rPr lang="uk-UA" altLang="uk-UA" sz="2000" dirty="0"/>
              <a:t>Н.М., </a:t>
            </a:r>
            <a:r>
              <a:rPr lang="uk-UA" altLang="uk-UA" sz="2000" dirty="0" smtClean="0"/>
              <a:t>Греков </a:t>
            </a:r>
            <a:r>
              <a:rPr lang="uk-UA" altLang="uk-UA" sz="2000" dirty="0"/>
              <a:t>В.О., </a:t>
            </a:r>
            <a:r>
              <a:rPr lang="uk-UA" altLang="uk-UA" sz="2000" dirty="0" err="1" smtClean="0"/>
              <a:t>Семиноженко</a:t>
            </a:r>
            <a:r>
              <a:rPr lang="uk-UA" altLang="uk-UA" sz="2000" dirty="0" smtClean="0"/>
              <a:t> </a:t>
            </a:r>
            <a:r>
              <a:rPr lang="uk-UA" altLang="uk-UA" sz="2000" dirty="0"/>
              <a:t>Т.О.</a:t>
            </a:r>
            <a:endParaRPr lang="ru-RU" altLang="uk-UA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64954132"/>
              </p:ext>
            </p:extLst>
          </p:nvPr>
        </p:nvGraphicFramePr>
        <p:xfrm>
          <a:off x="323528" y="1916832"/>
          <a:ext cx="8568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692358"/>
      </p:ext>
    </p:extLst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641</TotalTime>
  <Words>1037</Words>
  <Application>Microsoft Office PowerPoint</Application>
  <PresentationFormat>Экран (4:3)</PresentationFormat>
  <Paragraphs>169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Symbol</vt:lpstr>
      <vt:lpstr>Times New Roman</vt:lpstr>
      <vt:lpstr>Verdana</vt:lpstr>
      <vt:lpstr>Wingdings</vt:lpstr>
      <vt:lpstr>Склон</vt:lpstr>
      <vt:lpstr>Оцінка і прогноз якості земель</vt:lpstr>
      <vt:lpstr>Модуль 2. Трансформація якості земель сільськогосподарського призначення під впливом деградаційних процесів</vt:lpstr>
      <vt:lpstr>Тема 5. Вплив ерозійних процесів на стан сільськогосподарських земель та прогноз їх якості </vt:lpstr>
      <vt:lpstr>План лекції:</vt:lpstr>
      <vt:lpstr>Інформаційні джерела:</vt:lpstr>
      <vt:lpstr>Критерії кількісної оцінки водної ерозії:  </vt:lpstr>
      <vt:lpstr>Причини необ'єктивності кількісної інформації про фактичну еродованість грунтів   </vt:lpstr>
      <vt:lpstr> Методи діагностики  ступеня еродованості схилових грунтів  </vt:lpstr>
      <vt:lpstr>Спосіб визначення ступеня еродованості ґрунтів за потужністю втраченого шару /Патент на винахід. Бюл. №3 від 30.06.97. Автори: Булигін С.Ю., Бреус Н.М., Греков В.О., Семиноженко Т.О.</vt:lpstr>
      <vt:lpstr> Оцінка фактичного стану </vt:lpstr>
      <vt:lpstr> Інтенсивність фактичних середньорічних втрат ґрунту, т/га </vt:lpstr>
      <vt:lpstr>Еродованість грунтів України</vt:lpstr>
      <vt:lpstr>Коефіцієнт еродованості (К)</vt:lpstr>
      <vt:lpstr>Змив ґрунту 10-% забезпеченості (т/га за рік)</vt:lpstr>
      <vt:lpstr>Оцінка потенційної ерозійної небезпеки</vt:lpstr>
      <vt:lpstr>Класифікація ерозійної небезпеки</vt:lpstr>
      <vt:lpstr>Індекс збереження ґрунтів </vt:lpstr>
      <vt:lpstr>Коефіцієнт реалізації ерозійної небезпеки  (відношення фактичного змиву до потенційного) </vt:lpstr>
      <vt:lpstr>Нормативи для непрямої оцінки ерозійної небезпеки</vt:lpstr>
      <vt:lpstr> Розораність території, % </vt:lpstr>
      <vt:lpstr>Еродованість ріллі, %</vt:lpstr>
      <vt:lpstr>Частка ріллі на ухилах 0-20, %</vt:lpstr>
      <vt:lpstr>Модель водної ерозії</vt:lpstr>
      <vt:lpstr>Показники діагностики вітрової ерозії </vt:lpstr>
      <vt:lpstr>Максимальна швидкість вітру під час пилових бур  20-% забезпеченості (м/с)</vt:lpstr>
      <vt:lpstr>Середньорічна тривалість пилових бур (годин) </vt:lpstr>
      <vt:lpstr>Презентация PowerPoint</vt:lpstr>
      <vt:lpstr>Модель вітрової ерозії</vt:lpstr>
      <vt:lpstr>Заходи щодо поліпшення стану еродованих земель</vt:lpstr>
      <vt:lpstr>Переваги та недоліки  агротехнічних протиерозійних заходів</vt:lpstr>
      <vt:lpstr>Висновки</vt:lpstr>
      <vt:lpstr>Контрольні питання для самоперевірки: 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і прогноз якості земель</dc:title>
  <dc:creator>Customer</dc:creator>
  <cp:lastModifiedBy>Andriy</cp:lastModifiedBy>
  <cp:revision>96</cp:revision>
  <dcterms:created xsi:type="dcterms:W3CDTF">2009-02-02T14:48:31Z</dcterms:created>
  <dcterms:modified xsi:type="dcterms:W3CDTF">2018-12-09T08:41:40Z</dcterms:modified>
</cp:coreProperties>
</file>