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3" r:id="rId1"/>
  </p:sldMasterIdLst>
  <p:sldIdLst>
    <p:sldId id="256" r:id="rId2"/>
    <p:sldId id="257" r:id="rId3"/>
    <p:sldId id="339" r:id="rId4"/>
    <p:sldId id="340" r:id="rId5"/>
    <p:sldId id="341" r:id="rId6"/>
    <p:sldId id="351" r:id="rId7"/>
    <p:sldId id="352" r:id="rId8"/>
    <p:sldId id="374" r:id="rId9"/>
    <p:sldId id="355" r:id="rId10"/>
    <p:sldId id="357" r:id="rId11"/>
    <p:sldId id="354" r:id="rId12"/>
    <p:sldId id="366" r:id="rId13"/>
    <p:sldId id="364" r:id="rId14"/>
    <p:sldId id="365" r:id="rId15"/>
    <p:sldId id="367" r:id="rId16"/>
    <p:sldId id="368" r:id="rId17"/>
    <p:sldId id="358" r:id="rId18"/>
    <p:sldId id="359" r:id="rId19"/>
    <p:sldId id="360" r:id="rId20"/>
    <p:sldId id="362" r:id="rId21"/>
    <p:sldId id="363" r:id="rId22"/>
    <p:sldId id="369" r:id="rId23"/>
    <p:sldId id="370" r:id="rId24"/>
    <p:sldId id="371" r:id="rId25"/>
    <p:sldId id="372" r:id="rId26"/>
    <p:sldId id="373" r:id="rId27"/>
    <p:sldId id="347" r:id="rId28"/>
    <p:sldId id="343" r:id="rId29"/>
    <p:sldId id="27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F7C53-80A7-4E13-B137-0E7F278B8D2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0D0ABA-7019-4670-8336-D57AA04C0ADB}">
      <dgm:prSet custT="1"/>
      <dgm:spPr/>
      <dgm:t>
        <a:bodyPr/>
        <a:lstStyle/>
        <a:p>
          <a:pPr rtl="0"/>
          <a:r>
            <a:rPr lang="uk-UA" sz="2000" dirty="0" smtClean="0"/>
            <a:t>1) підкислення ґрунтового розчину </a:t>
          </a:r>
          <a:endParaRPr lang="uk-UA" sz="2000" dirty="0"/>
        </a:p>
      </dgm:t>
    </dgm:pt>
    <dgm:pt modelId="{38469191-7DAF-4B7A-A24E-71A5F4DC7FB5}" type="parTrans" cxnId="{C083FB1A-16B1-4340-A7F7-89FF27E5AC06}">
      <dgm:prSet/>
      <dgm:spPr/>
      <dgm:t>
        <a:bodyPr/>
        <a:lstStyle/>
        <a:p>
          <a:endParaRPr lang="ru-RU"/>
        </a:p>
      </dgm:t>
    </dgm:pt>
    <dgm:pt modelId="{647A1F78-A20F-443C-AE16-B259CF4265DB}" type="sibTrans" cxnId="{C083FB1A-16B1-4340-A7F7-89FF27E5AC06}">
      <dgm:prSet/>
      <dgm:spPr/>
      <dgm:t>
        <a:bodyPr/>
        <a:lstStyle/>
        <a:p>
          <a:endParaRPr lang="ru-RU"/>
        </a:p>
      </dgm:t>
    </dgm:pt>
    <dgm:pt modelId="{0333037A-2AD5-4B16-8945-78652F30F527}">
      <dgm:prSet custT="1"/>
      <dgm:spPr/>
      <dgm:t>
        <a:bodyPr/>
        <a:lstStyle/>
        <a:p>
          <a:pPr rtl="0"/>
          <a:r>
            <a:rPr lang="uk-UA" sz="2000" dirty="0" smtClean="0"/>
            <a:t>2) забруднення ґрунтових вод в результаті фільтрації добрив (особливо азотних) </a:t>
          </a:r>
          <a:endParaRPr lang="uk-UA" sz="2000" dirty="0"/>
        </a:p>
      </dgm:t>
    </dgm:pt>
    <dgm:pt modelId="{1DEEBF58-F44F-490D-9B5F-CBD1ECF1748A}" type="parTrans" cxnId="{BA06EA58-648E-4E49-A4DE-832E7193F20D}">
      <dgm:prSet/>
      <dgm:spPr/>
      <dgm:t>
        <a:bodyPr/>
        <a:lstStyle/>
        <a:p>
          <a:endParaRPr lang="ru-RU"/>
        </a:p>
      </dgm:t>
    </dgm:pt>
    <dgm:pt modelId="{5F55CF03-1E3C-432A-8483-077456369D75}" type="sibTrans" cxnId="{BA06EA58-648E-4E49-A4DE-832E7193F20D}">
      <dgm:prSet/>
      <dgm:spPr/>
      <dgm:t>
        <a:bodyPr/>
        <a:lstStyle/>
        <a:p>
          <a:endParaRPr lang="ru-RU"/>
        </a:p>
      </dgm:t>
    </dgm:pt>
    <dgm:pt modelId="{2CF61FF3-164B-461B-894A-C92DEFCA3A75}">
      <dgm:prSet custT="1"/>
      <dgm:spPr/>
      <dgm:t>
        <a:bodyPr/>
        <a:lstStyle/>
        <a:p>
          <a:pPr rtl="0"/>
          <a:r>
            <a:rPr lang="uk-UA" sz="2000" dirty="0" smtClean="0"/>
            <a:t>3) накопичення надлишкових запасів нітратного азоту в продукції рослинництва </a:t>
          </a:r>
          <a:endParaRPr lang="uk-UA" sz="2000" dirty="0"/>
        </a:p>
      </dgm:t>
    </dgm:pt>
    <dgm:pt modelId="{CC299DC6-6AB3-4899-B3DB-4516ABE177D4}" type="parTrans" cxnId="{A9A83FFE-FC0C-4771-9B4D-AB9FAA56EE7A}">
      <dgm:prSet/>
      <dgm:spPr/>
      <dgm:t>
        <a:bodyPr/>
        <a:lstStyle/>
        <a:p>
          <a:endParaRPr lang="ru-RU"/>
        </a:p>
      </dgm:t>
    </dgm:pt>
    <dgm:pt modelId="{8ADF70F4-05B7-4A14-AB23-CBF265570230}" type="sibTrans" cxnId="{A9A83FFE-FC0C-4771-9B4D-AB9FAA56EE7A}">
      <dgm:prSet/>
      <dgm:spPr/>
      <dgm:t>
        <a:bodyPr/>
        <a:lstStyle/>
        <a:p>
          <a:endParaRPr lang="ru-RU"/>
        </a:p>
      </dgm:t>
    </dgm:pt>
    <dgm:pt modelId="{EE08CB1C-363F-46B4-A765-50D4B3A10B2C}">
      <dgm:prSet custT="1"/>
      <dgm:spPr/>
      <dgm:t>
        <a:bodyPr/>
        <a:lstStyle/>
        <a:p>
          <a:pPr rtl="0"/>
          <a:r>
            <a:rPr lang="uk-UA" sz="2000" dirty="0" smtClean="0"/>
            <a:t>4) забруднення водосховищ залишками добрив в результаті процесів ерозії</a:t>
          </a:r>
          <a:endParaRPr lang="uk-UA" sz="2000" dirty="0"/>
        </a:p>
      </dgm:t>
    </dgm:pt>
    <dgm:pt modelId="{0EC81A3B-B258-4ED8-83B5-F4C1FDEA64FC}" type="parTrans" cxnId="{71CB5CD8-EAEF-4CBF-B045-76A49856F8E8}">
      <dgm:prSet/>
      <dgm:spPr/>
      <dgm:t>
        <a:bodyPr/>
        <a:lstStyle/>
        <a:p>
          <a:endParaRPr lang="ru-RU"/>
        </a:p>
      </dgm:t>
    </dgm:pt>
    <dgm:pt modelId="{04B7E234-56FE-43A2-8825-2AF470E24076}" type="sibTrans" cxnId="{71CB5CD8-EAEF-4CBF-B045-76A49856F8E8}">
      <dgm:prSet/>
      <dgm:spPr/>
      <dgm:t>
        <a:bodyPr/>
        <a:lstStyle/>
        <a:p>
          <a:endParaRPr lang="ru-RU"/>
        </a:p>
      </dgm:t>
    </dgm:pt>
    <dgm:pt modelId="{83735CE5-10D4-47DA-9DA5-60662E530277}" type="pres">
      <dgm:prSet presAssocID="{F52F7C53-80A7-4E13-B137-0E7F278B8D2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4D3E1-5783-45C2-99FB-6A58B0137755}" type="pres">
      <dgm:prSet presAssocID="{F52F7C53-80A7-4E13-B137-0E7F278B8D2E}" presName="diamond" presStyleLbl="bgShp" presStyleIdx="0" presStyleCnt="1" custScaleX="134210" custLinFactNeighborX="-1674"/>
      <dgm:spPr/>
    </dgm:pt>
    <dgm:pt modelId="{3030C598-F279-481D-B601-58C630C1E923}" type="pres">
      <dgm:prSet presAssocID="{F52F7C53-80A7-4E13-B137-0E7F278B8D2E}" presName="quad1" presStyleLbl="node1" presStyleIdx="0" presStyleCnt="4" custScaleX="163159" custLinFactNeighborX="-37556" custLinFactNeighborY="-7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897B9-816D-49FB-9C0E-822523520DBD}" type="pres">
      <dgm:prSet presAssocID="{F52F7C53-80A7-4E13-B137-0E7F278B8D2E}" presName="quad2" presStyleLbl="node1" presStyleIdx="1" presStyleCnt="4" custScaleX="156759" custScaleY="101484" custLinFactNeighborX="2542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C277A-EFAB-423B-BBFA-48D0C02A24C6}" type="pres">
      <dgm:prSet presAssocID="{F52F7C53-80A7-4E13-B137-0E7F278B8D2E}" presName="quad3" presStyleLbl="node1" presStyleIdx="2" presStyleCnt="4" custScaleX="160729" custLinFactNeighborX="-35397" custLinFactNeighborY="-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BE59E-CAF2-4D91-BA60-A6F9E3732862}" type="pres">
      <dgm:prSet presAssocID="{F52F7C53-80A7-4E13-B137-0E7F278B8D2E}" presName="quad4" presStyleLbl="node1" presStyleIdx="3" presStyleCnt="4" custScaleX="153981" custLinFactNeighborX="28975" custLinFactNeighborY="-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7C61E-7397-40C4-A0BF-62EC79CB97C0}" type="presOf" srcId="{2CF61FF3-164B-461B-894A-C92DEFCA3A75}" destId="{142C277A-EFAB-423B-BBFA-48D0C02A24C6}" srcOrd="0" destOrd="0" presId="urn:microsoft.com/office/officeart/2005/8/layout/matrix3"/>
    <dgm:cxn modelId="{06DF8EB2-E5A2-4EF5-8454-A62184B70267}" type="presOf" srcId="{F52F7C53-80A7-4E13-B137-0E7F278B8D2E}" destId="{83735CE5-10D4-47DA-9DA5-60662E530277}" srcOrd="0" destOrd="0" presId="urn:microsoft.com/office/officeart/2005/8/layout/matrix3"/>
    <dgm:cxn modelId="{BA06EA58-648E-4E49-A4DE-832E7193F20D}" srcId="{F52F7C53-80A7-4E13-B137-0E7F278B8D2E}" destId="{0333037A-2AD5-4B16-8945-78652F30F527}" srcOrd="1" destOrd="0" parTransId="{1DEEBF58-F44F-490D-9B5F-CBD1ECF1748A}" sibTransId="{5F55CF03-1E3C-432A-8483-077456369D75}"/>
    <dgm:cxn modelId="{A9A83FFE-FC0C-4771-9B4D-AB9FAA56EE7A}" srcId="{F52F7C53-80A7-4E13-B137-0E7F278B8D2E}" destId="{2CF61FF3-164B-461B-894A-C92DEFCA3A75}" srcOrd="2" destOrd="0" parTransId="{CC299DC6-6AB3-4899-B3DB-4516ABE177D4}" sibTransId="{8ADF70F4-05B7-4A14-AB23-CBF265570230}"/>
    <dgm:cxn modelId="{10D2FDAC-A81E-42AB-B6B2-6EDC35B38B69}" type="presOf" srcId="{E70D0ABA-7019-4670-8336-D57AA04C0ADB}" destId="{3030C598-F279-481D-B601-58C630C1E923}" srcOrd="0" destOrd="0" presId="urn:microsoft.com/office/officeart/2005/8/layout/matrix3"/>
    <dgm:cxn modelId="{BF99C42F-8CC5-44FB-A9CF-2A9AFCBE1CD7}" type="presOf" srcId="{0333037A-2AD5-4B16-8945-78652F30F527}" destId="{808897B9-816D-49FB-9C0E-822523520DBD}" srcOrd="0" destOrd="0" presId="urn:microsoft.com/office/officeart/2005/8/layout/matrix3"/>
    <dgm:cxn modelId="{71CB5CD8-EAEF-4CBF-B045-76A49856F8E8}" srcId="{F52F7C53-80A7-4E13-B137-0E7F278B8D2E}" destId="{EE08CB1C-363F-46B4-A765-50D4B3A10B2C}" srcOrd="3" destOrd="0" parTransId="{0EC81A3B-B258-4ED8-83B5-F4C1FDEA64FC}" sibTransId="{04B7E234-56FE-43A2-8825-2AF470E24076}"/>
    <dgm:cxn modelId="{CB4C20DD-FC85-45CE-8AE5-69980F0256CC}" type="presOf" srcId="{EE08CB1C-363F-46B4-A765-50D4B3A10B2C}" destId="{1C0BE59E-CAF2-4D91-BA60-A6F9E3732862}" srcOrd="0" destOrd="0" presId="urn:microsoft.com/office/officeart/2005/8/layout/matrix3"/>
    <dgm:cxn modelId="{C083FB1A-16B1-4340-A7F7-89FF27E5AC06}" srcId="{F52F7C53-80A7-4E13-B137-0E7F278B8D2E}" destId="{E70D0ABA-7019-4670-8336-D57AA04C0ADB}" srcOrd="0" destOrd="0" parTransId="{38469191-7DAF-4B7A-A24E-71A5F4DC7FB5}" sibTransId="{647A1F78-A20F-443C-AE16-B259CF4265DB}"/>
    <dgm:cxn modelId="{9D23B40D-8102-42F9-9913-14A0E9BEFDF2}" type="presParOf" srcId="{83735CE5-10D4-47DA-9DA5-60662E530277}" destId="{3714D3E1-5783-45C2-99FB-6A58B0137755}" srcOrd="0" destOrd="0" presId="urn:microsoft.com/office/officeart/2005/8/layout/matrix3"/>
    <dgm:cxn modelId="{93AB10E5-D11B-4D17-A75C-069F8EF28A72}" type="presParOf" srcId="{83735CE5-10D4-47DA-9DA5-60662E530277}" destId="{3030C598-F279-481D-B601-58C630C1E923}" srcOrd="1" destOrd="0" presId="urn:microsoft.com/office/officeart/2005/8/layout/matrix3"/>
    <dgm:cxn modelId="{4C12DA0C-7049-4FDD-A9D4-455159C52ECD}" type="presParOf" srcId="{83735CE5-10D4-47DA-9DA5-60662E530277}" destId="{808897B9-816D-49FB-9C0E-822523520DBD}" srcOrd="2" destOrd="0" presId="urn:microsoft.com/office/officeart/2005/8/layout/matrix3"/>
    <dgm:cxn modelId="{7AE5E4C9-5EA4-4F16-ACA2-4DBC86CFA0F6}" type="presParOf" srcId="{83735CE5-10D4-47DA-9DA5-60662E530277}" destId="{142C277A-EFAB-423B-BBFA-48D0C02A24C6}" srcOrd="3" destOrd="0" presId="urn:microsoft.com/office/officeart/2005/8/layout/matrix3"/>
    <dgm:cxn modelId="{BD985590-DD1B-4778-A673-6926814B80F7}" type="presParOf" srcId="{83735CE5-10D4-47DA-9DA5-60662E530277}" destId="{1C0BE59E-CAF2-4D91-BA60-A6F9E373286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21495-2288-483F-84B4-C9EADEC9DC5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21E50-1318-44EC-B9F9-0915AF5FD47F}">
      <dgm:prSet custT="1"/>
      <dgm:spPr/>
      <dgm:t>
        <a:bodyPr/>
        <a:lstStyle/>
        <a:p>
          <a:pPr algn="l" rtl="0"/>
          <a:r>
            <a:rPr lang="uk-UA" sz="2000" dirty="0" smtClean="0"/>
            <a:t>вміст залишкової кількості пестицидів у ґрунтах, мг/кг</a:t>
          </a:r>
          <a:endParaRPr lang="uk-UA" sz="2000" dirty="0"/>
        </a:p>
      </dgm:t>
    </dgm:pt>
    <dgm:pt modelId="{DE7C19FB-63AF-4E17-A529-4B08FCD93F20}" type="parTrans" cxnId="{2D953775-CBD7-4367-9D02-8B54F0C74E3C}">
      <dgm:prSet/>
      <dgm:spPr/>
      <dgm:t>
        <a:bodyPr/>
        <a:lstStyle/>
        <a:p>
          <a:endParaRPr lang="ru-RU"/>
        </a:p>
      </dgm:t>
    </dgm:pt>
    <dgm:pt modelId="{3D202571-9046-4F8E-9B7B-D797344291E3}" type="sibTrans" cxnId="{2D953775-CBD7-4367-9D02-8B54F0C74E3C}">
      <dgm:prSet/>
      <dgm:spPr/>
      <dgm:t>
        <a:bodyPr/>
        <a:lstStyle/>
        <a:p>
          <a:endParaRPr lang="ru-RU"/>
        </a:p>
      </dgm:t>
    </dgm:pt>
    <dgm:pt modelId="{4001EE2C-1B17-4476-8011-04BC7CD741EC}">
      <dgm:prSet custT="1"/>
      <dgm:spPr/>
      <dgm:t>
        <a:bodyPr/>
        <a:lstStyle/>
        <a:p>
          <a:pPr algn="l" rtl="0"/>
          <a:r>
            <a:rPr lang="uk-UA" sz="2000" dirty="0" smtClean="0"/>
            <a:t>вміст залишкової кількості пестицидів у рослинній масі, мг/кг</a:t>
          </a:r>
          <a:endParaRPr lang="uk-UA" sz="2000" dirty="0"/>
        </a:p>
      </dgm:t>
    </dgm:pt>
    <dgm:pt modelId="{D1B22CE0-25B6-4527-9189-65A4AB00A814}" type="parTrans" cxnId="{B3AA4B99-E6E9-45B3-8942-39F904E7F38C}">
      <dgm:prSet/>
      <dgm:spPr/>
      <dgm:t>
        <a:bodyPr/>
        <a:lstStyle/>
        <a:p>
          <a:endParaRPr lang="ru-RU"/>
        </a:p>
      </dgm:t>
    </dgm:pt>
    <dgm:pt modelId="{DA0DF7DC-BA3D-4B3D-9E00-D2E42C63480F}" type="sibTrans" cxnId="{B3AA4B99-E6E9-45B3-8942-39F904E7F38C}">
      <dgm:prSet/>
      <dgm:spPr/>
      <dgm:t>
        <a:bodyPr/>
        <a:lstStyle/>
        <a:p>
          <a:endParaRPr lang="ru-RU"/>
        </a:p>
      </dgm:t>
    </dgm:pt>
    <dgm:pt modelId="{AC73ADB8-CBCC-4EC5-B709-C08DBBAC7FFE}">
      <dgm:prSet custT="1"/>
      <dgm:spPr/>
      <dgm:t>
        <a:bodyPr/>
        <a:lstStyle/>
        <a:p>
          <a:pPr algn="l" rtl="0"/>
          <a:r>
            <a:rPr lang="uk-UA" sz="2000" dirty="0" smtClean="0"/>
            <a:t>вміст валових форм важких металів у ґрунтах, мг/кг</a:t>
          </a:r>
          <a:endParaRPr lang="uk-UA" sz="2000" dirty="0"/>
        </a:p>
      </dgm:t>
    </dgm:pt>
    <dgm:pt modelId="{253F4B45-5001-4884-89C2-C3C549449008}" type="parTrans" cxnId="{6B99C669-B977-4749-AC1A-74E56566694D}">
      <dgm:prSet/>
      <dgm:spPr/>
      <dgm:t>
        <a:bodyPr/>
        <a:lstStyle/>
        <a:p>
          <a:endParaRPr lang="ru-RU"/>
        </a:p>
      </dgm:t>
    </dgm:pt>
    <dgm:pt modelId="{CA71A16D-B0E5-4BF9-8455-3A8E59A043FF}" type="sibTrans" cxnId="{6B99C669-B977-4749-AC1A-74E56566694D}">
      <dgm:prSet/>
      <dgm:spPr/>
      <dgm:t>
        <a:bodyPr/>
        <a:lstStyle/>
        <a:p>
          <a:endParaRPr lang="ru-RU"/>
        </a:p>
      </dgm:t>
    </dgm:pt>
    <dgm:pt modelId="{3643D938-F784-4CD6-AA18-38A4CEC54CBB}">
      <dgm:prSet custT="1"/>
      <dgm:spPr/>
      <dgm:t>
        <a:bodyPr/>
        <a:lstStyle/>
        <a:p>
          <a:pPr algn="l" rtl="0"/>
          <a:r>
            <a:rPr lang="uk-UA" sz="2000" dirty="0" smtClean="0"/>
            <a:t>вміст валових форм важких металів у рослинній масі, мг/кг</a:t>
          </a:r>
          <a:endParaRPr lang="uk-UA" sz="2000" dirty="0"/>
        </a:p>
      </dgm:t>
    </dgm:pt>
    <dgm:pt modelId="{C106CBE9-32A8-4B83-B63B-5DB1E5B15772}" type="parTrans" cxnId="{FE50C68A-36BB-4FB9-A707-2B0915E79832}">
      <dgm:prSet/>
      <dgm:spPr/>
      <dgm:t>
        <a:bodyPr/>
        <a:lstStyle/>
        <a:p>
          <a:endParaRPr lang="ru-RU"/>
        </a:p>
      </dgm:t>
    </dgm:pt>
    <dgm:pt modelId="{59F047F2-6C03-4784-8974-F9D72DC4EB67}" type="sibTrans" cxnId="{FE50C68A-36BB-4FB9-A707-2B0915E79832}">
      <dgm:prSet/>
      <dgm:spPr/>
      <dgm:t>
        <a:bodyPr/>
        <a:lstStyle/>
        <a:p>
          <a:endParaRPr lang="ru-RU"/>
        </a:p>
      </dgm:t>
    </dgm:pt>
    <dgm:pt modelId="{F244993E-0302-4414-B7B4-253284E1FE35}">
      <dgm:prSet custT="1"/>
      <dgm:spPr/>
      <dgm:t>
        <a:bodyPr/>
        <a:lstStyle/>
        <a:p>
          <a:pPr algn="l" rtl="0"/>
          <a:r>
            <a:rPr lang="uk-UA" sz="2000" dirty="0" smtClean="0"/>
            <a:t>вміст рухомих форм важких металів у ґрунтах, мг/кг</a:t>
          </a:r>
          <a:endParaRPr lang="uk-UA" sz="2000" dirty="0"/>
        </a:p>
      </dgm:t>
    </dgm:pt>
    <dgm:pt modelId="{94B6F0F1-E334-4203-9526-8438717D9E4C}" type="parTrans" cxnId="{D84C7FCC-3A92-40D3-960D-BA032105FF93}">
      <dgm:prSet/>
      <dgm:spPr/>
      <dgm:t>
        <a:bodyPr/>
        <a:lstStyle/>
        <a:p>
          <a:endParaRPr lang="ru-RU"/>
        </a:p>
      </dgm:t>
    </dgm:pt>
    <dgm:pt modelId="{630F265F-48AB-49AB-9240-0A0A81049AC6}" type="sibTrans" cxnId="{D84C7FCC-3A92-40D3-960D-BA032105FF93}">
      <dgm:prSet/>
      <dgm:spPr/>
      <dgm:t>
        <a:bodyPr/>
        <a:lstStyle/>
        <a:p>
          <a:endParaRPr lang="ru-RU"/>
        </a:p>
      </dgm:t>
    </dgm:pt>
    <dgm:pt modelId="{A450E858-7957-46D8-A165-AD9ACDD9630B}">
      <dgm:prSet custT="1"/>
      <dgm:spPr/>
      <dgm:t>
        <a:bodyPr/>
        <a:lstStyle/>
        <a:p>
          <a:pPr algn="l" rtl="0"/>
          <a:r>
            <a:rPr lang="uk-UA" sz="2000" dirty="0" smtClean="0"/>
            <a:t>щільність забруднення ґрунтів цезієм-137 і стронцієм-90, </a:t>
          </a:r>
          <a:r>
            <a:rPr lang="uk-UA" sz="2000" dirty="0" err="1" smtClean="0"/>
            <a:t>Кі</a:t>
          </a:r>
          <a:r>
            <a:rPr lang="uk-UA" sz="2000" dirty="0" smtClean="0"/>
            <a:t>/км</a:t>
          </a:r>
          <a:r>
            <a:rPr lang="uk-UA" sz="2000" baseline="30000" dirty="0" smtClean="0"/>
            <a:t>2</a:t>
          </a:r>
          <a:endParaRPr lang="uk-UA" sz="2000" dirty="0"/>
        </a:p>
      </dgm:t>
    </dgm:pt>
    <dgm:pt modelId="{C6F6E0DE-FCE4-458C-BB15-3CEF788AA63A}" type="parTrans" cxnId="{D13D6576-B212-4B09-B6B7-115AF126C6FF}">
      <dgm:prSet/>
      <dgm:spPr/>
      <dgm:t>
        <a:bodyPr/>
        <a:lstStyle/>
        <a:p>
          <a:endParaRPr lang="ru-RU"/>
        </a:p>
      </dgm:t>
    </dgm:pt>
    <dgm:pt modelId="{D0A0B651-113D-4A13-AF75-4B46929DA576}" type="sibTrans" cxnId="{D13D6576-B212-4B09-B6B7-115AF126C6FF}">
      <dgm:prSet/>
      <dgm:spPr/>
      <dgm:t>
        <a:bodyPr/>
        <a:lstStyle/>
        <a:p>
          <a:endParaRPr lang="ru-RU"/>
        </a:p>
      </dgm:t>
    </dgm:pt>
    <dgm:pt modelId="{34B88F27-4A33-400E-B70D-823DD9B8A62A}" type="pres">
      <dgm:prSet presAssocID="{E7221495-2288-483F-84B4-C9EADEC9DC5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2FA6F3A-FA6B-470B-A64C-96F54FBCF0A3}" type="pres">
      <dgm:prSet presAssocID="{E7221495-2288-483F-84B4-C9EADEC9DC53}" presName="pyramid" presStyleLbl="node1" presStyleIdx="0" presStyleCnt="1"/>
      <dgm:spPr/>
    </dgm:pt>
    <dgm:pt modelId="{C041259C-CDFC-42A9-9B78-D0D6FA325CFF}" type="pres">
      <dgm:prSet presAssocID="{E7221495-2288-483F-84B4-C9EADEC9DC53}" presName="theList" presStyleCnt="0"/>
      <dgm:spPr/>
    </dgm:pt>
    <dgm:pt modelId="{1B54A46A-A09D-4D9D-B3A0-D5673824FD56}" type="pres">
      <dgm:prSet presAssocID="{65521E50-1318-44EC-B9F9-0915AF5FD47F}" presName="aNode" presStyleLbl="fgAcc1" presStyleIdx="0" presStyleCnt="6" custScaleX="130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70096-1E6D-4672-866C-1881D346DE2E}" type="pres">
      <dgm:prSet presAssocID="{65521E50-1318-44EC-B9F9-0915AF5FD47F}" presName="aSpace" presStyleCnt="0"/>
      <dgm:spPr/>
    </dgm:pt>
    <dgm:pt modelId="{0BCF439F-B15A-4026-8BE8-D017B4D08819}" type="pres">
      <dgm:prSet presAssocID="{4001EE2C-1B17-4476-8011-04BC7CD741EC}" presName="aNode" presStyleLbl="fgAcc1" presStyleIdx="1" presStyleCnt="6" custScaleX="130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9A254-8555-4CD9-9252-6A1DE3BF71A3}" type="pres">
      <dgm:prSet presAssocID="{4001EE2C-1B17-4476-8011-04BC7CD741EC}" presName="aSpace" presStyleCnt="0"/>
      <dgm:spPr/>
    </dgm:pt>
    <dgm:pt modelId="{8A1AF94C-1ECB-4C11-8802-7ED6C55CE2A1}" type="pres">
      <dgm:prSet presAssocID="{AC73ADB8-CBCC-4EC5-B709-C08DBBAC7FFE}" presName="aNode" presStyleLbl="fgAcc1" presStyleIdx="2" presStyleCnt="6" custScaleX="130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43F54-FE83-48EE-AA0F-687CA28FF57B}" type="pres">
      <dgm:prSet presAssocID="{AC73ADB8-CBCC-4EC5-B709-C08DBBAC7FFE}" presName="aSpace" presStyleCnt="0"/>
      <dgm:spPr/>
    </dgm:pt>
    <dgm:pt modelId="{31E58D96-B7C1-4AC9-8557-E60573155FC3}" type="pres">
      <dgm:prSet presAssocID="{3643D938-F784-4CD6-AA18-38A4CEC54CBB}" presName="aNode" presStyleLbl="fgAcc1" presStyleIdx="3" presStyleCnt="6" custScaleX="132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F18BC-1429-4C7E-BECA-7C8EDA3AEC58}" type="pres">
      <dgm:prSet presAssocID="{3643D938-F784-4CD6-AA18-38A4CEC54CBB}" presName="aSpace" presStyleCnt="0"/>
      <dgm:spPr/>
    </dgm:pt>
    <dgm:pt modelId="{FC8A9EB7-7B4A-419B-AA32-D3CA5451DB62}" type="pres">
      <dgm:prSet presAssocID="{F244993E-0302-4414-B7B4-253284E1FE35}" presName="aNode" presStyleLbl="fgAcc1" presStyleIdx="4" presStyleCnt="6" custScaleX="13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5D291-7190-4E29-967F-A429D3664FEC}" type="pres">
      <dgm:prSet presAssocID="{F244993E-0302-4414-B7B4-253284E1FE35}" presName="aSpace" presStyleCnt="0"/>
      <dgm:spPr/>
    </dgm:pt>
    <dgm:pt modelId="{3796F335-0D74-461C-B84A-053F5BE307A4}" type="pres">
      <dgm:prSet presAssocID="{A450E858-7957-46D8-A165-AD9ACDD9630B}" presName="aNode" presStyleLbl="fgAcc1" presStyleIdx="5" presStyleCnt="6" custScaleX="13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1B9A8-6BBF-4DE7-9B7A-0709FF133E59}" type="pres">
      <dgm:prSet presAssocID="{A450E858-7957-46D8-A165-AD9ACDD9630B}" presName="aSpace" presStyleCnt="0"/>
      <dgm:spPr/>
    </dgm:pt>
  </dgm:ptLst>
  <dgm:cxnLst>
    <dgm:cxn modelId="{49746746-1A60-4F56-88A9-97C05ED6710D}" type="presOf" srcId="{F244993E-0302-4414-B7B4-253284E1FE35}" destId="{FC8A9EB7-7B4A-419B-AA32-D3CA5451DB62}" srcOrd="0" destOrd="0" presId="urn:microsoft.com/office/officeart/2005/8/layout/pyramid2"/>
    <dgm:cxn modelId="{8C802BE3-DA39-46C4-A2B9-7E658FEA5CD3}" type="presOf" srcId="{AC73ADB8-CBCC-4EC5-B709-C08DBBAC7FFE}" destId="{8A1AF94C-1ECB-4C11-8802-7ED6C55CE2A1}" srcOrd="0" destOrd="0" presId="urn:microsoft.com/office/officeart/2005/8/layout/pyramid2"/>
    <dgm:cxn modelId="{FE50C68A-36BB-4FB9-A707-2B0915E79832}" srcId="{E7221495-2288-483F-84B4-C9EADEC9DC53}" destId="{3643D938-F784-4CD6-AA18-38A4CEC54CBB}" srcOrd="3" destOrd="0" parTransId="{C106CBE9-32A8-4B83-B63B-5DB1E5B15772}" sibTransId="{59F047F2-6C03-4784-8974-F9D72DC4EB67}"/>
    <dgm:cxn modelId="{1B546A92-6167-44FA-B776-A1ED8D89FA02}" type="presOf" srcId="{E7221495-2288-483F-84B4-C9EADEC9DC53}" destId="{34B88F27-4A33-400E-B70D-823DD9B8A62A}" srcOrd="0" destOrd="0" presId="urn:microsoft.com/office/officeart/2005/8/layout/pyramid2"/>
    <dgm:cxn modelId="{B7BF230F-3A20-4158-B9D3-B390089176B4}" type="presOf" srcId="{3643D938-F784-4CD6-AA18-38A4CEC54CBB}" destId="{31E58D96-B7C1-4AC9-8557-E60573155FC3}" srcOrd="0" destOrd="0" presId="urn:microsoft.com/office/officeart/2005/8/layout/pyramid2"/>
    <dgm:cxn modelId="{6B99C669-B977-4749-AC1A-74E56566694D}" srcId="{E7221495-2288-483F-84B4-C9EADEC9DC53}" destId="{AC73ADB8-CBCC-4EC5-B709-C08DBBAC7FFE}" srcOrd="2" destOrd="0" parTransId="{253F4B45-5001-4884-89C2-C3C549449008}" sibTransId="{CA71A16D-B0E5-4BF9-8455-3A8E59A043FF}"/>
    <dgm:cxn modelId="{B3AA4B99-E6E9-45B3-8942-39F904E7F38C}" srcId="{E7221495-2288-483F-84B4-C9EADEC9DC53}" destId="{4001EE2C-1B17-4476-8011-04BC7CD741EC}" srcOrd="1" destOrd="0" parTransId="{D1B22CE0-25B6-4527-9189-65A4AB00A814}" sibTransId="{DA0DF7DC-BA3D-4B3D-9E00-D2E42C63480F}"/>
    <dgm:cxn modelId="{2D953775-CBD7-4367-9D02-8B54F0C74E3C}" srcId="{E7221495-2288-483F-84B4-C9EADEC9DC53}" destId="{65521E50-1318-44EC-B9F9-0915AF5FD47F}" srcOrd="0" destOrd="0" parTransId="{DE7C19FB-63AF-4E17-A529-4B08FCD93F20}" sibTransId="{3D202571-9046-4F8E-9B7B-D797344291E3}"/>
    <dgm:cxn modelId="{D84C7FCC-3A92-40D3-960D-BA032105FF93}" srcId="{E7221495-2288-483F-84B4-C9EADEC9DC53}" destId="{F244993E-0302-4414-B7B4-253284E1FE35}" srcOrd="4" destOrd="0" parTransId="{94B6F0F1-E334-4203-9526-8438717D9E4C}" sibTransId="{630F265F-48AB-49AB-9240-0A0A81049AC6}"/>
    <dgm:cxn modelId="{4F3DB331-5D23-4396-86D6-DA6D729FA7BC}" type="presOf" srcId="{4001EE2C-1B17-4476-8011-04BC7CD741EC}" destId="{0BCF439F-B15A-4026-8BE8-D017B4D08819}" srcOrd="0" destOrd="0" presId="urn:microsoft.com/office/officeart/2005/8/layout/pyramid2"/>
    <dgm:cxn modelId="{D13D6576-B212-4B09-B6B7-115AF126C6FF}" srcId="{E7221495-2288-483F-84B4-C9EADEC9DC53}" destId="{A450E858-7957-46D8-A165-AD9ACDD9630B}" srcOrd="5" destOrd="0" parTransId="{C6F6E0DE-FCE4-458C-BB15-3CEF788AA63A}" sibTransId="{D0A0B651-113D-4A13-AF75-4B46929DA576}"/>
    <dgm:cxn modelId="{49232FE8-C727-4F25-9086-AD34471D5AC2}" type="presOf" srcId="{65521E50-1318-44EC-B9F9-0915AF5FD47F}" destId="{1B54A46A-A09D-4D9D-B3A0-D5673824FD56}" srcOrd="0" destOrd="0" presId="urn:microsoft.com/office/officeart/2005/8/layout/pyramid2"/>
    <dgm:cxn modelId="{BEC84C09-B47E-45F5-99B2-35AD1E2C927D}" type="presOf" srcId="{A450E858-7957-46D8-A165-AD9ACDD9630B}" destId="{3796F335-0D74-461C-B84A-053F5BE307A4}" srcOrd="0" destOrd="0" presId="urn:microsoft.com/office/officeart/2005/8/layout/pyramid2"/>
    <dgm:cxn modelId="{D05E6B63-407C-4FBC-88AE-8E908855ADE8}" type="presParOf" srcId="{34B88F27-4A33-400E-B70D-823DD9B8A62A}" destId="{22FA6F3A-FA6B-470B-A64C-96F54FBCF0A3}" srcOrd="0" destOrd="0" presId="urn:microsoft.com/office/officeart/2005/8/layout/pyramid2"/>
    <dgm:cxn modelId="{EDBFAB54-824C-4465-9187-AF3EDE1CB9E6}" type="presParOf" srcId="{34B88F27-4A33-400E-B70D-823DD9B8A62A}" destId="{C041259C-CDFC-42A9-9B78-D0D6FA325CFF}" srcOrd="1" destOrd="0" presId="urn:microsoft.com/office/officeart/2005/8/layout/pyramid2"/>
    <dgm:cxn modelId="{36798B83-1AD3-4A9A-8221-D06DA30EDB31}" type="presParOf" srcId="{C041259C-CDFC-42A9-9B78-D0D6FA325CFF}" destId="{1B54A46A-A09D-4D9D-B3A0-D5673824FD56}" srcOrd="0" destOrd="0" presId="urn:microsoft.com/office/officeart/2005/8/layout/pyramid2"/>
    <dgm:cxn modelId="{262B169D-5B69-4276-A81D-CDD16D7DA8C8}" type="presParOf" srcId="{C041259C-CDFC-42A9-9B78-D0D6FA325CFF}" destId="{C1270096-1E6D-4672-866C-1881D346DE2E}" srcOrd="1" destOrd="0" presId="urn:microsoft.com/office/officeart/2005/8/layout/pyramid2"/>
    <dgm:cxn modelId="{255A31FC-162D-47A5-AA08-17BB74261BBE}" type="presParOf" srcId="{C041259C-CDFC-42A9-9B78-D0D6FA325CFF}" destId="{0BCF439F-B15A-4026-8BE8-D017B4D08819}" srcOrd="2" destOrd="0" presId="urn:microsoft.com/office/officeart/2005/8/layout/pyramid2"/>
    <dgm:cxn modelId="{D69DEEAC-2C90-4C09-90AE-39C06487C1D5}" type="presParOf" srcId="{C041259C-CDFC-42A9-9B78-D0D6FA325CFF}" destId="{B0A9A254-8555-4CD9-9252-6A1DE3BF71A3}" srcOrd="3" destOrd="0" presId="urn:microsoft.com/office/officeart/2005/8/layout/pyramid2"/>
    <dgm:cxn modelId="{3429604B-816C-4041-A5DA-2945F39E8820}" type="presParOf" srcId="{C041259C-CDFC-42A9-9B78-D0D6FA325CFF}" destId="{8A1AF94C-1ECB-4C11-8802-7ED6C55CE2A1}" srcOrd="4" destOrd="0" presId="urn:microsoft.com/office/officeart/2005/8/layout/pyramid2"/>
    <dgm:cxn modelId="{150EF4DC-4617-432F-8AA5-5E9574105A60}" type="presParOf" srcId="{C041259C-CDFC-42A9-9B78-D0D6FA325CFF}" destId="{52F43F54-FE83-48EE-AA0F-687CA28FF57B}" srcOrd="5" destOrd="0" presId="urn:microsoft.com/office/officeart/2005/8/layout/pyramid2"/>
    <dgm:cxn modelId="{ACAD99D5-4FD5-409F-96FB-537F6A4D7E28}" type="presParOf" srcId="{C041259C-CDFC-42A9-9B78-D0D6FA325CFF}" destId="{31E58D96-B7C1-4AC9-8557-E60573155FC3}" srcOrd="6" destOrd="0" presId="urn:microsoft.com/office/officeart/2005/8/layout/pyramid2"/>
    <dgm:cxn modelId="{A15A21D7-6A74-46A1-AC60-F8206E878B1C}" type="presParOf" srcId="{C041259C-CDFC-42A9-9B78-D0D6FA325CFF}" destId="{644F18BC-1429-4C7E-BECA-7C8EDA3AEC58}" srcOrd="7" destOrd="0" presId="urn:microsoft.com/office/officeart/2005/8/layout/pyramid2"/>
    <dgm:cxn modelId="{8F9E3E09-CB00-4819-A5C2-521C52131DCB}" type="presParOf" srcId="{C041259C-CDFC-42A9-9B78-D0D6FA325CFF}" destId="{FC8A9EB7-7B4A-419B-AA32-D3CA5451DB62}" srcOrd="8" destOrd="0" presId="urn:microsoft.com/office/officeart/2005/8/layout/pyramid2"/>
    <dgm:cxn modelId="{8FE0950B-BB25-44C9-B91B-66BA77F56B51}" type="presParOf" srcId="{C041259C-CDFC-42A9-9B78-D0D6FA325CFF}" destId="{8F95D291-7190-4E29-967F-A429D3664FEC}" srcOrd="9" destOrd="0" presId="urn:microsoft.com/office/officeart/2005/8/layout/pyramid2"/>
    <dgm:cxn modelId="{620D6B8E-3D18-4710-9CFA-38A6498FCDCC}" type="presParOf" srcId="{C041259C-CDFC-42A9-9B78-D0D6FA325CFF}" destId="{3796F335-0D74-461C-B84A-053F5BE307A4}" srcOrd="10" destOrd="0" presId="urn:microsoft.com/office/officeart/2005/8/layout/pyramid2"/>
    <dgm:cxn modelId="{27407D5B-11A7-4CA9-B162-30AC5AD67ADC}" type="presParOf" srcId="{C041259C-CDFC-42A9-9B78-D0D6FA325CFF}" destId="{8FB1B9A8-6BBF-4DE7-9B7A-0709FF133E5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731800-C2C1-44FC-AA44-63B9215DA0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3FB858-6F88-4252-B5CB-C3E21BD75BE5}">
      <dgm:prSet/>
      <dgm:spPr/>
      <dgm:t>
        <a:bodyPr/>
        <a:lstStyle/>
        <a:p>
          <a:pPr rtl="0"/>
          <a:r>
            <a:rPr lang="uk-UA" dirty="0" smtClean="0"/>
            <a:t>1</a:t>
          </a:r>
          <a:r>
            <a:rPr lang="uk-UA" i="1" dirty="0" smtClean="0"/>
            <a:t>.</a:t>
          </a:r>
          <a:r>
            <a:rPr lang="uk-UA" dirty="0" smtClean="0"/>
            <a:t>	&lt;60 - мінімальне навантаження</a:t>
          </a:r>
          <a:endParaRPr lang="uk-UA" dirty="0"/>
        </a:p>
      </dgm:t>
    </dgm:pt>
    <dgm:pt modelId="{4EB0D36A-4BFB-4C4F-A6B5-FF5CD1F5CB95}" type="parTrans" cxnId="{02264BCC-4D60-48F5-BF38-E5EEC9D99647}">
      <dgm:prSet/>
      <dgm:spPr/>
      <dgm:t>
        <a:bodyPr/>
        <a:lstStyle/>
        <a:p>
          <a:endParaRPr lang="ru-RU"/>
        </a:p>
      </dgm:t>
    </dgm:pt>
    <dgm:pt modelId="{AB7FC343-0957-4586-B12B-21E9FA7B3E26}" type="sibTrans" cxnId="{02264BCC-4D60-48F5-BF38-E5EEC9D99647}">
      <dgm:prSet/>
      <dgm:spPr/>
      <dgm:t>
        <a:bodyPr/>
        <a:lstStyle/>
        <a:p>
          <a:endParaRPr lang="ru-RU"/>
        </a:p>
      </dgm:t>
    </dgm:pt>
    <dgm:pt modelId="{1F8E22E5-0BB8-471B-80A9-F1178E554BEA}">
      <dgm:prSet/>
      <dgm:spPr/>
      <dgm:t>
        <a:bodyPr/>
        <a:lstStyle/>
        <a:p>
          <a:pPr rtl="0"/>
          <a:r>
            <a:rPr lang="uk-UA" dirty="0" smtClean="0"/>
            <a:t>2.	60-90 - дуже низьке навантаження</a:t>
          </a:r>
          <a:endParaRPr lang="uk-UA" dirty="0"/>
        </a:p>
      </dgm:t>
    </dgm:pt>
    <dgm:pt modelId="{6A6A9519-44F8-45F2-A848-15446B70C0EE}" type="parTrans" cxnId="{DE4CE143-03CD-4DE6-9C32-C73FF752F6FE}">
      <dgm:prSet/>
      <dgm:spPr/>
      <dgm:t>
        <a:bodyPr/>
        <a:lstStyle/>
        <a:p>
          <a:endParaRPr lang="ru-RU"/>
        </a:p>
      </dgm:t>
    </dgm:pt>
    <dgm:pt modelId="{4BF8ADDC-ACA5-4966-8F2D-B93C7C1E2467}" type="sibTrans" cxnId="{DE4CE143-03CD-4DE6-9C32-C73FF752F6FE}">
      <dgm:prSet/>
      <dgm:spPr/>
      <dgm:t>
        <a:bodyPr/>
        <a:lstStyle/>
        <a:p>
          <a:endParaRPr lang="ru-RU"/>
        </a:p>
      </dgm:t>
    </dgm:pt>
    <dgm:pt modelId="{B80FA429-8D29-404B-BE33-86E7D4DFEB5C}">
      <dgm:prSet/>
      <dgm:spPr/>
      <dgm:t>
        <a:bodyPr/>
        <a:lstStyle/>
        <a:p>
          <a:pPr rtl="0"/>
          <a:r>
            <a:rPr lang="uk-UA" dirty="0" smtClean="0"/>
            <a:t>3.	90-120 - низьке навантаження</a:t>
          </a:r>
          <a:endParaRPr lang="uk-UA" dirty="0"/>
        </a:p>
      </dgm:t>
    </dgm:pt>
    <dgm:pt modelId="{9A8B2CEB-291B-482B-96B8-26B8F0FBCFA0}" type="parTrans" cxnId="{38A3DCD4-8B56-4CDF-8695-99667CC479BA}">
      <dgm:prSet/>
      <dgm:spPr/>
      <dgm:t>
        <a:bodyPr/>
        <a:lstStyle/>
        <a:p>
          <a:endParaRPr lang="ru-RU"/>
        </a:p>
      </dgm:t>
    </dgm:pt>
    <dgm:pt modelId="{CABAAE59-0B7D-44B7-BB4E-B6DC7C337FCF}" type="sibTrans" cxnId="{38A3DCD4-8B56-4CDF-8695-99667CC479BA}">
      <dgm:prSet/>
      <dgm:spPr/>
      <dgm:t>
        <a:bodyPr/>
        <a:lstStyle/>
        <a:p>
          <a:endParaRPr lang="ru-RU"/>
        </a:p>
      </dgm:t>
    </dgm:pt>
    <dgm:pt modelId="{BE7D9F1E-D693-47C7-A669-910BFF140D2F}">
      <dgm:prSet/>
      <dgm:spPr/>
      <dgm:t>
        <a:bodyPr/>
        <a:lstStyle/>
        <a:p>
          <a:pPr rtl="0"/>
          <a:r>
            <a:rPr lang="uk-UA" dirty="0" smtClean="0"/>
            <a:t>4.	120-150 - навантаження нижче середнього</a:t>
          </a:r>
          <a:endParaRPr lang="uk-UA" dirty="0"/>
        </a:p>
      </dgm:t>
    </dgm:pt>
    <dgm:pt modelId="{7D605457-A46B-48DD-9EE5-F875E398C8CD}" type="parTrans" cxnId="{1B18A6E9-3B05-4176-A97B-B39ED90E1A6D}">
      <dgm:prSet/>
      <dgm:spPr/>
      <dgm:t>
        <a:bodyPr/>
        <a:lstStyle/>
        <a:p>
          <a:endParaRPr lang="ru-RU"/>
        </a:p>
      </dgm:t>
    </dgm:pt>
    <dgm:pt modelId="{AB783196-87F4-44A6-AC3A-03C893915535}" type="sibTrans" cxnId="{1B18A6E9-3B05-4176-A97B-B39ED90E1A6D}">
      <dgm:prSet/>
      <dgm:spPr/>
      <dgm:t>
        <a:bodyPr/>
        <a:lstStyle/>
        <a:p>
          <a:endParaRPr lang="ru-RU"/>
        </a:p>
      </dgm:t>
    </dgm:pt>
    <dgm:pt modelId="{8DADE90F-7189-4D71-A71C-4DD49ED0D236}">
      <dgm:prSet/>
      <dgm:spPr/>
      <dgm:t>
        <a:bodyPr/>
        <a:lstStyle/>
        <a:p>
          <a:pPr rtl="0"/>
          <a:r>
            <a:rPr lang="uk-UA" dirty="0" smtClean="0"/>
            <a:t>5.	150-180 - середнє навантаження</a:t>
          </a:r>
          <a:endParaRPr lang="uk-UA" dirty="0"/>
        </a:p>
      </dgm:t>
    </dgm:pt>
    <dgm:pt modelId="{887040A9-1A0C-4E79-B55A-573DFE26F9F7}" type="parTrans" cxnId="{319CCC16-EE7A-4A88-8A2B-194FEFAE94F4}">
      <dgm:prSet/>
      <dgm:spPr/>
      <dgm:t>
        <a:bodyPr/>
        <a:lstStyle/>
        <a:p>
          <a:endParaRPr lang="ru-RU"/>
        </a:p>
      </dgm:t>
    </dgm:pt>
    <dgm:pt modelId="{7975A815-2EB2-4059-9679-30ED2394FC87}" type="sibTrans" cxnId="{319CCC16-EE7A-4A88-8A2B-194FEFAE94F4}">
      <dgm:prSet/>
      <dgm:spPr/>
      <dgm:t>
        <a:bodyPr/>
        <a:lstStyle/>
        <a:p>
          <a:endParaRPr lang="ru-RU"/>
        </a:p>
      </dgm:t>
    </dgm:pt>
    <dgm:pt modelId="{804EB70C-82AD-4CBE-9D5E-B729A26325AA}">
      <dgm:prSet/>
      <dgm:spPr/>
      <dgm:t>
        <a:bodyPr/>
        <a:lstStyle/>
        <a:p>
          <a:pPr rtl="0"/>
          <a:r>
            <a:rPr lang="uk-UA" dirty="0" smtClean="0"/>
            <a:t>6.	180-240 - високе навантаження</a:t>
          </a:r>
          <a:endParaRPr lang="uk-UA" dirty="0"/>
        </a:p>
      </dgm:t>
    </dgm:pt>
    <dgm:pt modelId="{3D63A8F0-46A8-493A-858E-BB072BF92AA8}" type="parTrans" cxnId="{63089DEE-72BD-402F-8213-E015BF706C0E}">
      <dgm:prSet/>
      <dgm:spPr/>
      <dgm:t>
        <a:bodyPr/>
        <a:lstStyle/>
        <a:p>
          <a:endParaRPr lang="ru-RU"/>
        </a:p>
      </dgm:t>
    </dgm:pt>
    <dgm:pt modelId="{52C63702-78C8-41DF-B4D5-7DBA0A1432F4}" type="sibTrans" cxnId="{63089DEE-72BD-402F-8213-E015BF706C0E}">
      <dgm:prSet/>
      <dgm:spPr/>
      <dgm:t>
        <a:bodyPr/>
        <a:lstStyle/>
        <a:p>
          <a:endParaRPr lang="ru-RU"/>
        </a:p>
      </dgm:t>
    </dgm:pt>
    <dgm:pt modelId="{183634FC-6999-445B-955B-EF8135242A0D}">
      <dgm:prSet/>
      <dgm:spPr/>
      <dgm:t>
        <a:bodyPr/>
        <a:lstStyle/>
        <a:p>
          <a:pPr rtl="0"/>
          <a:r>
            <a:rPr lang="uk-UA" dirty="0" smtClean="0"/>
            <a:t>7.	&gt;240 - дуже високе навантаження</a:t>
          </a:r>
          <a:endParaRPr lang="uk-UA" dirty="0"/>
        </a:p>
      </dgm:t>
    </dgm:pt>
    <dgm:pt modelId="{55D2A7D8-FF0A-4702-9DD5-2E2AC588F7B7}" type="parTrans" cxnId="{41103D97-0A08-4B87-AA9E-05EF22315870}">
      <dgm:prSet/>
      <dgm:spPr/>
      <dgm:t>
        <a:bodyPr/>
        <a:lstStyle/>
        <a:p>
          <a:endParaRPr lang="ru-RU"/>
        </a:p>
      </dgm:t>
    </dgm:pt>
    <dgm:pt modelId="{D5BD7C94-D344-454D-9D42-85172741D56D}" type="sibTrans" cxnId="{41103D97-0A08-4B87-AA9E-05EF22315870}">
      <dgm:prSet/>
      <dgm:spPr/>
      <dgm:t>
        <a:bodyPr/>
        <a:lstStyle/>
        <a:p>
          <a:endParaRPr lang="ru-RU"/>
        </a:p>
      </dgm:t>
    </dgm:pt>
    <dgm:pt modelId="{119FA87F-E80E-489E-BF9A-37EB7262EFC7}" type="pres">
      <dgm:prSet presAssocID="{26731800-C2C1-44FC-AA44-63B9215DA0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7803F2-1B29-4795-8E5B-2EE3D34C280F}" type="pres">
      <dgm:prSet presAssocID="{A13FB858-6F88-4252-B5CB-C3E21BD75BE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E3179-25CF-4E1A-87FE-87CC0F0DB6E3}" type="pres">
      <dgm:prSet presAssocID="{AB7FC343-0957-4586-B12B-21E9FA7B3E26}" presName="spacer" presStyleCnt="0"/>
      <dgm:spPr/>
    </dgm:pt>
    <dgm:pt modelId="{7A6D85F3-EC5A-4876-B41A-C48F990B651C}" type="pres">
      <dgm:prSet presAssocID="{1F8E22E5-0BB8-471B-80A9-F1178E554BE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B5184-DF6A-4536-9090-332B0AD75FFA}" type="pres">
      <dgm:prSet presAssocID="{4BF8ADDC-ACA5-4966-8F2D-B93C7C1E2467}" presName="spacer" presStyleCnt="0"/>
      <dgm:spPr/>
    </dgm:pt>
    <dgm:pt modelId="{E194124D-82A4-4E7B-8B6C-082B8B4DAE6D}" type="pres">
      <dgm:prSet presAssocID="{B80FA429-8D29-404B-BE33-86E7D4DFEB5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03771-549C-46F8-926A-432C76C746D7}" type="pres">
      <dgm:prSet presAssocID="{CABAAE59-0B7D-44B7-BB4E-B6DC7C337FCF}" presName="spacer" presStyleCnt="0"/>
      <dgm:spPr/>
    </dgm:pt>
    <dgm:pt modelId="{07AA5EEB-3C1B-44B5-AED1-3EC2C8B7F991}" type="pres">
      <dgm:prSet presAssocID="{BE7D9F1E-D693-47C7-A669-910BFF140D2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74DDC-2438-426A-95B8-881D38B858F3}" type="pres">
      <dgm:prSet presAssocID="{AB783196-87F4-44A6-AC3A-03C893915535}" presName="spacer" presStyleCnt="0"/>
      <dgm:spPr/>
    </dgm:pt>
    <dgm:pt modelId="{CA605ECA-80DA-4A75-AA98-E4F29909C37B}" type="pres">
      <dgm:prSet presAssocID="{8DADE90F-7189-4D71-A71C-4DD49ED0D23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1EDDB-5587-483D-9D83-EA8CC02A5A45}" type="pres">
      <dgm:prSet presAssocID="{7975A815-2EB2-4059-9679-30ED2394FC87}" presName="spacer" presStyleCnt="0"/>
      <dgm:spPr/>
    </dgm:pt>
    <dgm:pt modelId="{17A1F8F0-6314-427F-9288-BF00A0CE614C}" type="pres">
      <dgm:prSet presAssocID="{804EB70C-82AD-4CBE-9D5E-B729A26325A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1B06-A9B8-46AE-9ACE-D13D523B8B22}" type="pres">
      <dgm:prSet presAssocID="{52C63702-78C8-41DF-B4D5-7DBA0A1432F4}" presName="spacer" presStyleCnt="0"/>
      <dgm:spPr/>
    </dgm:pt>
    <dgm:pt modelId="{D540122F-992A-407F-ABE2-C8180A00CEF9}" type="pres">
      <dgm:prSet presAssocID="{183634FC-6999-445B-955B-EF8135242A0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253056-F271-429F-86F9-E4A3B9BB6D3B}" type="presOf" srcId="{26731800-C2C1-44FC-AA44-63B9215DA069}" destId="{119FA87F-E80E-489E-BF9A-37EB7262EFC7}" srcOrd="0" destOrd="0" presId="urn:microsoft.com/office/officeart/2005/8/layout/vList2"/>
    <dgm:cxn modelId="{72A1FC99-241E-48DE-B21F-EC0C5E8149E1}" type="presOf" srcId="{8DADE90F-7189-4D71-A71C-4DD49ED0D236}" destId="{CA605ECA-80DA-4A75-AA98-E4F29909C37B}" srcOrd="0" destOrd="0" presId="urn:microsoft.com/office/officeart/2005/8/layout/vList2"/>
    <dgm:cxn modelId="{D6BCD025-AECC-4322-B95C-9E8051422490}" type="presOf" srcId="{BE7D9F1E-D693-47C7-A669-910BFF140D2F}" destId="{07AA5EEB-3C1B-44B5-AED1-3EC2C8B7F991}" srcOrd="0" destOrd="0" presId="urn:microsoft.com/office/officeart/2005/8/layout/vList2"/>
    <dgm:cxn modelId="{319CCC16-EE7A-4A88-8A2B-194FEFAE94F4}" srcId="{26731800-C2C1-44FC-AA44-63B9215DA069}" destId="{8DADE90F-7189-4D71-A71C-4DD49ED0D236}" srcOrd="4" destOrd="0" parTransId="{887040A9-1A0C-4E79-B55A-573DFE26F9F7}" sibTransId="{7975A815-2EB2-4059-9679-30ED2394FC87}"/>
    <dgm:cxn modelId="{212FB4CD-6FEF-4D4B-A902-A38CB507D35A}" type="presOf" srcId="{183634FC-6999-445B-955B-EF8135242A0D}" destId="{D540122F-992A-407F-ABE2-C8180A00CEF9}" srcOrd="0" destOrd="0" presId="urn:microsoft.com/office/officeart/2005/8/layout/vList2"/>
    <dgm:cxn modelId="{63089DEE-72BD-402F-8213-E015BF706C0E}" srcId="{26731800-C2C1-44FC-AA44-63B9215DA069}" destId="{804EB70C-82AD-4CBE-9D5E-B729A26325AA}" srcOrd="5" destOrd="0" parTransId="{3D63A8F0-46A8-493A-858E-BB072BF92AA8}" sibTransId="{52C63702-78C8-41DF-B4D5-7DBA0A1432F4}"/>
    <dgm:cxn modelId="{517A31B4-51EC-449C-944B-7302C1CCA072}" type="presOf" srcId="{1F8E22E5-0BB8-471B-80A9-F1178E554BEA}" destId="{7A6D85F3-EC5A-4876-B41A-C48F990B651C}" srcOrd="0" destOrd="0" presId="urn:microsoft.com/office/officeart/2005/8/layout/vList2"/>
    <dgm:cxn modelId="{38A3DCD4-8B56-4CDF-8695-99667CC479BA}" srcId="{26731800-C2C1-44FC-AA44-63B9215DA069}" destId="{B80FA429-8D29-404B-BE33-86E7D4DFEB5C}" srcOrd="2" destOrd="0" parTransId="{9A8B2CEB-291B-482B-96B8-26B8F0FBCFA0}" sibTransId="{CABAAE59-0B7D-44B7-BB4E-B6DC7C337FCF}"/>
    <dgm:cxn modelId="{1B18A6E9-3B05-4176-A97B-B39ED90E1A6D}" srcId="{26731800-C2C1-44FC-AA44-63B9215DA069}" destId="{BE7D9F1E-D693-47C7-A669-910BFF140D2F}" srcOrd="3" destOrd="0" parTransId="{7D605457-A46B-48DD-9EE5-F875E398C8CD}" sibTransId="{AB783196-87F4-44A6-AC3A-03C893915535}"/>
    <dgm:cxn modelId="{5C34C464-E2A7-49F0-8B8A-1D71C6AE4E6E}" type="presOf" srcId="{804EB70C-82AD-4CBE-9D5E-B729A26325AA}" destId="{17A1F8F0-6314-427F-9288-BF00A0CE614C}" srcOrd="0" destOrd="0" presId="urn:microsoft.com/office/officeart/2005/8/layout/vList2"/>
    <dgm:cxn modelId="{DE4CE143-03CD-4DE6-9C32-C73FF752F6FE}" srcId="{26731800-C2C1-44FC-AA44-63B9215DA069}" destId="{1F8E22E5-0BB8-471B-80A9-F1178E554BEA}" srcOrd="1" destOrd="0" parTransId="{6A6A9519-44F8-45F2-A848-15446B70C0EE}" sibTransId="{4BF8ADDC-ACA5-4966-8F2D-B93C7C1E2467}"/>
    <dgm:cxn modelId="{02264BCC-4D60-48F5-BF38-E5EEC9D99647}" srcId="{26731800-C2C1-44FC-AA44-63B9215DA069}" destId="{A13FB858-6F88-4252-B5CB-C3E21BD75BE5}" srcOrd="0" destOrd="0" parTransId="{4EB0D36A-4BFB-4C4F-A6B5-FF5CD1F5CB95}" sibTransId="{AB7FC343-0957-4586-B12B-21E9FA7B3E26}"/>
    <dgm:cxn modelId="{714E67B4-9F0A-4296-85F7-491DE2A51777}" type="presOf" srcId="{A13FB858-6F88-4252-B5CB-C3E21BD75BE5}" destId="{FD7803F2-1B29-4795-8E5B-2EE3D34C280F}" srcOrd="0" destOrd="0" presId="urn:microsoft.com/office/officeart/2005/8/layout/vList2"/>
    <dgm:cxn modelId="{41103D97-0A08-4B87-AA9E-05EF22315870}" srcId="{26731800-C2C1-44FC-AA44-63B9215DA069}" destId="{183634FC-6999-445B-955B-EF8135242A0D}" srcOrd="6" destOrd="0" parTransId="{55D2A7D8-FF0A-4702-9DD5-2E2AC588F7B7}" sibTransId="{D5BD7C94-D344-454D-9D42-85172741D56D}"/>
    <dgm:cxn modelId="{76C109F2-1311-45D0-93BD-785120FB44F4}" type="presOf" srcId="{B80FA429-8D29-404B-BE33-86E7D4DFEB5C}" destId="{E194124D-82A4-4E7B-8B6C-082B8B4DAE6D}" srcOrd="0" destOrd="0" presId="urn:microsoft.com/office/officeart/2005/8/layout/vList2"/>
    <dgm:cxn modelId="{80528FBD-6B87-4598-9D55-62535ADABDE6}" type="presParOf" srcId="{119FA87F-E80E-489E-BF9A-37EB7262EFC7}" destId="{FD7803F2-1B29-4795-8E5B-2EE3D34C280F}" srcOrd="0" destOrd="0" presId="urn:microsoft.com/office/officeart/2005/8/layout/vList2"/>
    <dgm:cxn modelId="{519609EA-0C5A-4F32-81F1-F8EA5CF58B87}" type="presParOf" srcId="{119FA87F-E80E-489E-BF9A-37EB7262EFC7}" destId="{1D0E3179-25CF-4E1A-87FE-87CC0F0DB6E3}" srcOrd="1" destOrd="0" presId="urn:microsoft.com/office/officeart/2005/8/layout/vList2"/>
    <dgm:cxn modelId="{1790079E-0E78-4E07-80C9-AFBAEC623533}" type="presParOf" srcId="{119FA87F-E80E-489E-BF9A-37EB7262EFC7}" destId="{7A6D85F3-EC5A-4876-B41A-C48F990B651C}" srcOrd="2" destOrd="0" presId="urn:microsoft.com/office/officeart/2005/8/layout/vList2"/>
    <dgm:cxn modelId="{45259F76-BE48-45BE-BE17-9B556D763877}" type="presParOf" srcId="{119FA87F-E80E-489E-BF9A-37EB7262EFC7}" destId="{B13B5184-DF6A-4536-9090-332B0AD75FFA}" srcOrd="3" destOrd="0" presId="urn:microsoft.com/office/officeart/2005/8/layout/vList2"/>
    <dgm:cxn modelId="{D46ED276-5B61-44AB-93AF-AD08C9443C82}" type="presParOf" srcId="{119FA87F-E80E-489E-BF9A-37EB7262EFC7}" destId="{E194124D-82A4-4E7B-8B6C-082B8B4DAE6D}" srcOrd="4" destOrd="0" presId="urn:microsoft.com/office/officeart/2005/8/layout/vList2"/>
    <dgm:cxn modelId="{1679FA95-736B-4022-BF02-393053F81493}" type="presParOf" srcId="{119FA87F-E80E-489E-BF9A-37EB7262EFC7}" destId="{98503771-549C-46F8-926A-432C76C746D7}" srcOrd="5" destOrd="0" presId="urn:microsoft.com/office/officeart/2005/8/layout/vList2"/>
    <dgm:cxn modelId="{98919A8D-442D-493E-BB26-5F4D62FDCBF4}" type="presParOf" srcId="{119FA87F-E80E-489E-BF9A-37EB7262EFC7}" destId="{07AA5EEB-3C1B-44B5-AED1-3EC2C8B7F991}" srcOrd="6" destOrd="0" presId="urn:microsoft.com/office/officeart/2005/8/layout/vList2"/>
    <dgm:cxn modelId="{D687D6F9-FBF1-4F2C-960C-BA81CC71730C}" type="presParOf" srcId="{119FA87F-E80E-489E-BF9A-37EB7262EFC7}" destId="{EF074DDC-2438-426A-95B8-881D38B858F3}" srcOrd="7" destOrd="0" presId="urn:microsoft.com/office/officeart/2005/8/layout/vList2"/>
    <dgm:cxn modelId="{6B12D738-22E7-4EFF-B4F3-86545CF2A679}" type="presParOf" srcId="{119FA87F-E80E-489E-BF9A-37EB7262EFC7}" destId="{CA605ECA-80DA-4A75-AA98-E4F29909C37B}" srcOrd="8" destOrd="0" presId="urn:microsoft.com/office/officeart/2005/8/layout/vList2"/>
    <dgm:cxn modelId="{C30534B3-B51F-482E-861E-E9F50614322C}" type="presParOf" srcId="{119FA87F-E80E-489E-BF9A-37EB7262EFC7}" destId="{25B1EDDB-5587-483D-9D83-EA8CC02A5A45}" srcOrd="9" destOrd="0" presId="urn:microsoft.com/office/officeart/2005/8/layout/vList2"/>
    <dgm:cxn modelId="{23D544F2-BC40-434B-87AE-86DF7C3D8751}" type="presParOf" srcId="{119FA87F-E80E-489E-BF9A-37EB7262EFC7}" destId="{17A1F8F0-6314-427F-9288-BF00A0CE614C}" srcOrd="10" destOrd="0" presId="urn:microsoft.com/office/officeart/2005/8/layout/vList2"/>
    <dgm:cxn modelId="{28B7FA54-0F7D-46F1-90B1-B2BED694EF50}" type="presParOf" srcId="{119FA87F-E80E-489E-BF9A-37EB7262EFC7}" destId="{A3101B06-A9B8-46AE-9ACE-D13D523B8B22}" srcOrd="11" destOrd="0" presId="urn:microsoft.com/office/officeart/2005/8/layout/vList2"/>
    <dgm:cxn modelId="{BA58B9D0-67AC-4D6C-9DDD-B6BE0AE91293}" type="presParOf" srcId="{119FA87F-E80E-489E-BF9A-37EB7262EFC7}" destId="{D540122F-992A-407F-ABE2-C8180A00CEF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B3166B-C1AB-4E14-8CE7-E806C974AC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C1294D2-981E-4947-A12E-EF37B7135850}">
      <dgm:prSet/>
      <dgm:spPr/>
      <dgm:t>
        <a:bodyPr/>
        <a:lstStyle/>
        <a:p>
          <a:pPr rtl="0"/>
          <a:r>
            <a:rPr lang="uk-UA" smtClean="0"/>
            <a:t>Профілактичні</a:t>
          </a:r>
          <a:endParaRPr lang="uk-UA"/>
        </a:p>
      </dgm:t>
    </dgm:pt>
    <dgm:pt modelId="{E23D2BD3-23BA-49AC-A218-496E2B0D9BFE}" type="parTrans" cxnId="{284C167D-7AB0-43CB-B966-BACAF94810E1}">
      <dgm:prSet/>
      <dgm:spPr/>
      <dgm:t>
        <a:bodyPr/>
        <a:lstStyle/>
        <a:p>
          <a:endParaRPr lang="ru-RU"/>
        </a:p>
      </dgm:t>
    </dgm:pt>
    <dgm:pt modelId="{2A3E417E-2950-484F-A1C9-2387DD8E0FBB}" type="sibTrans" cxnId="{284C167D-7AB0-43CB-B966-BACAF94810E1}">
      <dgm:prSet/>
      <dgm:spPr/>
      <dgm:t>
        <a:bodyPr/>
        <a:lstStyle/>
        <a:p>
          <a:endParaRPr lang="ru-RU"/>
        </a:p>
      </dgm:t>
    </dgm:pt>
    <dgm:pt modelId="{115C35F2-2F18-4E30-93A7-0C121E3D531D}">
      <dgm:prSet/>
      <dgm:spPr/>
      <dgm:t>
        <a:bodyPr/>
        <a:lstStyle/>
        <a:p>
          <a:pPr rtl="0"/>
          <a:r>
            <a:rPr lang="uk-UA" smtClean="0"/>
            <a:t>Оперативні</a:t>
          </a:r>
          <a:endParaRPr lang="uk-UA"/>
        </a:p>
      </dgm:t>
    </dgm:pt>
    <dgm:pt modelId="{59FE8894-4174-41BF-9777-DFA6590CB794}" type="parTrans" cxnId="{BDFBDCD2-ED6A-4E7B-9191-49D2B094B38A}">
      <dgm:prSet/>
      <dgm:spPr/>
      <dgm:t>
        <a:bodyPr/>
        <a:lstStyle/>
        <a:p>
          <a:endParaRPr lang="ru-RU"/>
        </a:p>
      </dgm:t>
    </dgm:pt>
    <dgm:pt modelId="{34D615F3-BC87-4CA6-BB92-E042A892CBC9}" type="sibTrans" cxnId="{BDFBDCD2-ED6A-4E7B-9191-49D2B094B38A}">
      <dgm:prSet/>
      <dgm:spPr/>
      <dgm:t>
        <a:bodyPr/>
        <a:lstStyle/>
        <a:p>
          <a:endParaRPr lang="ru-RU"/>
        </a:p>
      </dgm:t>
    </dgm:pt>
    <dgm:pt modelId="{A52AF4A0-EEA6-4ABF-8118-9C3666099343}">
      <dgm:prSet/>
      <dgm:spPr/>
      <dgm:t>
        <a:bodyPr/>
        <a:lstStyle/>
        <a:p>
          <a:pPr rtl="0"/>
          <a:r>
            <a:rPr lang="uk-UA" smtClean="0"/>
            <a:t>Перспективні</a:t>
          </a:r>
          <a:endParaRPr lang="uk-UA"/>
        </a:p>
      </dgm:t>
    </dgm:pt>
    <dgm:pt modelId="{B3D4CC22-162C-42F9-92A0-6080A1916FBA}" type="parTrans" cxnId="{921D4D84-E542-4AB7-B916-A09CF957C0FE}">
      <dgm:prSet/>
      <dgm:spPr/>
      <dgm:t>
        <a:bodyPr/>
        <a:lstStyle/>
        <a:p>
          <a:endParaRPr lang="ru-RU"/>
        </a:p>
      </dgm:t>
    </dgm:pt>
    <dgm:pt modelId="{291753A3-61F8-4B78-A7DD-08A283E1A342}" type="sibTrans" cxnId="{921D4D84-E542-4AB7-B916-A09CF957C0FE}">
      <dgm:prSet/>
      <dgm:spPr/>
      <dgm:t>
        <a:bodyPr/>
        <a:lstStyle/>
        <a:p>
          <a:endParaRPr lang="ru-RU"/>
        </a:p>
      </dgm:t>
    </dgm:pt>
    <dgm:pt modelId="{D810098A-85A3-416C-ACCA-3218CD888C13}" type="pres">
      <dgm:prSet presAssocID="{36B3166B-C1AB-4E14-8CE7-E806C974AC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555AE6-5416-4F8C-ACCF-821C8BFB74FE}" type="pres">
      <dgm:prSet presAssocID="{36B3166B-C1AB-4E14-8CE7-E806C974AC0C}" presName="arrow" presStyleLbl="bgShp" presStyleIdx="0" presStyleCnt="1"/>
      <dgm:spPr/>
    </dgm:pt>
    <dgm:pt modelId="{0351E1AC-C445-4CF2-85D7-202E736DE327}" type="pres">
      <dgm:prSet presAssocID="{36B3166B-C1AB-4E14-8CE7-E806C974AC0C}" presName="linearProcess" presStyleCnt="0"/>
      <dgm:spPr/>
    </dgm:pt>
    <dgm:pt modelId="{710D555E-0DAB-4995-A034-950376EAD766}" type="pres">
      <dgm:prSet presAssocID="{EC1294D2-981E-4947-A12E-EF37B713585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DCA62-FF40-4EDA-940E-0F74C24B472F}" type="pres">
      <dgm:prSet presAssocID="{2A3E417E-2950-484F-A1C9-2387DD8E0FBB}" presName="sibTrans" presStyleCnt="0"/>
      <dgm:spPr/>
    </dgm:pt>
    <dgm:pt modelId="{142D7EFB-73DA-4482-8458-80E71FD5ADDB}" type="pres">
      <dgm:prSet presAssocID="{115C35F2-2F18-4E30-93A7-0C121E3D531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198DF-404B-4B5F-A261-EF40A740ABC8}" type="pres">
      <dgm:prSet presAssocID="{34D615F3-BC87-4CA6-BB92-E042A892CBC9}" presName="sibTrans" presStyleCnt="0"/>
      <dgm:spPr/>
    </dgm:pt>
    <dgm:pt modelId="{D0943202-4304-45C9-9CA4-E2165DCEDA90}" type="pres">
      <dgm:prSet presAssocID="{A52AF4A0-EEA6-4ABF-8118-9C366609934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FBDCD2-ED6A-4E7B-9191-49D2B094B38A}" srcId="{36B3166B-C1AB-4E14-8CE7-E806C974AC0C}" destId="{115C35F2-2F18-4E30-93A7-0C121E3D531D}" srcOrd="1" destOrd="0" parTransId="{59FE8894-4174-41BF-9777-DFA6590CB794}" sibTransId="{34D615F3-BC87-4CA6-BB92-E042A892CBC9}"/>
    <dgm:cxn modelId="{73E14A2E-D959-4C62-BE6B-411825418C06}" type="presOf" srcId="{A52AF4A0-EEA6-4ABF-8118-9C3666099343}" destId="{D0943202-4304-45C9-9CA4-E2165DCEDA90}" srcOrd="0" destOrd="0" presId="urn:microsoft.com/office/officeart/2005/8/layout/hProcess9"/>
    <dgm:cxn modelId="{EED9C6F0-2EDF-459D-966D-A2F9AE0EE0AE}" type="presOf" srcId="{36B3166B-C1AB-4E14-8CE7-E806C974AC0C}" destId="{D810098A-85A3-416C-ACCA-3218CD888C13}" srcOrd="0" destOrd="0" presId="urn:microsoft.com/office/officeart/2005/8/layout/hProcess9"/>
    <dgm:cxn modelId="{284C167D-7AB0-43CB-B966-BACAF94810E1}" srcId="{36B3166B-C1AB-4E14-8CE7-E806C974AC0C}" destId="{EC1294D2-981E-4947-A12E-EF37B7135850}" srcOrd="0" destOrd="0" parTransId="{E23D2BD3-23BA-49AC-A218-496E2B0D9BFE}" sibTransId="{2A3E417E-2950-484F-A1C9-2387DD8E0FBB}"/>
    <dgm:cxn modelId="{D9C19A26-DC0C-456D-949A-E15FDDE25E39}" type="presOf" srcId="{EC1294D2-981E-4947-A12E-EF37B7135850}" destId="{710D555E-0DAB-4995-A034-950376EAD766}" srcOrd="0" destOrd="0" presId="urn:microsoft.com/office/officeart/2005/8/layout/hProcess9"/>
    <dgm:cxn modelId="{A9E828B6-F168-420A-BC39-4FD2D5BFE255}" type="presOf" srcId="{115C35F2-2F18-4E30-93A7-0C121E3D531D}" destId="{142D7EFB-73DA-4482-8458-80E71FD5ADDB}" srcOrd="0" destOrd="0" presId="urn:microsoft.com/office/officeart/2005/8/layout/hProcess9"/>
    <dgm:cxn modelId="{921D4D84-E542-4AB7-B916-A09CF957C0FE}" srcId="{36B3166B-C1AB-4E14-8CE7-E806C974AC0C}" destId="{A52AF4A0-EEA6-4ABF-8118-9C3666099343}" srcOrd="2" destOrd="0" parTransId="{B3D4CC22-162C-42F9-92A0-6080A1916FBA}" sibTransId="{291753A3-61F8-4B78-A7DD-08A283E1A342}"/>
    <dgm:cxn modelId="{2902E284-6847-4DFC-9A62-38E851195EAB}" type="presParOf" srcId="{D810098A-85A3-416C-ACCA-3218CD888C13}" destId="{97555AE6-5416-4F8C-ACCF-821C8BFB74FE}" srcOrd="0" destOrd="0" presId="urn:microsoft.com/office/officeart/2005/8/layout/hProcess9"/>
    <dgm:cxn modelId="{EB38CC29-78A4-44DA-B0E8-5AA2E57063B5}" type="presParOf" srcId="{D810098A-85A3-416C-ACCA-3218CD888C13}" destId="{0351E1AC-C445-4CF2-85D7-202E736DE327}" srcOrd="1" destOrd="0" presId="urn:microsoft.com/office/officeart/2005/8/layout/hProcess9"/>
    <dgm:cxn modelId="{E258C2AF-BFEE-46E9-A0BE-95DACC23ECBD}" type="presParOf" srcId="{0351E1AC-C445-4CF2-85D7-202E736DE327}" destId="{710D555E-0DAB-4995-A034-950376EAD766}" srcOrd="0" destOrd="0" presId="urn:microsoft.com/office/officeart/2005/8/layout/hProcess9"/>
    <dgm:cxn modelId="{9B861C3C-2FBA-4A59-8F43-F46801358243}" type="presParOf" srcId="{0351E1AC-C445-4CF2-85D7-202E736DE327}" destId="{62ADCA62-FF40-4EDA-940E-0F74C24B472F}" srcOrd="1" destOrd="0" presId="urn:microsoft.com/office/officeart/2005/8/layout/hProcess9"/>
    <dgm:cxn modelId="{1D18713F-307F-4344-8F65-7F3E6764DDB9}" type="presParOf" srcId="{0351E1AC-C445-4CF2-85D7-202E736DE327}" destId="{142D7EFB-73DA-4482-8458-80E71FD5ADDB}" srcOrd="2" destOrd="0" presId="urn:microsoft.com/office/officeart/2005/8/layout/hProcess9"/>
    <dgm:cxn modelId="{924583D2-8D00-4F69-9B4E-68818B1BFF8A}" type="presParOf" srcId="{0351E1AC-C445-4CF2-85D7-202E736DE327}" destId="{801198DF-404B-4B5F-A261-EF40A740ABC8}" srcOrd="3" destOrd="0" presId="urn:microsoft.com/office/officeart/2005/8/layout/hProcess9"/>
    <dgm:cxn modelId="{CF227D12-55AB-4D27-90C0-F90033B2124A}" type="presParOf" srcId="{0351E1AC-C445-4CF2-85D7-202E736DE327}" destId="{D0943202-4304-45C9-9CA4-E2165DCEDA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EC7FBD-5DF0-4B9D-A203-313224E6261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529847-AC72-416A-BC11-FE3470C4B3AB}">
      <dgm:prSet custT="1"/>
      <dgm:spPr/>
      <dgm:t>
        <a:bodyPr/>
        <a:lstStyle/>
        <a:p>
          <a:pPr algn="l" rtl="0"/>
          <a:r>
            <a:rPr lang="uk-UA" sz="2000" dirty="0" smtClean="0">
              <a:latin typeface="Arial Black" panose="020B0A04020102020204" pitchFamily="34" charset="0"/>
            </a:rPr>
            <a:t>техніч­ного характеру </a:t>
          </a:r>
        </a:p>
        <a:p>
          <a:pPr algn="l" rtl="0"/>
          <a:r>
            <a:rPr lang="uk-UA" sz="2000" dirty="0" smtClean="0"/>
            <a:t>(спрямовані на вдосконалення очисних споруд на промислових підприємствах, модернізацію знарядь по внесенню мінеральних добрив і пестицидів)</a:t>
          </a:r>
          <a:endParaRPr lang="uk-UA" sz="2000" dirty="0"/>
        </a:p>
      </dgm:t>
    </dgm:pt>
    <dgm:pt modelId="{B09375ED-F453-4F47-B80C-2EE967A5665B}" type="parTrans" cxnId="{1E7C9A3B-0A2D-41F7-B3D8-D35C349B0C6E}">
      <dgm:prSet/>
      <dgm:spPr/>
      <dgm:t>
        <a:bodyPr/>
        <a:lstStyle/>
        <a:p>
          <a:endParaRPr lang="ru-RU"/>
        </a:p>
      </dgm:t>
    </dgm:pt>
    <dgm:pt modelId="{D2DDF3D2-0CBB-4113-8CCE-1FCB74673EEC}" type="sibTrans" cxnId="{1E7C9A3B-0A2D-41F7-B3D8-D35C349B0C6E}">
      <dgm:prSet/>
      <dgm:spPr/>
      <dgm:t>
        <a:bodyPr/>
        <a:lstStyle/>
        <a:p>
          <a:endParaRPr lang="ru-RU"/>
        </a:p>
      </dgm:t>
    </dgm:pt>
    <dgm:pt modelId="{4FFEE244-8C61-4B69-894E-441CE59ADAC8}">
      <dgm:prSet custT="1"/>
      <dgm:spPr/>
      <dgm:t>
        <a:bodyPr/>
        <a:lstStyle/>
        <a:p>
          <a:pPr algn="l" rtl="0"/>
          <a:r>
            <a:rPr lang="uk-UA" sz="2000" dirty="0" smtClean="0">
              <a:latin typeface="Arial Black" panose="020B0A04020102020204" pitchFamily="34" charset="0"/>
            </a:rPr>
            <a:t>технологічного плану </a:t>
          </a:r>
        </a:p>
        <a:p>
          <a:pPr algn="l" rtl="0"/>
          <a:r>
            <a:rPr lang="uk-UA" sz="2000" dirty="0" smtClean="0"/>
            <a:t>(спрямовані на суворе дотримання екологічних вимог до промислово­го чи сільськогосподарського виробництва)</a:t>
          </a:r>
          <a:endParaRPr lang="uk-UA" sz="2000" dirty="0"/>
        </a:p>
      </dgm:t>
    </dgm:pt>
    <dgm:pt modelId="{F676F6F3-5FA7-456C-825D-8A1AD7128CC4}" type="parTrans" cxnId="{79240761-8CE3-45E0-A328-665CBB3E5FD3}">
      <dgm:prSet/>
      <dgm:spPr/>
      <dgm:t>
        <a:bodyPr/>
        <a:lstStyle/>
        <a:p>
          <a:endParaRPr lang="ru-RU"/>
        </a:p>
      </dgm:t>
    </dgm:pt>
    <dgm:pt modelId="{14AEB427-7158-4668-A2CA-93424F7D15E6}" type="sibTrans" cxnId="{79240761-8CE3-45E0-A328-665CBB3E5FD3}">
      <dgm:prSet/>
      <dgm:spPr/>
      <dgm:t>
        <a:bodyPr/>
        <a:lstStyle/>
        <a:p>
          <a:endParaRPr lang="ru-RU"/>
        </a:p>
      </dgm:t>
    </dgm:pt>
    <dgm:pt modelId="{EED69EF4-D2C9-48B6-9CE9-897C6B789C14}" type="pres">
      <dgm:prSet presAssocID="{33EC7FBD-5DF0-4B9D-A203-313224E6261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BA5F022-B321-447F-ABDB-E35AE0C6C5F6}" type="pres">
      <dgm:prSet presAssocID="{33EC7FBD-5DF0-4B9D-A203-313224E62612}" presName="pyramid" presStyleLbl="node1" presStyleIdx="0" presStyleCnt="1"/>
      <dgm:spPr/>
    </dgm:pt>
    <dgm:pt modelId="{E3781AE4-59E8-45C8-9F49-45F1A9852E42}" type="pres">
      <dgm:prSet presAssocID="{33EC7FBD-5DF0-4B9D-A203-313224E62612}" presName="theList" presStyleCnt="0"/>
      <dgm:spPr/>
    </dgm:pt>
    <dgm:pt modelId="{1F80464A-87D2-4ADB-B127-45073B7911DF}" type="pres">
      <dgm:prSet presAssocID="{6F529847-AC72-416A-BC11-FE3470C4B3AB}" presName="aNode" presStyleLbl="fgAcc1" presStyleIdx="0" presStyleCnt="2" custScaleX="192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90906-AFD6-496D-A2C8-263169ECE7B3}" type="pres">
      <dgm:prSet presAssocID="{6F529847-AC72-416A-BC11-FE3470C4B3AB}" presName="aSpace" presStyleCnt="0"/>
      <dgm:spPr/>
    </dgm:pt>
    <dgm:pt modelId="{2CDBC9A0-46D4-4B7C-9787-4F4CEDEE145C}" type="pres">
      <dgm:prSet presAssocID="{4FFEE244-8C61-4B69-894E-441CE59ADAC8}" presName="aNode" presStyleLbl="fgAcc1" presStyleIdx="1" presStyleCnt="2" custScaleX="194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FE13B-FFF4-4029-8313-7A02C80D0C97}" type="pres">
      <dgm:prSet presAssocID="{4FFEE244-8C61-4B69-894E-441CE59ADAC8}" presName="aSpace" presStyleCnt="0"/>
      <dgm:spPr/>
    </dgm:pt>
  </dgm:ptLst>
  <dgm:cxnLst>
    <dgm:cxn modelId="{020F3B91-09BD-40A8-BE9C-8AAC0005D267}" type="presOf" srcId="{33EC7FBD-5DF0-4B9D-A203-313224E62612}" destId="{EED69EF4-D2C9-48B6-9CE9-897C6B789C14}" srcOrd="0" destOrd="0" presId="urn:microsoft.com/office/officeart/2005/8/layout/pyramid2"/>
    <dgm:cxn modelId="{1E7C9A3B-0A2D-41F7-B3D8-D35C349B0C6E}" srcId="{33EC7FBD-5DF0-4B9D-A203-313224E62612}" destId="{6F529847-AC72-416A-BC11-FE3470C4B3AB}" srcOrd="0" destOrd="0" parTransId="{B09375ED-F453-4F47-B80C-2EE967A5665B}" sibTransId="{D2DDF3D2-0CBB-4113-8CCE-1FCB74673EEC}"/>
    <dgm:cxn modelId="{79240761-8CE3-45E0-A328-665CBB3E5FD3}" srcId="{33EC7FBD-5DF0-4B9D-A203-313224E62612}" destId="{4FFEE244-8C61-4B69-894E-441CE59ADAC8}" srcOrd="1" destOrd="0" parTransId="{F676F6F3-5FA7-456C-825D-8A1AD7128CC4}" sibTransId="{14AEB427-7158-4668-A2CA-93424F7D15E6}"/>
    <dgm:cxn modelId="{433AB20C-E6FB-4E18-BD1A-7A17D758DD3A}" type="presOf" srcId="{6F529847-AC72-416A-BC11-FE3470C4B3AB}" destId="{1F80464A-87D2-4ADB-B127-45073B7911DF}" srcOrd="0" destOrd="0" presId="urn:microsoft.com/office/officeart/2005/8/layout/pyramid2"/>
    <dgm:cxn modelId="{E298436E-C8E2-48F3-8820-C92A4D85B33F}" type="presOf" srcId="{4FFEE244-8C61-4B69-894E-441CE59ADAC8}" destId="{2CDBC9A0-46D4-4B7C-9787-4F4CEDEE145C}" srcOrd="0" destOrd="0" presId="urn:microsoft.com/office/officeart/2005/8/layout/pyramid2"/>
    <dgm:cxn modelId="{E6D1E544-8121-4AB1-BAB0-03D3614482D9}" type="presParOf" srcId="{EED69EF4-D2C9-48B6-9CE9-897C6B789C14}" destId="{0BA5F022-B321-447F-ABDB-E35AE0C6C5F6}" srcOrd="0" destOrd="0" presId="urn:microsoft.com/office/officeart/2005/8/layout/pyramid2"/>
    <dgm:cxn modelId="{333EEB0B-2E03-4B84-BB38-CC60531B7216}" type="presParOf" srcId="{EED69EF4-D2C9-48B6-9CE9-897C6B789C14}" destId="{E3781AE4-59E8-45C8-9F49-45F1A9852E42}" srcOrd="1" destOrd="0" presId="urn:microsoft.com/office/officeart/2005/8/layout/pyramid2"/>
    <dgm:cxn modelId="{0E353C75-E889-4D95-BB52-CE98290BF857}" type="presParOf" srcId="{E3781AE4-59E8-45C8-9F49-45F1A9852E42}" destId="{1F80464A-87D2-4ADB-B127-45073B7911DF}" srcOrd="0" destOrd="0" presId="urn:microsoft.com/office/officeart/2005/8/layout/pyramid2"/>
    <dgm:cxn modelId="{4DECF117-28F1-4F64-B0A0-68797FE6E7BE}" type="presParOf" srcId="{E3781AE4-59E8-45C8-9F49-45F1A9852E42}" destId="{F9290906-AFD6-496D-A2C8-263169ECE7B3}" srcOrd="1" destOrd="0" presId="urn:microsoft.com/office/officeart/2005/8/layout/pyramid2"/>
    <dgm:cxn modelId="{ECF07D05-ACA6-4507-B464-B7394526AA3E}" type="presParOf" srcId="{E3781AE4-59E8-45C8-9F49-45F1A9852E42}" destId="{2CDBC9A0-46D4-4B7C-9787-4F4CEDEE145C}" srcOrd="2" destOrd="0" presId="urn:microsoft.com/office/officeart/2005/8/layout/pyramid2"/>
    <dgm:cxn modelId="{FCA62599-4C0F-41E6-846C-E75F5346B46E}" type="presParOf" srcId="{E3781AE4-59E8-45C8-9F49-45F1A9852E42}" destId="{8DEFE13B-FFF4-4029-8313-7A02C80D0C97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43370C-2337-48FC-BD65-F2C27671948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636CA6-496F-4820-8987-2058975C87CF}">
      <dgm:prSet custT="1"/>
      <dgm:spPr/>
      <dgm:t>
        <a:bodyPr/>
        <a:lstStyle/>
        <a:p>
          <a:pPr algn="l" rtl="0">
            <a:spcAft>
              <a:spcPct val="35000"/>
            </a:spcAft>
          </a:pPr>
          <a:r>
            <a:rPr lang="uk-UA" sz="1800" dirty="0" smtClean="0">
              <a:latin typeface="Arial Black" panose="020B0A04020102020204" pitchFamily="34" charset="0"/>
            </a:rPr>
            <a:t>- на сільськогосподарських угіддях</a:t>
          </a:r>
        </a:p>
        <a:p>
          <a:pPr algn="l" rtl="0">
            <a:spcAft>
              <a:spcPts val="0"/>
            </a:spcAft>
          </a:pPr>
          <a:r>
            <a:rPr lang="uk-UA" sz="1800" dirty="0" smtClean="0"/>
            <a:t>(слід збільшити дози внесення гною, </a:t>
          </a:r>
        </a:p>
        <a:p>
          <a:pPr algn="l" rtl="0">
            <a:spcAft>
              <a:spcPts val="0"/>
            </a:spcAft>
          </a:pPr>
          <a:r>
            <a:rPr lang="uk-UA" sz="1800" dirty="0" smtClean="0"/>
            <a:t>обов'язково застосовувати кальцієвмісні сполуки, здійснити переорієнтацію характеру використання рослинницької продукції з харчового на технічний)</a:t>
          </a:r>
          <a:endParaRPr lang="uk-UA" sz="1800" dirty="0"/>
        </a:p>
      </dgm:t>
    </dgm:pt>
    <dgm:pt modelId="{4FA62E32-442C-47DE-B61C-9646F5BC22DE}" type="parTrans" cxnId="{2FD1E8B8-5007-4971-80E2-A254FCD068A4}">
      <dgm:prSet/>
      <dgm:spPr/>
      <dgm:t>
        <a:bodyPr/>
        <a:lstStyle/>
        <a:p>
          <a:endParaRPr lang="ru-RU"/>
        </a:p>
      </dgm:t>
    </dgm:pt>
    <dgm:pt modelId="{CE614604-5CE3-4280-AE09-D38C57699CB2}" type="sibTrans" cxnId="{2FD1E8B8-5007-4971-80E2-A254FCD068A4}">
      <dgm:prSet/>
      <dgm:spPr/>
      <dgm:t>
        <a:bodyPr/>
        <a:lstStyle/>
        <a:p>
          <a:endParaRPr lang="ru-RU"/>
        </a:p>
      </dgm:t>
    </dgm:pt>
    <dgm:pt modelId="{6EE3AE65-B654-4109-A83B-20E1F7CE8592}">
      <dgm:prSet custT="1"/>
      <dgm:spPr/>
      <dgm:t>
        <a:bodyPr/>
        <a:lstStyle/>
        <a:p>
          <a:pPr algn="l" rtl="0"/>
          <a:r>
            <a:rPr lang="uk-UA" sz="1800" dirty="0" smtClean="0">
              <a:latin typeface="Arial Black" panose="020B0A04020102020204" pitchFamily="34" charset="0"/>
            </a:rPr>
            <a:t>- на землях іншого призначення</a:t>
          </a:r>
        </a:p>
        <a:p>
          <a:pPr algn="l" rtl="0"/>
          <a:r>
            <a:rPr lang="uk-UA" sz="1800" dirty="0" smtClean="0"/>
            <a:t>(необхідно використовувати радіопротектори, кальцієвмісні сполуки, цеоліти, адсорбенти різних видів по­ходження, </a:t>
          </a:r>
          <a:r>
            <a:rPr lang="uk-UA" sz="1800" dirty="0" err="1" smtClean="0"/>
            <a:t>фітомеліоранти</a:t>
          </a:r>
          <a:r>
            <a:rPr lang="uk-UA" sz="1800" dirty="0" smtClean="0"/>
            <a:t> тощо)</a:t>
          </a:r>
          <a:endParaRPr lang="uk-UA" sz="1800" dirty="0"/>
        </a:p>
      </dgm:t>
    </dgm:pt>
    <dgm:pt modelId="{B8D4B7BD-1901-4D65-A9C6-B0A9847E0BF1}" type="parTrans" cxnId="{5E45BDD5-7F04-4E20-8D94-9C0E6092684A}">
      <dgm:prSet/>
      <dgm:spPr/>
      <dgm:t>
        <a:bodyPr/>
        <a:lstStyle/>
        <a:p>
          <a:endParaRPr lang="ru-RU"/>
        </a:p>
      </dgm:t>
    </dgm:pt>
    <dgm:pt modelId="{16136EA4-1BB6-4689-8CDF-436A7A04E235}" type="sibTrans" cxnId="{5E45BDD5-7F04-4E20-8D94-9C0E6092684A}">
      <dgm:prSet/>
      <dgm:spPr/>
      <dgm:t>
        <a:bodyPr/>
        <a:lstStyle/>
        <a:p>
          <a:endParaRPr lang="ru-RU"/>
        </a:p>
      </dgm:t>
    </dgm:pt>
    <dgm:pt modelId="{D465FEDC-0462-461D-AD2E-FF94E75586D5}" type="pres">
      <dgm:prSet presAssocID="{A143370C-2337-48FC-BD65-F2C27671948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69F560E-77B3-4ECF-B973-2679FBC44C35}" type="pres">
      <dgm:prSet presAssocID="{A143370C-2337-48FC-BD65-F2C276719480}" presName="pyramid" presStyleLbl="node1" presStyleIdx="0" presStyleCnt="1"/>
      <dgm:spPr/>
    </dgm:pt>
    <dgm:pt modelId="{8F1E27A0-9DD8-4E0E-8731-535C7E783A2C}" type="pres">
      <dgm:prSet presAssocID="{A143370C-2337-48FC-BD65-F2C276719480}" presName="theList" presStyleCnt="0"/>
      <dgm:spPr/>
    </dgm:pt>
    <dgm:pt modelId="{83052B7F-0F83-40E9-A168-7FC880D6BD8B}" type="pres">
      <dgm:prSet presAssocID="{3B636CA6-496F-4820-8987-2058975C87CF}" presName="aNode" presStyleLbl="fgAcc1" presStyleIdx="0" presStyleCnt="2" custScaleX="221882" custScaleY="10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B7EB3-8978-47D5-BDFA-9039C9BFF388}" type="pres">
      <dgm:prSet presAssocID="{3B636CA6-496F-4820-8987-2058975C87CF}" presName="aSpace" presStyleCnt="0"/>
      <dgm:spPr/>
    </dgm:pt>
    <dgm:pt modelId="{D3BAD255-B81D-47AE-ADA5-5FBBAEA47303}" type="pres">
      <dgm:prSet presAssocID="{6EE3AE65-B654-4109-A83B-20E1F7CE8592}" presName="aNode" presStyleLbl="fgAcc1" presStyleIdx="1" presStyleCnt="2" custScaleX="224111" custScaleY="113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E4110-4117-46F5-8F07-90B792DE603F}" type="pres">
      <dgm:prSet presAssocID="{6EE3AE65-B654-4109-A83B-20E1F7CE8592}" presName="aSpace" presStyleCnt="0"/>
      <dgm:spPr/>
    </dgm:pt>
  </dgm:ptLst>
  <dgm:cxnLst>
    <dgm:cxn modelId="{2FD1E8B8-5007-4971-80E2-A254FCD068A4}" srcId="{A143370C-2337-48FC-BD65-F2C276719480}" destId="{3B636CA6-496F-4820-8987-2058975C87CF}" srcOrd="0" destOrd="0" parTransId="{4FA62E32-442C-47DE-B61C-9646F5BC22DE}" sibTransId="{CE614604-5CE3-4280-AE09-D38C57699CB2}"/>
    <dgm:cxn modelId="{C0119745-4EB4-47EC-A73A-6FF2B0229976}" type="presOf" srcId="{6EE3AE65-B654-4109-A83B-20E1F7CE8592}" destId="{D3BAD255-B81D-47AE-ADA5-5FBBAEA47303}" srcOrd="0" destOrd="0" presId="urn:microsoft.com/office/officeart/2005/8/layout/pyramid2"/>
    <dgm:cxn modelId="{5E45BDD5-7F04-4E20-8D94-9C0E6092684A}" srcId="{A143370C-2337-48FC-BD65-F2C276719480}" destId="{6EE3AE65-B654-4109-A83B-20E1F7CE8592}" srcOrd="1" destOrd="0" parTransId="{B8D4B7BD-1901-4D65-A9C6-B0A9847E0BF1}" sibTransId="{16136EA4-1BB6-4689-8CDF-436A7A04E235}"/>
    <dgm:cxn modelId="{4CE45D82-2E50-4EB5-B37A-627FB6471B06}" type="presOf" srcId="{3B636CA6-496F-4820-8987-2058975C87CF}" destId="{83052B7F-0F83-40E9-A168-7FC880D6BD8B}" srcOrd="0" destOrd="0" presId="urn:microsoft.com/office/officeart/2005/8/layout/pyramid2"/>
    <dgm:cxn modelId="{EAA8AA6B-B5DB-4657-8FB5-B21016272553}" type="presOf" srcId="{A143370C-2337-48FC-BD65-F2C276719480}" destId="{D465FEDC-0462-461D-AD2E-FF94E75586D5}" srcOrd="0" destOrd="0" presId="urn:microsoft.com/office/officeart/2005/8/layout/pyramid2"/>
    <dgm:cxn modelId="{E094DDBE-44DD-4F65-ABDD-D0B5D47CEDBB}" type="presParOf" srcId="{D465FEDC-0462-461D-AD2E-FF94E75586D5}" destId="{569F560E-77B3-4ECF-B973-2679FBC44C35}" srcOrd="0" destOrd="0" presId="urn:microsoft.com/office/officeart/2005/8/layout/pyramid2"/>
    <dgm:cxn modelId="{A084E6E9-C724-45D6-8725-8E84C6277F80}" type="presParOf" srcId="{D465FEDC-0462-461D-AD2E-FF94E75586D5}" destId="{8F1E27A0-9DD8-4E0E-8731-535C7E783A2C}" srcOrd="1" destOrd="0" presId="urn:microsoft.com/office/officeart/2005/8/layout/pyramid2"/>
    <dgm:cxn modelId="{A09FB2C0-EBFB-4864-BE22-CCA9E2727B53}" type="presParOf" srcId="{8F1E27A0-9DD8-4E0E-8731-535C7E783A2C}" destId="{83052B7F-0F83-40E9-A168-7FC880D6BD8B}" srcOrd="0" destOrd="0" presId="urn:microsoft.com/office/officeart/2005/8/layout/pyramid2"/>
    <dgm:cxn modelId="{079F32C6-2932-44C8-9B60-93CDA7627E8B}" type="presParOf" srcId="{8F1E27A0-9DD8-4E0E-8731-535C7E783A2C}" destId="{B38B7EB3-8978-47D5-BDFA-9039C9BFF388}" srcOrd="1" destOrd="0" presId="urn:microsoft.com/office/officeart/2005/8/layout/pyramid2"/>
    <dgm:cxn modelId="{BABE448E-EE8E-48FD-B96F-93FD086AC0A9}" type="presParOf" srcId="{8F1E27A0-9DD8-4E0E-8731-535C7E783A2C}" destId="{D3BAD255-B81D-47AE-ADA5-5FBBAEA47303}" srcOrd="2" destOrd="0" presId="urn:microsoft.com/office/officeart/2005/8/layout/pyramid2"/>
    <dgm:cxn modelId="{A8AD99B6-D56F-42AA-AF5D-F70FE06A09AD}" type="presParOf" srcId="{8F1E27A0-9DD8-4E0E-8731-535C7E783A2C}" destId="{F01E4110-4117-46F5-8F07-90B792DE603F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EA33FA-1D05-4F72-AC61-9F2F747C69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F261EB-A5F3-4D15-8C6E-1439E2AD07FD}">
      <dgm:prSet custT="1"/>
      <dgm:spPr/>
      <dgm:t>
        <a:bodyPr/>
        <a:lstStyle/>
        <a:p>
          <a:pPr algn="l" rtl="0"/>
          <a:r>
            <a:rPr lang="uk-UA" sz="1800" dirty="0" smtClean="0"/>
            <a:t>1. Зміцнення служби контролю за діяльністю атомних електро­станцій, підприємств важкої індустрії, хімічних заводів тощо</a:t>
          </a:r>
          <a:endParaRPr lang="uk-UA" sz="1800" dirty="0"/>
        </a:p>
      </dgm:t>
    </dgm:pt>
    <dgm:pt modelId="{C7DF839A-358B-473A-A22C-1200129E9827}" type="parTrans" cxnId="{3DD5A5FA-A12C-41BE-990C-1EDDCB8BD752}">
      <dgm:prSet/>
      <dgm:spPr/>
      <dgm:t>
        <a:bodyPr/>
        <a:lstStyle/>
        <a:p>
          <a:endParaRPr lang="ru-RU"/>
        </a:p>
      </dgm:t>
    </dgm:pt>
    <dgm:pt modelId="{7DD395B4-06FE-4DCE-8046-665EA279F024}" type="sibTrans" cxnId="{3DD5A5FA-A12C-41BE-990C-1EDDCB8BD752}">
      <dgm:prSet/>
      <dgm:spPr/>
      <dgm:t>
        <a:bodyPr/>
        <a:lstStyle/>
        <a:p>
          <a:endParaRPr lang="ru-RU"/>
        </a:p>
      </dgm:t>
    </dgm:pt>
    <dgm:pt modelId="{A48F480A-C26E-43B9-9DCE-EB8F7FE173F7}">
      <dgm:prSet custT="1"/>
      <dgm:spPr/>
      <dgm:t>
        <a:bodyPr/>
        <a:lstStyle/>
        <a:p>
          <a:pPr rtl="0"/>
          <a:r>
            <a:rPr lang="uk-UA" sz="1800" dirty="0" smtClean="0"/>
            <a:t>2. Створення державного науково-технічного центру з розробки найсучасніших систем очисних споруд для підприємств із викидами у повітря значних обсягів токсичних ре­човин</a:t>
          </a:r>
          <a:endParaRPr lang="uk-UA" sz="1800" dirty="0"/>
        </a:p>
      </dgm:t>
    </dgm:pt>
    <dgm:pt modelId="{B3F04726-9960-49AF-8F67-B70AF2495CC2}" type="parTrans" cxnId="{13A7D5E5-162A-4624-BD4A-10B88D47C864}">
      <dgm:prSet/>
      <dgm:spPr/>
      <dgm:t>
        <a:bodyPr/>
        <a:lstStyle/>
        <a:p>
          <a:endParaRPr lang="ru-RU"/>
        </a:p>
      </dgm:t>
    </dgm:pt>
    <dgm:pt modelId="{56F965B5-1ADE-4456-A7B7-F051CE8B1C99}" type="sibTrans" cxnId="{13A7D5E5-162A-4624-BD4A-10B88D47C864}">
      <dgm:prSet/>
      <dgm:spPr/>
      <dgm:t>
        <a:bodyPr/>
        <a:lstStyle/>
        <a:p>
          <a:endParaRPr lang="ru-RU"/>
        </a:p>
      </dgm:t>
    </dgm:pt>
    <dgm:pt modelId="{1DFFF13B-F7BE-40BB-AE88-84B54E092EAD}">
      <dgm:prSet custT="1"/>
      <dgm:spPr/>
      <dgm:t>
        <a:bodyPr/>
        <a:lstStyle/>
        <a:p>
          <a:pPr algn="l" rtl="0"/>
          <a:r>
            <a:rPr lang="uk-UA" sz="1800" dirty="0" smtClean="0"/>
            <a:t>3. Впровадження сучасних технологій утилізації комунальних відходів</a:t>
          </a:r>
          <a:endParaRPr lang="uk-UA" sz="1800" dirty="0"/>
        </a:p>
      </dgm:t>
    </dgm:pt>
    <dgm:pt modelId="{9BE97409-A17E-40BB-ABAD-66322A0B65A6}" type="parTrans" cxnId="{1F48C02C-B631-4B3F-8DDE-4184BCC4691F}">
      <dgm:prSet/>
      <dgm:spPr/>
      <dgm:t>
        <a:bodyPr/>
        <a:lstStyle/>
        <a:p>
          <a:endParaRPr lang="ru-RU"/>
        </a:p>
      </dgm:t>
    </dgm:pt>
    <dgm:pt modelId="{7DC1F9B5-28B7-4B9D-9501-067652A17970}" type="sibTrans" cxnId="{1F48C02C-B631-4B3F-8DDE-4184BCC4691F}">
      <dgm:prSet/>
      <dgm:spPr/>
      <dgm:t>
        <a:bodyPr/>
        <a:lstStyle/>
        <a:p>
          <a:endParaRPr lang="ru-RU"/>
        </a:p>
      </dgm:t>
    </dgm:pt>
    <dgm:pt modelId="{5266E2EC-01AD-45DB-9EA8-C960F6E11CEA}">
      <dgm:prSet custT="1"/>
      <dgm:spPr/>
      <dgm:t>
        <a:bodyPr/>
        <a:lstStyle/>
        <a:p>
          <a:pPr algn="l" rtl="0"/>
          <a:r>
            <a:rPr lang="uk-UA" sz="1800" dirty="0" smtClean="0"/>
            <a:t>4. Розробка суворих екологічних вимог до застосування нових неадаптованих до умов України видів іноземних пестицидів</a:t>
          </a:r>
          <a:endParaRPr lang="uk-UA" sz="1800" dirty="0"/>
        </a:p>
      </dgm:t>
    </dgm:pt>
    <dgm:pt modelId="{B57E7A21-0E67-487E-9395-49A32829A52D}" type="parTrans" cxnId="{64FECA24-A91D-41F2-AA1D-4D272A94F922}">
      <dgm:prSet/>
      <dgm:spPr/>
      <dgm:t>
        <a:bodyPr/>
        <a:lstStyle/>
        <a:p>
          <a:endParaRPr lang="ru-RU"/>
        </a:p>
      </dgm:t>
    </dgm:pt>
    <dgm:pt modelId="{CCD958BF-A578-4C01-9F38-3B8A1C53A51E}" type="sibTrans" cxnId="{64FECA24-A91D-41F2-AA1D-4D272A94F922}">
      <dgm:prSet/>
      <dgm:spPr/>
      <dgm:t>
        <a:bodyPr/>
        <a:lstStyle/>
        <a:p>
          <a:endParaRPr lang="ru-RU"/>
        </a:p>
      </dgm:t>
    </dgm:pt>
    <dgm:pt modelId="{BD3D8224-1B0D-4618-9868-EAF58C228D8B}" type="pres">
      <dgm:prSet presAssocID="{B4EA33FA-1D05-4F72-AC61-9F2F747C69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59A93B8-9573-43BC-9766-0E2EC35C7CB1}" type="pres">
      <dgm:prSet presAssocID="{B4EA33FA-1D05-4F72-AC61-9F2F747C6989}" presName="pyramid" presStyleLbl="node1" presStyleIdx="0" presStyleCnt="1"/>
      <dgm:spPr/>
    </dgm:pt>
    <dgm:pt modelId="{DE146570-3430-4823-B2DB-2D41AE263AD3}" type="pres">
      <dgm:prSet presAssocID="{B4EA33FA-1D05-4F72-AC61-9F2F747C6989}" presName="theList" presStyleCnt="0"/>
      <dgm:spPr/>
    </dgm:pt>
    <dgm:pt modelId="{6FB651FC-B896-49BF-BAA5-1BF32DF08D9B}" type="pres">
      <dgm:prSet presAssocID="{D4F261EB-A5F3-4D15-8C6E-1439E2AD07FD}" presName="aNode" presStyleLbl="fgAcc1" presStyleIdx="0" presStyleCnt="4" custScaleX="204407" custScaleY="118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63919-9209-4352-AA2F-2264F47579F0}" type="pres">
      <dgm:prSet presAssocID="{D4F261EB-A5F3-4D15-8C6E-1439E2AD07FD}" presName="aSpace" presStyleCnt="0"/>
      <dgm:spPr/>
    </dgm:pt>
    <dgm:pt modelId="{FA0B3A41-4728-4985-BAFA-CCBF36A273B4}" type="pres">
      <dgm:prSet presAssocID="{A48F480A-C26E-43B9-9DCE-EB8F7FE173F7}" presName="aNode" presStyleLbl="fgAcc1" presStyleIdx="1" presStyleCnt="4" custScaleX="206050" custScaleY="159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8DBA7-F19B-457F-9B00-6EB35DEC4846}" type="pres">
      <dgm:prSet presAssocID="{A48F480A-C26E-43B9-9DCE-EB8F7FE173F7}" presName="aSpace" presStyleCnt="0"/>
      <dgm:spPr/>
    </dgm:pt>
    <dgm:pt modelId="{5A9A3323-6515-474E-9265-41024A89E7F8}" type="pres">
      <dgm:prSet presAssocID="{1DFFF13B-F7BE-40BB-AE88-84B54E092EAD}" presName="aNode" presStyleLbl="fgAcc1" presStyleIdx="2" presStyleCnt="4" custScaleX="206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972DB-87EB-4745-BB2F-6DF009AAFFC9}" type="pres">
      <dgm:prSet presAssocID="{1DFFF13B-F7BE-40BB-AE88-84B54E092EAD}" presName="aSpace" presStyleCnt="0"/>
      <dgm:spPr/>
    </dgm:pt>
    <dgm:pt modelId="{31D69619-B7C7-43F4-A2BC-6EAAB6F2BA88}" type="pres">
      <dgm:prSet presAssocID="{5266E2EC-01AD-45DB-9EA8-C960F6E11CEA}" presName="aNode" presStyleLbl="fgAcc1" presStyleIdx="3" presStyleCnt="4" custScaleX="207282" custScaleY="129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62ACA-4FB5-489C-A000-ED4B0331DABE}" type="pres">
      <dgm:prSet presAssocID="{5266E2EC-01AD-45DB-9EA8-C960F6E11CEA}" presName="aSpace" presStyleCnt="0"/>
      <dgm:spPr/>
    </dgm:pt>
  </dgm:ptLst>
  <dgm:cxnLst>
    <dgm:cxn modelId="{13A7D5E5-162A-4624-BD4A-10B88D47C864}" srcId="{B4EA33FA-1D05-4F72-AC61-9F2F747C6989}" destId="{A48F480A-C26E-43B9-9DCE-EB8F7FE173F7}" srcOrd="1" destOrd="0" parTransId="{B3F04726-9960-49AF-8F67-B70AF2495CC2}" sibTransId="{56F965B5-1ADE-4456-A7B7-F051CE8B1C99}"/>
    <dgm:cxn modelId="{64FECA24-A91D-41F2-AA1D-4D272A94F922}" srcId="{B4EA33FA-1D05-4F72-AC61-9F2F747C6989}" destId="{5266E2EC-01AD-45DB-9EA8-C960F6E11CEA}" srcOrd="3" destOrd="0" parTransId="{B57E7A21-0E67-487E-9395-49A32829A52D}" sibTransId="{CCD958BF-A578-4C01-9F38-3B8A1C53A51E}"/>
    <dgm:cxn modelId="{C086852A-A72E-48F6-9FBA-2446AAF654CB}" type="presOf" srcId="{5266E2EC-01AD-45DB-9EA8-C960F6E11CEA}" destId="{31D69619-B7C7-43F4-A2BC-6EAAB6F2BA88}" srcOrd="0" destOrd="0" presId="urn:microsoft.com/office/officeart/2005/8/layout/pyramid2"/>
    <dgm:cxn modelId="{3DD5A5FA-A12C-41BE-990C-1EDDCB8BD752}" srcId="{B4EA33FA-1D05-4F72-AC61-9F2F747C6989}" destId="{D4F261EB-A5F3-4D15-8C6E-1439E2AD07FD}" srcOrd="0" destOrd="0" parTransId="{C7DF839A-358B-473A-A22C-1200129E9827}" sibTransId="{7DD395B4-06FE-4DCE-8046-665EA279F024}"/>
    <dgm:cxn modelId="{63EC8176-622D-48CC-81B1-631ED52D5649}" type="presOf" srcId="{B4EA33FA-1D05-4F72-AC61-9F2F747C6989}" destId="{BD3D8224-1B0D-4618-9868-EAF58C228D8B}" srcOrd="0" destOrd="0" presId="urn:microsoft.com/office/officeart/2005/8/layout/pyramid2"/>
    <dgm:cxn modelId="{26AA1560-66F2-45FF-96CD-FB6612CCF426}" type="presOf" srcId="{1DFFF13B-F7BE-40BB-AE88-84B54E092EAD}" destId="{5A9A3323-6515-474E-9265-41024A89E7F8}" srcOrd="0" destOrd="0" presId="urn:microsoft.com/office/officeart/2005/8/layout/pyramid2"/>
    <dgm:cxn modelId="{1B15FB92-DA1F-4131-B681-96DD6F6B9BAC}" type="presOf" srcId="{D4F261EB-A5F3-4D15-8C6E-1439E2AD07FD}" destId="{6FB651FC-B896-49BF-BAA5-1BF32DF08D9B}" srcOrd="0" destOrd="0" presId="urn:microsoft.com/office/officeart/2005/8/layout/pyramid2"/>
    <dgm:cxn modelId="{1F48C02C-B631-4B3F-8DDE-4184BCC4691F}" srcId="{B4EA33FA-1D05-4F72-AC61-9F2F747C6989}" destId="{1DFFF13B-F7BE-40BB-AE88-84B54E092EAD}" srcOrd="2" destOrd="0" parTransId="{9BE97409-A17E-40BB-ABAD-66322A0B65A6}" sibTransId="{7DC1F9B5-28B7-4B9D-9501-067652A17970}"/>
    <dgm:cxn modelId="{71657878-38C4-427B-B94C-C4DB1BC95F95}" type="presOf" srcId="{A48F480A-C26E-43B9-9DCE-EB8F7FE173F7}" destId="{FA0B3A41-4728-4985-BAFA-CCBF36A273B4}" srcOrd="0" destOrd="0" presId="urn:microsoft.com/office/officeart/2005/8/layout/pyramid2"/>
    <dgm:cxn modelId="{93D0C100-EB04-43A1-B012-FF94ACFC97B9}" type="presParOf" srcId="{BD3D8224-1B0D-4618-9868-EAF58C228D8B}" destId="{059A93B8-9573-43BC-9766-0E2EC35C7CB1}" srcOrd="0" destOrd="0" presId="urn:microsoft.com/office/officeart/2005/8/layout/pyramid2"/>
    <dgm:cxn modelId="{0A9D775D-5A08-469D-AB57-6F4196F80095}" type="presParOf" srcId="{BD3D8224-1B0D-4618-9868-EAF58C228D8B}" destId="{DE146570-3430-4823-B2DB-2D41AE263AD3}" srcOrd="1" destOrd="0" presId="urn:microsoft.com/office/officeart/2005/8/layout/pyramid2"/>
    <dgm:cxn modelId="{9018E799-9159-4844-8FD1-84021445310D}" type="presParOf" srcId="{DE146570-3430-4823-B2DB-2D41AE263AD3}" destId="{6FB651FC-B896-49BF-BAA5-1BF32DF08D9B}" srcOrd="0" destOrd="0" presId="urn:microsoft.com/office/officeart/2005/8/layout/pyramid2"/>
    <dgm:cxn modelId="{C5992E2C-7FDA-4B8C-92D1-7AD31BBAFCEF}" type="presParOf" srcId="{DE146570-3430-4823-B2DB-2D41AE263AD3}" destId="{96463919-9209-4352-AA2F-2264F47579F0}" srcOrd="1" destOrd="0" presId="urn:microsoft.com/office/officeart/2005/8/layout/pyramid2"/>
    <dgm:cxn modelId="{A85C30E9-FBE0-4FCF-AB05-E32734BC783F}" type="presParOf" srcId="{DE146570-3430-4823-B2DB-2D41AE263AD3}" destId="{FA0B3A41-4728-4985-BAFA-CCBF36A273B4}" srcOrd="2" destOrd="0" presId="urn:microsoft.com/office/officeart/2005/8/layout/pyramid2"/>
    <dgm:cxn modelId="{CADF39E6-3C58-4619-B44C-967ED6F0CF9A}" type="presParOf" srcId="{DE146570-3430-4823-B2DB-2D41AE263AD3}" destId="{9B68DBA7-F19B-457F-9B00-6EB35DEC4846}" srcOrd="3" destOrd="0" presId="urn:microsoft.com/office/officeart/2005/8/layout/pyramid2"/>
    <dgm:cxn modelId="{84B90A41-0776-42ED-A526-F3AB14567BB2}" type="presParOf" srcId="{DE146570-3430-4823-B2DB-2D41AE263AD3}" destId="{5A9A3323-6515-474E-9265-41024A89E7F8}" srcOrd="4" destOrd="0" presId="urn:microsoft.com/office/officeart/2005/8/layout/pyramid2"/>
    <dgm:cxn modelId="{C952E520-2E36-4305-A9F5-09E83852DAD6}" type="presParOf" srcId="{DE146570-3430-4823-B2DB-2D41AE263AD3}" destId="{5E8972DB-87EB-4745-BB2F-6DF009AAFFC9}" srcOrd="5" destOrd="0" presId="urn:microsoft.com/office/officeart/2005/8/layout/pyramid2"/>
    <dgm:cxn modelId="{C49144D4-BF2F-4EBE-AB5C-D66845345569}" type="presParOf" srcId="{DE146570-3430-4823-B2DB-2D41AE263AD3}" destId="{31D69619-B7C7-43F4-A2BC-6EAAB6F2BA88}" srcOrd="6" destOrd="0" presId="urn:microsoft.com/office/officeart/2005/8/layout/pyramid2"/>
    <dgm:cxn modelId="{AA7CC37E-621D-4342-9E9A-2222A8527569}" type="presParOf" srcId="{DE146570-3430-4823-B2DB-2D41AE263AD3}" destId="{C1362ACA-4FB5-489C-A000-ED4B0331DAB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4D3E1-5783-45C2-99FB-6A58B0137755}">
      <dsp:nvSpPr>
        <dsp:cNvPr id="0" name=""/>
        <dsp:cNvSpPr/>
      </dsp:nvSpPr>
      <dsp:spPr>
        <a:xfrm>
          <a:off x="407895" y="0"/>
          <a:ext cx="7634713" cy="568863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0C598-F279-481D-B601-58C630C1E923}">
      <dsp:nvSpPr>
        <dsp:cNvPr id="0" name=""/>
        <dsp:cNvSpPr/>
      </dsp:nvSpPr>
      <dsp:spPr>
        <a:xfrm>
          <a:off x="482767" y="523958"/>
          <a:ext cx="3619790" cy="2218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1) підкислення ґрунтового розчину </a:t>
          </a:r>
          <a:endParaRPr lang="uk-UA" sz="2000" kern="1200" dirty="0"/>
        </a:p>
      </dsp:txBody>
      <dsp:txXfrm>
        <a:off x="591068" y="632259"/>
        <a:ext cx="3403188" cy="2001964"/>
      </dsp:txXfrm>
    </dsp:sp>
    <dsp:sp modelId="{808897B9-816D-49FB-9C0E-822523520DBD}">
      <dsp:nvSpPr>
        <dsp:cNvPr id="0" name=""/>
        <dsp:cNvSpPr/>
      </dsp:nvSpPr>
      <dsp:spPr>
        <a:xfrm>
          <a:off x="4340306" y="523958"/>
          <a:ext cx="3477802" cy="225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2) забруднення ґрунтових вод в результаті фільтрації добрив (особливо азотних) </a:t>
          </a:r>
          <a:endParaRPr lang="uk-UA" sz="2000" kern="1200" dirty="0"/>
        </a:p>
      </dsp:txBody>
      <dsp:txXfrm>
        <a:off x="4450215" y="633867"/>
        <a:ext cx="3257984" cy="2031672"/>
      </dsp:txXfrm>
    </dsp:sp>
    <dsp:sp modelId="{142C277A-EFAB-423B-BBFA-48D0C02A24C6}">
      <dsp:nvSpPr>
        <dsp:cNvPr id="0" name=""/>
        <dsp:cNvSpPr/>
      </dsp:nvSpPr>
      <dsp:spPr>
        <a:xfrm>
          <a:off x="557621" y="2919173"/>
          <a:ext cx="3565879" cy="2218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3) накопичення надлишкових запасів нітратного азоту в продукції рослинництва </a:t>
          </a:r>
          <a:endParaRPr lang="uk-UA" sz="2000" kern="1200" dirty="0"/>
        </a:p>
      </dsp:txBody>
      <dsp:txXfrm>
        <a:off x="665922" y="3027474"/>
        <a:ext cx="3349277" cy="2001964"/>
      </dsp:txXfrm>
    </dsp:sp>
    <dsp:sp modelId="{1C0BE59E-CAF2-4D91-BA60-A6F9E3732862}">
      <dsp:nvSpPr>
        <dsp:cNvPr id="0" name=""/>
        <dsp:cNvSpPr/>
      </dsp:nvSpPr>
      <dsp:spPr>
        <a:xfrm>
          <a:off x="4449836" y="2919173"/>
          <a:ext cx="3416170" cy="2218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4) забруднення водосховищ залишками добрив в результаті процесів ерозії</a:t>
          </a:r>
          <a:endParaRPr lang="uk-UA" sz="2000" kern="1200" dirty="0"/>
        </a:p>
      </dsp:txBody>
      <dsp:txXfrm>
        <a:off x="4558137" y="3027474"/>
        <a:ext cx="3199568" cy="2001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A6F3A-FA6B-470B-A64C-96F54FBCF0A3}">
      <dsp:nvSpPr>
        <dsp:cNvPr id="0" name=""/>
        <dsp:cNvSpPr/>
      </dsp:nvSpPr>
      <dsp:spPr>
        <a:xfrm>
          <a:off x="702081" y="0"/>
          <a:ext cx="5760639" cy="576063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4A46A-A09D-4D9D-B3A0-D5673824FD56}">
      <dsp:nvSpPr>
        <dsp:cNvPr id="0" name=""/>
        <dsp:cNvSpPr/>
      </dsp:nvSpPr>
      <dsp:spPr>
        <a:xfrm>
          <a:off x="3006341" y="579157"/>
          <a:ext cx="4896534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вміст залишкової кількості пестицидів у ґрунтах, мг/кг</a:t>
          </a:r>
          <a:endParaRPr lang="uk-UA" sz="2000" kern="1200" dirty="0"/>
        </a:p>
      </dsp:txBody>
      <dsp:txXfrm>
        <a:off x="3039625" y="612441"/>
        <a:ext cx="4829966" cy="615257"/>
      </dsp:txXfrm>
    </dsp:sp>
    <dsp:sp modelId="{0BCF439F-B15A-4026-8BE8-D017B4D08819}">
      <dsp:nvSpPr>
        <dsp:cNvPr id="0" name=""/>
        <dsp:cNvSpPr/>
      </dsp:nvSpPr>
      <dsp:spPr>
        <a:xfrm>
          <a:off x="3006341" y="1346211"/>
          <a:ext cx="4896534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вміст залишкової кількості пестицидів у рослинній масі, мг/кг</a:t>
          </a:r>
          <a:endParaRPr lang="uk-UA" sz="2000" kern="1200" dirty="0"/>
        </a:p>
      </dsp:txBody>
      <dsp:txXfrm>
        <a:off x="3039625" y="1379495"/>
        <a:ext cx="4829966" cy="615257"/>
      </dsp:txXfrm>
    </dsp:sp>
    <dsp:sp modelId="{8A1AF94C-1ECB-4C11-8802-7ED6C55CE2A1}">
      <dsp:nvSpPr>
        <dsp:cNvPr id="0" name=""/>
        <dsp:cNvSpPr/>
      </dsp:nvSpPr>
      <dsp:spPr>
        <a:xfrm>
          <a:off x="3006341" y="2113265"/>
          <a:ext cx="4896534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вміст валових форм важких металів у ґрунтах, мг/кг</a:t>
          </a:r>
          <a:endParaRPr lang="uk-UA" sz="2000" kern="1200" dirty="0"/>
        </a:p>
      </dsp:txBody>
      <dsp:txXfrm>
        <a:off x="3039625" y="2146549"/>
        <a:ext cx="4829966" cy="615257"/>
      </dsp:txXfrm>
    </dsp:sp>
    <dsp:sp modelId="{31E58D96-B7C1-4AC9-8557-E60573155FC3}">
      <dsp:nvSpPr>
        <dsp:cNvPr id="0" name=""/>
        <dsp:cNvSpPr/>
      </dsp:nvSpPr>
      <dsp:spPr>
        <a:xfrm>
          <a:off x="2970338" y="2880319"/>
          <a:ext cx="4968539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вміст валових форм важких металів у рослинній масі, мг/кг</a:t>
          </a:r>
          <a:endParaRPr lang="uk-UA" sz="2000" kern="1200" dirty="0"/>
        </a:p>
      </dsp:txBody>
      <dsp:txXfrm>
        <a:off x="3003622" y="2913603"/>
        <a:ext cx="4901971" cy="615257"/>
      </dsp:txXfrm>
    </dsp:sp>
    <dsp:sp modelId="{FC8A9EB7-7B4A-419B-AA32-D3CA5451DB62}">
      <dsp:nvSpPr>
        <dsp:cNvPr id="0" name=""/>
        <dsp:cNvSpPr/>
      </dsp:nvSpPr>
      <dsp:spPr>
        <a:xfrm>
          <a:off x="2988330" y="3647373"/>
          <a:ext cx="4932555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вміст рухомих форм важких металів у ґрунтах, мг/кг</a:t>
          </a:r>
          <a:endParaRPr lang="uk-UA" sz="2000" kern="1200" dirty="0"/>
        </a:p>
      </dsp:txBody>
      <dsp:txXfrm>
        <a:off x="3021614" y="3680657"/>
        <a:ext cx="4865987" cy="615257"/>
      </dsp:txXfrm>
    </dsp:sp>
    <dsp:sp modelId="{3796F335-0D74-461C-B84A-053F5BE307A4}">
      <dsp:nvSpPr>
        <dsp:cNvPr id="0" name=""/>
        <dsp:cNvSpPr/>
      </dsp:nvSpPr>
      <dsp:spPr>
        <a:xfrm>
          <a:off x="2988330" y="4414427"/>
          <a:ext cx="4932555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щільність забруднення ґрунтів цезієм-137 і стронцієм-90, </a:t>
          </a:r>
          <a:r>
            <a:rPr lang="uk-UA" sz="2000" kern="1200" dirty="0" err="1" smtClean="0"/>
            <a:t>Кі</a:t>
          </a:r>
          <a:r>
            <a:rPr lang="uk-UA" sz="2000" kern="1200" dirty="0" smtClean="0"/>
            <a:t>/км</a:t>
          </a:r>
          <a:r>
            <a:rPr lang="uk-UA" sz="2000" kern="1200" baseline="30000" dirty="0" smtClean="0"/>
            <a:t>2</a:t>
          </a:r>
          <a:endParaRPr lang="uk-UA" sz="2000" kern="1200" dirty="0"/>
        </a:p>
      </dsp:txBody>
      <dsp:txXfrm>
        <a:off x="3021614" y="4447711"/>
        <a:ext cx="4865987" cy="615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803F2-1B29-4795-8E5B-2EE3D34C280F}">
      <dsp:nvSpPr>
        <dsp:cNvPr id="0" name=""/>
        <dsp:cNvSpPr/>
      </dsp:nvSpPr>
      <dsp:spPr>
        <a:xfrm>
          <a:off x="0" y="411346"/>
          <a:ext cx="77152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1</a:t>
          </a:r>
          <a:r>
            <a:rPr lang="uk-UA" sz="2200" i="1" kern="1200" dirty="0" smtClean="0"/>
            <a:t>.</a:t>
          </a:r>
          <a:r>
            <a:rPr lang="uk-UA" sz="2200" kern="1200" dirty="0" smtClean="0"/>
            <a:t>	&lt;60 - мінімальне навантаження</a:t>
          </a:r>
          <a:endParaRPr lang="uk-UA" sz="2200" kern="1200" dirty="0"/>
        </a:p>
      </dsp:txBody>
      <dsp:txXfrm>
        <a:off x="25759" y="437105"/>
        <a:ext cx="7663682" cy="476152"/>
      </dsp:txXfrm>
    </dsp:sp>
    <dsp:sp modelId="{7A6D85F3-EC5A-4876-B41A-C48F990B651C}">
      <dsp:nvSpPr>
        <dsp:cNvPr id="0" name=""/>
        <dsp:cNvSpPr/>
      </dsp:nvSpPr>
      <dsp:spPr>
        <a:xfrm>
          <a:off x="0" y="1002376"/>
          <a:ext cx="77152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2.	60-90 - дуже низьке навантаження</a:t>
          </a:r>
          <a:endParaRPr lang="uk-UA" sz="2200" kern="1200" dirty="0"/>
        </a:p>
      </dsp:txBody>
      <dsp:txXfrm>
        <a:off x="25759" y="1028135"/>
        <a:ext cx="7663682" cy="476152"/>
      </dsp:txXfrm>
    </dsp:sp>
    <dsp:sp modelId="{E194124D-82A4-4E7B-8B6C-082B8B4DAE6D}">
      <dsp:nvSpPr>
        <dsp:cNvPr id="0" name=""/>
        <dsp:cNvSpPr/>
      </dsp:nvSpPr>
      <dsp:spPr>
        <a:xfrm>
          <a:off x="0" y="1593406"/>
          <a:ext cx="77152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3.	90-120 - низьке навантаження</a:t>
          </a:r>
          <a:endParaRPr lang="uk-UA" sz="2200" kern="1200" dirty="0"/>
        </a:p>
      </dsp:txBody>
      <dsp:txXfrm>
        <a:off x="25759" y="1619165"/>
        <a:ext cx="7663682" cy="476152"/>
      </dsp:txXfrm>
    </dsp:sp>
    <dsp:sp modelId="{07AA5EEB-3C1B-44B5-AED1-3EC2C8B7F991}">
      <dsp:nvSpPr>
        <dsp:cNvPr id="0" name=""/>
        <dsp:cNvSpPr/>
      </dsp:nvSpPr>
      <dsp:spPr>
        <a:xfrm>
          <a:off x="0" y="2184437"/>
          <a:ext cx="77152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4.	120-150 - навантаження нижче середнього</a:t>
          </a:r>
          <a:endParaRPr lang="uk-UA" sz="2200" kern="1200" dirty="0"/>
        </a:p>
      </dsp:txBody>
      <dsp:txXfrm>
        <a:off x="25759" y="2210196"/>
        <a:ext cx="7663682" cy="476152"/>
      </dsp:txXfrm>
    </dsp:sp>
    <dsp:sp modelId="{CA605ECA-80DA-4A75-AA98-E4F29909C37B}">
      <dsp:nvSpPr>
        <dsp:cNvPr id="0" name=""/>
        <dsp:cNvSpPr/>
      </dsp:nvSpPr>
      <dsp:spPr>
        <a:xfrm>
          <a:off x="0" y="2775467"/>
          <a:ext cx="77152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5.	150-180 - середнє навантаження</a:t>
          </a:r>
          <a:endParaRPr lang="uk-UA" sz="2200" kern="1200" dirty="0"/>
        </a:p>
      </dsp:txBody>
      <dsp:txXfrm>
        <a:off x="25759" y="2801226"/>
        <a:ext cx="7663682" cy="476152"/>
      </dsp:txXfrm>
    </dsp:sp>
    <dsp:sp modelId="{17A1F8F0-6314-427F-9288-BF00A0CE614C}">
      <dsp:nvSpPr>
        <dsp:cNvPr id="0" name=""/>
        <dsp:cNvSpPr/>
      </dsp:nvSpPr>
      <dsp:spPr>
        <a:xfrm>
          <a:off x="0" y="3366497"/>
          <a:ext cx="77152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6.	180-240 - високе навантаження</a:t>
          </a:r>
          <a:endParaRPr lang="uk-UA" sz="2200" kern="1200" dirty="0"/>
        </a:p>
      </dsp:txBody>
      <dsp:txXfrm>
        <a:off x="25759" y="3392256"/>
        <a:ext cx="7663682" cy="476152"/>
      </dsp:txXfrm>
    </dsp:sp>
    <dsp:sp modelId="{D540122F-992A-407F-ABE2-C8180A00CEF9}">
      <dsp:nvSpPr>
        <dsp:cNvPr id="0" name=""/>
        <dsp:cNvSpPr/>
      </dsp:nvSpPr>
      <dsp:spPr>
        <a:xfrm>
          <a:off x="0" y="3957527"/>
          <a:ext cx="77152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7.	&gt;240 - дуже високе навантаження</a:t>
          </a:r>
          <a:endParaRPr lang="uk-UA" sz="2200" kern="1200" dirty="0"/>
        </a:p>
      </dsp:txBody>
      <dsp:txXfrm>
        <a:off x="25759" y="3983286"/>
        <a:ext cx="7663682" cy="47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55AE6-5416-4F8C-ACCF-821C8BFB74FE}">
      <dsp:nvSpPr>
        <dsp:cNvPr id="0" name=""/>
        <dsp:cNvSpPr/>
      </dsp:nvSpPr>
      <dsp:spPr>
        <a:xfrm>
          <a:off x="637270" y="0"/>
          <a:ext cx="7222402" cy="26642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555E-0DAB-4995-A034-950376EAD766}">
      <dsp:nvSpPr>
        <dsp:cNvPr id="0" name=""/>
        <dsp:cNvSpPr/>
      </dsp:nvSpPr>
      <dsp:spPr>
        <a:xfrm>
          <a:off x="1815" y="799288"/>
          <a:ext cx="2721158" cy="1065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Профілактичні</a:t>
          </a:r>
          <a:endParaRPr lang="uk-UA" sz="2500" kern="1200"/>
        </a:p>
      </dsp:txBody>
      <dsp:txXfrm>
        <a:off x="53839" y="851312"/>
        <a:ext cx="2617110" cy="961670"/>
      </dsp:txXfrm>
    </dsp:sp>
    <dsp:sp modelId="{142D7EFB-73DA-4482-8458-80E71FD5ADDB}">
      <dsp:nvSpPr>
        <dsp:cNvPr id="0" name=""/>
        <dsp:cNvSpPr/>
      </dsp:nvSpPr>
      <dsp:spPr>
        <a:xfrm>
          <a:off x="2887892" y="799288"/>
          <a:ext cx="2721158" cy="1065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Оперативні</a:t>
          </a:r>
          <a:endParaRPr lang="uk-UA" sz="2500" kern="1200"/>
        </a:p>
      </dsp:txBody>
      <dsp:txXfrm>
        <a:off x="2939916" y="851312"/>
        <a:ext cx="2617110" cy="961670"/>
      </dsp:txXfrm>
    </dsp:sp>
    <dsp:sp modelId="{D0943202-4304-45C9-9CA4-E2165DCEDA90}">
      <dsp:nvSpPr>
        <dsp:cNvPr id="0" name=""/>
        <dsp:cNvSpPr/>
      </dsp:nvSpPr>
      <dsp:spPr>
        <a:xfrm>
          <a:off x="5773970" y="799288"/>
          <a:ext cx="2721158" cy="1065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Перспективні</a:t>
          </a:r>
          <a:endParaRPr lang="uk-UA" sz="2500" kern="1200"/>
        </a:p>
      </dsp:txBody>
      <dsp:txXfrm>
        <a:off x="5825994" y="851312"/>
        <a:ext cx="2617110" cy="961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5F022-B321-447F-ABDB-E35AE0C6C5F6}">
      <dsp:nvSpPr>
        <dsp:cNvPr id="0" name=""/>
        <dsp:cNvSpPr/>
      </dsp:nvSpPr>
      <dsp:spPr>
        <a:xfrm>
          <a:off x="805253" y="0"/>
          <a:ext cx="4824535" cy="482453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0464A-87D2-4ADB-B127-45073B7911DF}">
      <dsp:nvSpPr>
        <dsp:cNvPr id="0" name=""/>
        <dsp:cNvSpPr/>
      </dsp:nvSpPr>
      <dsp:spPr>
        <a:xfrm>
          <a:off x="1761610" y="482924"/>
          <a:ext cx="6047769" cy="1714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 Black" panose="020B0A04020102020204" pitchFamily="34" charset="0"/>
            </a:rPr>
            <a:t>техніч­ного характеру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(спрямовані на вдосконалення очисних споруд на промислових підприємствах, модернізацію знарядь по внесенню мінеральних добрив і пестицидів)</a:t>
          </a:r>
          <a:endParaRPr lang="uk-UA" sz="2000" kern="1200" dirty="0"/>
        </a:p>
      </dsp:txBody>
      <dsp:txXfrm>
        <a:off x="1845328" y="566642"/>
        <a:ext cx="5880333" cy="1547535"/>
      </dsp:txXfrm>
    </dsp:sp>
    <dsp:sp modelId="{2CDBC9A0-46D4-4B7C-9787-4F4CEDEE145C}">
      <dsp:nvSpPr>
        <dsp:cNvPr id="0" name=""/>
        <dsp:cNvSpPr/>
      </dsp:nvSpPr>
      <dsp:spPr>
        <a:xfrm>
          <a:off x="1735284" y="2412267"/>
          <a:ext cx="6100421" cy="1714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 Black" panose="020B0A04020102020204" pitchFamily="34" charset="0"/>
            </a:rPr>
            <a:t>технологічного плану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(спрямовані на суворе дотримання екологічних вимог до промислово­го чи сільськогосподарського виробництва)</a:t>
          </a:r>
          <a:endParaRPr lang="uk-UA" sz="2000" kern="1200" dirty="0"/>
        </a:p>
      </dsp:txBody>
      <dsp:txXfrm>
        <a:off x="1819002" y="2495985"/>
        <a:ext cx="5932985" cy="15475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F560E-77B3-4ECF-B973-2679FBC44C35}">
      <dsp:nvSpPr>
        <dsp:cNvPr id="0" name=""/>
        <dsp:cNvSpPr/>
      </dsp:nvSpPr>
      <dsp:spPr>
        <a:xfrm>
          <a:off x="665288" y="0"/>
          <a:ext cx="4752528" cy="47525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52B7F-0F83-40E9-A168-7FC880D6BD8B}">
      <dsp:nvSpPr>
        <dsp:cNvPr id="0" name=""/>
        <dsp:cNvSpPr/>
      </dsp:nvSpPr>
      <dsp:spPr>
        <a:xfrm>
          <a:off x="1158998" y="475720"/>
          <a:ext cx="6854252" cy="1627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anose="020B0A04020102020204" pitchFamily="34" charset="0"/>
            </a:rPr>
            <a:t>- на сільськогосподарських угіддях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(слід збільшити дози внесення гною,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обов'язково застосовувати кальцієвмісні сполуки, здійснити переорієнтацію характеру використання рослинницької продукції з харчового на технічний)</a:t>
          </a:r>
          <a:endParaRPr lang="uk-UA" sz="1800" kern="1200" dirty="0"/>
        </a:p>
      </dsp:txBody>
      <dsp:txXfrm>
        <a:off x="1238454" y="555176"/>
        <a:ext cx="6695340" cy="1468746"/>
      </dsp:txXfrm>
    </dsp:sp>
    <dsp:sp modelId="{D3BAD255-B81D-47AE-ADA5-5FBBAEA47303}">
      <dsp:nvSpPr>
        <dsp:cNvPr id="0" name=""/>
        <dsp:cNvSpPr/>
      </dsp:nvSpPr>
      <dsp:spPr>
        <a:xfrm>
          <a:off x="1124569" y="2300163"/>
          <a:ext cx="6923109" cy="17798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anose="020B0A04020102020204" pitchFamily="34" charset="0"/>
            </a:rPr>
            <a:t>- на землях іншого призначення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(необхідно використовувати радіопротектори, кальцієвмісні сполуки, цеоліти, адсорбенти різних видів по­ходження, </a:t>
          </a:r>
          <a:r>
            <a:rPr lang="uk-UA" sz="1800" kern="1200" dirty="0" err="1" smtClean="0"/>
            <a:t>фітомеліоранти</a:t>
          </a:r>
          <a:r>
            <a:rPr lang="uk-UA" sz="1800" kern="1200" dirty="0" smtClean="0"/>
            <a:t> тощо)</a:t>
          </a:r>
          <a:endParaRPr lang="uk-UA" sz="1800" kern="1200" dirty="0"/>
        </a:p>
      </dsp:txBody>
      <dsp:txXfrm>
        <a:off x="1211455" y="2387049"/>
        <a:ext cx="6749337" cy="1606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A93B8-9573-43BC-9766-0E2EC35C7CB1}">
      <dsp:nvSpPr>
        <dsp:cNvPr id="0" name=""/>
        <dsp:cNvSpPr/>
      </dsp:nvSpPr>
      <dsp:spPr>
        <a:xfrm>
          <a:off x="435504" y="0"/>
          <a:ext cx="5184576" cy="518457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651FC-B896-49BF-BAA5-1BF32DF08D9B}">
      <dsp:nvSpPr>
        <dsp:cNvPr id="0" name=""/>
        <dsp:cNvSpPr/>
      </dsp:nvSpPr>
      <dsp:spPr>
        <a:xfrm>
          <a:off x="1268548" y="518799"/>
          <a:ext cx="6888463" cy="8814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1. Зміцнення служби контролю за діяльністю атомних електро­станцій, підприємств важкої індустрії, хімічних заводів тощо</a:t>
          </a:r>
          <a:endParaRPr lang="uk-UA" sz="1800" kern="1200" dirty="0"/>
        </a:p>
      </dsp:txBody>
      <dsp:txXfrm>
        <a:off x="1311577" y="561828"/>
        <a:ext cx="6802405" cy="795388"/>
      </dsp:txXfrm>
    </dsp:sp>
    <dsp:sp modelId="{FA0B3A41-4728-4985-BAFA-CCBF36A273B4}">
      <dsp:nvSpPr>
        <dsp:cNvPr id="0" name=""/>
        <dsp:cNvSpPr/>
      </dsp:nvSpPr>
      <dsp:spPr>
        <a:xfrm>
          <a:off x="1240863" y="1493280"/>
          <a:ext cx="6943832" cy="11881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2. Створення державного науково-технічного центру з розробки найсучасніших систем очисних споруд для підприємств із викидами у повітря значних обсягів токсичних ре­човин</a:t>
          </a:r>
          <a:endParaRPr lang="uk-UA" sz="1800" kern="1200" dirty="0"/>
        </a:p>
      </dsp:txBody>
      <dsp:txXfrm>
        <a:off x="1298863" y="1551280"/>
        <a:ext cx="6827832" cy="1072130"/>
      </dsp:txXfrm>
    </dsp:sp>
    <dsp:sp modelId="{5A9A3323-6515-474E-9265-41024A89E7F8}">
      <dsp:nvSpPr>
        <dsp:cNvPr id="0" name=""/>
        <dsp:cNvSpPr/>
      </dsp:nvSpPr>
      <dsp:spPr>
        <a:xfrm>
          <a:off x="1227030" y="2774444"/>
          <a:ext cx="6971499" cy="7442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3. Впровадження сучасних технологій утилізації комунальних відходів</a:t>
          </a:r>
          <a:endParaRPr lang="uk-UA" sz="1800" kern="1200" dirty="0"/>
        </a:p>
      </dsp:txBody>
      <dsp:txXfrm>
        <a:off x="1263362" y="2810776"/>
        <a:ext cx="6898835" cy="671606"/>
      </dsp:txXfrm>
    </dsp:sp>
    <dsp:sp modelId="{31D69619-B7C7-43F4-A2BC-6EAAB6F2BA88}">
      <dsp:nvSpPr>
        <dsp:cNvPr id="0" name=""/>
        <dsp:cNvSpPr/>
      </dsp:nvSpPr>
      <dsp:spPr>
        <a:xfrm>
          <a:off x="1220104" y="3611748"/>
          <a:ext cx="6985350" cy="9609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4. Розробка суворих екологічних вимог до застосування нових неадаптованих до умов України видів іноземних пестицидів</a:t>
          </a:r>
          <a:endParaRPr lang="uk-UA" sz="1800" kern="1200" dirty="0"/>
        </a:p>
      </dsp:txBody>
      <dsp:txXfrm>
        <a:off x="1267016" y="3658660"/>
        <a:ext cx="6891526" cy="867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EA29BB-679C-4A54-BC3A-7D99F839B24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B7B2-3D48-4BD1-8AE5-2B46765994C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585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1D25-19B9-4708-AA3D-1CAF510A45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43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A3E59-C388-4552-8738-F546E77A1F9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3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91B2-A41D-41AB-ABFE-E575617DA56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772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310D6-F431-440D-9FB2-750137F3AF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49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1CF53-F012-464F-A47A-606A634FD53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4583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314CA-DAC0-47B0-8A6F-765E620C3C7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194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6E270-B448-4B3B-A7CB-74E8138A3EB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4238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9D87-E2E0-4DC1-B488-6AC124727A5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540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4A862-7294-46D2-B661-22539B95D2E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015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C2D083-3EA1-414B-A8FD-2CF3DBEFE104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944687"/>
          </a:xfrm>
        </p:spPr>
        <p:txBody>
          <a:bodyPr/>
          <a:lstStyle/>
          <a:p>
            <a:r>
              <a:rPr lang="uk-UA" altLang="uk-UA" sz="6300">
                <a:solidFill>
                  <a:srgbClr val="FFFF00"/>
                </a:solidFill>
              </a:rPr>
              <a:t>Оцінка і прогноз якості земель</a:t>
            </a:r>
            <a:endParaRPr lang="ru-RU" altLang="uk-UA" sz="630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52863"/>
            <a:ext cx="6400800" cy="1633537"/>
          </a:xfrm>
        </p:spPr>
        <p:txBody>
          <a:bodyPr/>
          <a:lstStyle/>
          <a:p>
            <a:r>
              <a:rPr lang="uk-UA" altLang="uk-UA" sz="2800"/>
              <a:t>Лектор: Барвінський А.В.,</a:t>
            </a:r>
          </a:p>
          <a:p>
            <a:r>
              <a:rPr lang="uk-UA" altLang="uk-UA" sz="2400"/>
              <a:t>кандидат сільськогосподарських наук,</a:t>
            </a:r>
          </a:p>
          <a:p>
            <a:r>
              <a:rPr lang="uk-UA" altLang="uk-UA" sz="2400"/>
              <a:t>доцент кафедри управління земельними ресурсами</a:t>
            </a:r>
            <a:endParaRPr lang="ru-RU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uk-UA" altLang="uk-UA" sz="2400" dirty="0" smtClean="0"/>
              <a:t>В </a:t>
            </a:r>
            <a:r>
              <a:rPr lang="uk-UA" altLang="uk-UA" sz="2400" dirty="0"/>
              <a:t>природі немає токсичних елементів, але є їх токсичні концентрації </a:t>
            </a:r>
            <a:r>
              <a:rPr lang="uk-UA" altLang="uk-UA" sz="2000" dirty="0" smtClean="0"/>
              <a:t>(за </a:t>
            </a:r>
            <a:r>
              <a:rPr lang="uk-UA" altLang="uk-UA" sz="2000" dirty="0" err="1" smtClean="0"/>
              <a:t>В.Б.Ільїним</a:t>
            </a:r>
            <a:r>
              <a:rPr lang="uk-UA" altLang="uk-UA" sz="2000" dirty="0" smtClean="0"/>
              <a:t>)</a:t>
            </a:r>
            <a:r>
              <a:rPr lang="uk-UA" altLang="uk-UA" sz="2000" dirty="0"/>
              <a:t/>
            </a:r>
            <a:br>
              <a:rPr lang="uk-UA" altLang="uk-UA" sz="2000" dirty="0"/>
            </a:br>
            <a:endParaRPr lang="ru-RU" altLang="uk-UA" sz="2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5157192"/>
            <a:ext cx="6336704" cy="1512168"/>
          </a:xfrm>
        </p:spPr>
        <p:txBody>
          <a:bodyPr/>
          <a:lstStyle/>
          <a:p>
            <a:pPr marL="0" indent="46800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uk-UA" sz="2400" dirty="0">
                <a:latin typeface="Arial" panose="020B0604020202020204" pitchFamily="34" charset="0"/>
              </a:rPr>
              <a:t>При </a:t>
            </a:r>
            <a:r>
              <a:rPr lang="uk-UA" altLang="uk-UA" sz="2400" dirty="0" err="1">
                <a:latin typeface="Arial" panose="020B0604020202020204" pitchFamily="34" charset="0"/>
              </a:rPr>
              <a:t>поліелементному</a:t>
            </a:r>
            <a:r>
              <a:rPr lang="uk-UA" altLang="uk-UA" sz="2400" dirty="0">
                <a:latin typeface="Arial" panose="020B0604020202020204" pitchFamily="34" charset="0"/>
              </a:rPr>
              <a:t> забрудненні ґрунтів найбільшу небезпеку для рослин буде викликати елемент, концентрація якого в ґрунтовому розчині </a:t>
            </a:r>
            <a:r>
              <a:rPr lang="uk-UA" altLang="uk-UA" sz="2400" dirty="0" smtClean="0">
                <a:latin typeface="Arial" panose="020B0604020202020204" pitchFamily="34" charset="0"/>
              </a:rPr>
              <a:t>буде найвищою</a:t>
            </a:r>
            <a:endParaRPr lang="ru-RU" altLang="uk-UA" sz="2400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37262"/>
            <a:ext cx="5904656" cy="42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2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1"/>
            <a:ext cx="8784976" cy="792088"/>
          </a:xfrm>
        </p:spPr>
        <p:txBody>
          <a:bodyPr/>
          <a:lstStyle/>
          <a:p>
            <a:r>
              <a:rPr lang="uk-UA" altLang="uk-UA" sz="2400" b="1" dirty="0"/>
              <a:t>Критерії оцінки екологічного стану земельних </a:t>
            </a:r>
            <a:r>
              <a:rPr lang="uk-UA" altLang="uk-UA" sz="2400" b="1" dirty="0" smtClean="0"/>
              <a:t>ресурсів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endParaRPr lang="ru-RU" altLang="uk-UA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3696953"/>
              </p:ext>
            </p:extLst>
          </p:nvPr>
        </p:nvGraphicFramePr>
        <p:xfrm>
          <a:off x="251520" y="836712"/>
          <a:ext cx="8640960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68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720079"/>
          </a:xfrm>
        </p:spPr>
        <p:txBody>
          <a:bodyPr/>
          <a:lstStyle/>
          <a:p>
            <a:r>
              <a:rPr lang="uk-UA" sz="2000" dirty="0">
                <a:effectLst/>
              </a:rPr>
              <a:t>Нормативи оцінок екологічного стану земель відносно їх забруднення важкими металами </a:t>
            </a:r>
            <a:endParaRPr lang="uk-UA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31532"/>
              </p:ext>
            </p:extLst>
          </p:nvPr>
        </p:nvGraphicFramePr>
        <p:xfrm>
          <a:off x="2" y="1052734"/>
          <a:ext cx="9143997" cy="58052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7702">
                  <a:extLst>
                    <a:ext uri="{9D8B030D-6E8A-4147-A177-3AD203B41FA5}">
                      <a16:colId xmlns:a16="http://schemas.microsoft.com/office/drawing/2014/main" val="2675558865"/>
                    </a:ext>
                  </a:extLst>
                </a:gridCol>
                <a:gridCol w="1749340">
                  <a:extLst>
                    <a:ext uri="{9D8B030D-6E8A-4147-A177-3AD203B41FA5}">
                      <a16:colId xmlns:a16="http://schemas.microsoft.com/office/drawing/2014/main" val="968123185"/>
                    </a:ext>
                  </a:extLst>
                </a:gridCol>
                <a:gridCol w="1828985">
                  <a:extLst>
                    <a:ext uri="{9D8B030D-6E8A-4147-A177-3AD203B41FA5}">
                      <a16:colId xmlns:a16="http://schemas.microsoft.com/office/drawing/2014/main" val="2277858541"/>
                    </a:ext>
                  </a:extLst>
                </a:gridCol>
                <a:gridCol w="1828985">
                  <a:extLst>
                    <a:ext uri="{9D8B030D-6E8A-4147-A177-3AD203B41FA5}">
                      <a16:colId xmlns:a16="http://schemas.microsoft.com/office/drawing/2014/main" val="583073501"/>
                    </a:ext>
                  </a:extLst>
                </a:gridCol>
                <a:gridCol w="1828985">
                  <a:extLst>
                    <a:ext uri="{9D8B030D-6E8A-4147-A177-3AD203B41FA5}">
                      <a16:colId xmlns:a16="http://schemas.microsoft.com/office/drawing/2014/main" val="3812250564"/>
                    </a:ext>
                  </a:extLst>
                </a:gridCol>
              </a:tblGrid>
              <a:tr h="48377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Типи екологічної ситуації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Відносно кларків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Відносно ГДК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32278"/>
                  </a:ext>
                </a:extLst>
              </a:tr>
              <a:tr h="4837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Валові форми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Рухомі форми у ґрунті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6404899"/>
                  </a:ext>
                </a:extLst>
              </a:tr>
              <a:tr h="96754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Валові форми </a:t>
                      </a:r>
                      <a:endParaRPr lang="uk-UA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у </a:t>
                      </a:r>
                      <a:r>
                        <a:rPr lang="uk-UA" sz="1600" dirty="0">
                          <a:effectLst/>
                        </a:rPr>
                        <a:t>ґрунті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 ґрунті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 рослинах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045806"/>
                  </a:ext>
                </a:extLst>
              </a:tr>
              <a:tr h="967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Сприятлива</a:t>
                      </a:r>
                      <a:endParaRPr lang="uk-UA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1-2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&lt;0,5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&lt;1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&lt;1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700376"/>
                  </a:ext>
                </a:extLst>
              </a:tr>
              <a:tr h="4837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Задовільна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2-4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0,5-1,5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&lt;1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&lt;1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5088139"/>
                  </a:ext>
                </a:extLst>
              </a:tr>
              <a:tr h="967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Передкризова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4-5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1,5-2,0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&lt;1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1,1-2,0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3438909"/>
                  </a:ext>
                </a:extLst>
              </a:tr>
              <a:tr h="4837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Кризова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5-6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2,0-2,5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1,1-1,5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2,1-10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008769"/>
                  </a:ext>
                </a:extLst>
              </a:tr>
              <a:tr h="967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Катастрофічна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&gt;6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&gt;2,5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&gt;1,5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&gt;10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613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74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uk-UA" sz="2000" b="1" dirty="0">
                <a:effectLst/>
              </a:rPr>
              <a:t>Нормативи оцінок </a:t>
            </a:r>
            <a:r>
              <a:rPr lang="uk-UA" sz="2000" b="1" dirty="0" err="1">
                <a:effectLst/>
              </a:rPr>
              <a:t>пестицидного</a:t>
            </a:r>
            <a:r>
              <a:rPr lang="uk-UA" sz="2000" b="1" dirty="0">
                <a:effectLst/>
              </a:rPr>
              <a:t> забруднення ґрунтів</a:t>
            </a:r>
            <a:endParaRPr lang="uk-UA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31627"/>
              </p:ext>
            </p:extLst>
          </p:nvPr>
        </p:nvGraphicFramePr>
        <p:xfrm>
          <a:off x="-7848" y="1268761"/>
          <a:ext cx="9145487" cy="50228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2684">
                  <a:extLst>
                    <a:ext uri="{9D8B030D-6E8A-4147-A177-3AD203B41FA5}">
                      <a16:colId xmlns:a16="http://schemas.microsoft.com/office/drawing/2014/main" val="1963192317"/>
                    </a:ext>
                  </a:extLst>
                </a:gridCol>
                <a:gridCol w="2209023">
                  <a:extLst>
                    <a:ext uri="{9D8B030D-6E8A-4147-A177-3AD203B41FA5}">
                      <a16:colId xmlns:a16="http://schemas.microsoft.com/office/drawing/2014/main" val="962747455"/>
                    </a:ext>
                  </a:extLst>
                </a:gridCol>
                <a:gridCol w="2226890">
                  <a:extLst>
                    <a:ext uri="{9D8B030D-6E8A-4147-A177-3AD203B41FA5}">
                      <a16:colId xmlns:a16="http://schemas.microsoft.com/office/drawing/2014/main" val="3585425661"/>
                    </a:ext>
                  </a:extLst>
                </a:gridCol>
                <a:gridCol w="2226890">
                  <a:extLst>
                    <a:ext uri="{9D8B030D-6E8A-4147-A177-3AD203B41FA5}">
                      <a16:colId xmlns:a16="http://schemas.microsoft.com/office/drawing/2014/main" val="2104501985"/>
                    </a:ext>
                  </a:extLst>
                </a:gridCol>
              </a:tblGrid>
              <a:tr h="65867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Типи екологічної ситуації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Нормативи оцінок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588457"/>
                  </a:ext>
                </a:extLst>
              </a:tr>
              <a:tr h="54565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effectLst/>
                        </a:rPr>
                        <a:t>Пестицидне</a:t>
                      </a:r>
                      <a:r>
                        <a:rPr lang="uk-UA" sz="1800" b="1" dirty="0" smtClean="0">
                          <a:effectLst/>
                        </a:rPr>
                        <a:t> </a:t>
                      </a:r>
                      <a:r>
                        <a:rPr lang="uk-UA" sz="1800" b="1" dirty="0">
                          <a:effectLst/>
                        </a:rPr>
                        <a:t>навантаження,      кг/га </a:t>
                      </a:r>
                      <a:r>
                        <a:rPr lang="uk-UA" sz="1800" b="1" dirty="0" err="1">
                          <a:effectLst/>
                        </a:rPr>
                        <a:t>д.р</a:t>
                      </a:r>
                      <a:r>
                        <a:rPr lang="uk-UA" sz="1800" b="1" dirty="0">
                          <a:effectLst/>
                        </a:rPr>
                        <a:t>.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Залишкові кількості пестицидів*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22143"/>
                  </a:ext>
                </a:extLst>
              </a:tr>
              <a:tr h="2656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у ґрунті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у рослинах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5840331"/>
                  </a:ext>
                </a:extLst>
              </a:tr>
              <a:tr h="885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 </a:t>
                      </a:r>
                      <a:r>
                        <a:rPr lang="uk-UA" sz="1800" dirty="0" smtClean="0">
                          <a:effectLst/>
                        </a:rPr>
                        <a:t>Сприятлива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&lt;3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не виявляються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не виявляються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0151051"/>
                  </a:ext>
                </a:extLst>
              </a:tr>
              <a:tr h="442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2. Задовільна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3-4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&lt;ГДК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&lt;ГДК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961010"/>
                  </a:ext>
                </a:extLst>
              </a:tr>
              <a:tr h="885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3. Передкризова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4-5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&lt;ГДК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&lt;ГДК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7666601"/>
                  </a:ext>
                </a:extLst>
              </a:tr>
              <a:tr h="442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 Кризова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5-6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1,1-1,5 ГДК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1,1-1,5 ГДК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652073"/>
                  </a:ext>
                </a:extLst>
              </a:tr>
              <a:tr h="885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5. Катастрофічна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&gt;6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1,6-10 </a:t>
                      </a:r>
                      <a:r>
                        <a:rPr lang="uk-UA" sz="1800" dirty="0" smtClean="0">
                          <a:effectLst/>
                        </a:rPr>
                        <a:t>ГДК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1,6-10 ГДК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590069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77356" y="2525043"/>
            <a:ext cx="94433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12968" cy="1301006"/>
          </a:xfrm>
        </p:spPr>
        <p:txBody>
          <a:bodyPr/>
          <a:lstStyle/>
          <a:p>
            <a:r>
              <a:rPr lang="uk-UA" sz="2000" b="1" dirty="0" smtClean="0">
                <a:effectLst/>
              </a:rPr>
              <a:t/>
            </a:r>
            <a:br>
              <a:rPr lang="uk-UA" sz="2000" b="1" dirty="0" smtClean="0">
                <a:effectLst/>
              </a:rPr>
            </a:br>
            <a:r>
              <a:rPr lang="uk-UA" sz="2000" b="1" dirty="0" smtClean="0">
                <a:effectLst/>
              </a:rPr>
              <a:t>Нормативи </a:t>
            </a:r>
            <a:r>
              <a:rPr lang="uk-UA" sz="2000" b="1" dirty="0">
                <a:effectLst/>
              </a:rPr>
              <a:t>оцінок щільності радіоактивного забруднення земель, </a:t>
            </a:r>
            <a:r>
              <a:rPr lang="uk-UA" sz="2000" b="1" dirty="0" err="1">
                <a:effectLst/>
              </a:rPr>
              <a:t>Кі</a:t>
            </a:r>
            <a:r>
              <a:rPr lang="uk-UA" sz="2000" b="1" dirty="0">
                <a:effectLst/>
              </a:rPr>
              <a:t>/км</a:t>
            </a:r>
            <a:r>
              <a:rPr lang="uk-UA" sz="2000" b="1" baseline="30000" dirty="0">
                <a:effectLst/>
              </a:rPr>
              <a:t>2   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79788"/>
              </p:ext>
            </p:extLst>
          </p:nvPr>
        </p:nvGraphicFramePr>
        <p:xfrm>
          <a:off x="0" y="1700808"/>
          <a:ext cx="9143999" cy="42484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7690">
                  <a:extLst>
                    <a:ext uri="{9D8B030D-6E8A-4147-A177-3AD203B41FA5}">
                      <a16:colId xmlns:a16="http://schemas.microsoft.com/office/drawing/2014/main" val="3811196105"/>
                    </a:ext>
                  </a:extLst>
                </a:gridCol>
                <a:gridCol w="3047690">
                  <a:extLst>
                    <a:ext uri="{9D8B030D-6E8A-4147-A177-3AD203B41FA5}">
                      <a16:colId xmlns:a16="http://schemas.microsoft.com/office/drawing/2014/main" val="840440797"/>
                    </a:ext>
                  </a:extLst>
                </a:gridCol>
                <a:gridCol w="3048619">
                  <a:extLst>
                    <a:ext uri="{9D8B030D-6E8A-4147-A177-3AD203B41FA5}">
                      <a16:colId xmlns:a16="http://schemas.microsoft.com/office/drawing/2014/main" val="658147674"/>
                    </a:ext>
                  </a:extLst>
                </a:gridCol>
              </a:tblGrid>
              <a:tr h="849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Типи екологічної ситуації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Cs-137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Sr-90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9077045"/>
                  </a:ext>
                </a:extLst>
              </a:tr>
              <a:tr h="1132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1. </a:t>
                      </a:r>
                      <a:r>
                        <a:rPr lang="uk-UA" sz="2000" dirty="0" smtClean="0">
                          <a:effectLst/>
                        </a:rPr>
                        <a:t>Сприятлива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 рівні природного фону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 рівні природного фону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8915325"/>
                  </a:ext>
                </a:extLst>
              </a:tr>
              <a:tr h="566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 Задовільна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0,1-1,0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&lt;0,02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7354640"/>
                  </a:ext>
                </a:extLst>
              </a:tr>
              <a:tr h="566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3. Передкризова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1-5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0,02-1,0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8341681"/>
                  </a:ext>
                </a:extLst>
              </a:tr>
              <a:tr h="566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4. Кризова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5-15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1-3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7967268"/>
                  </a:ext>
                </a:extLst>
              </a:tr>
              <a:tr h="566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5. Катастрофічна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&gt;15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&gt;3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85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38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4"/>
          </a:xfrm>
        </p:spPr>
        <p:txBody>
          <a:bodyPr/>
          <a:lstStyle/>
          <a:p>
            <a:r>
              <a:rPr lang="uk-UA" sz="2000" b="1" dirty="0">
                <a:effectLst/>
              </a:rPr>
              <a:t>Зведена таблиця нормативів оцінок екологічного стану земель, обумовленого техногенним впливом</a:t>
            </a:r>
            <a:endParaRPr lang="uk-UA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5991"/>
              </p:ext>
            </p:extLst>
          </p:nvPr>
        </p:nvGraphicFramePr>
        <p:xfrm>
          <a:off x="-2" y="1124741"/>
          <a:ext cx="9144004" cy="54726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9200">
                  <a:extLst>
                    <a:ext uri="{9D8B030D-6E8A-4147-A177-3AD203B41FA5}">
                      <a16:colId xmlns:a16="http://schemas.microsoft.com/office/drawing/2014/main" val="339472991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810155837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2539302135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1696379133"/>
                    </a:ext>
                  </a:extLst>
                </a:gridCol>
                <a:gridCol w="1071901">
                  <a:extLst>
                    <a:ext uri="{9D8B030D-6E8A-4147-A177-3AD203B41FA5}">
                      <a16:colId xmlns:a16="http://schemas.microsoft.com/office/drawing/2014/main" val="3201742904"/>
                    </a:ext>
                  </a:extLst>
                </a:gridCol>
                <a:gridCol w="861301">
                  <a:extLst>
                    <a:ext uri="{9D8B030D-6E8A-4147-A177-3AD203B41FA5}">
                      <a16:colId xmlns:a16="http://schemas.microsoft.com/office/drawing/2014/main" val="951483081"/>
                    </a:ext>
                  </a:extLst>
                </a:gridCol>
                <a:gridCol w="1071901">
                  <a:extLst>
                    <a:ext uri="{9D8B030D-6E8A-4147-A177-3AD203B41FA5}">
                      <a16:colId xmlns:a16="http://schemas.microsoft.com/office/drawing/2014/main" val="221693588"/>
                    </a:ext>
                  </a:extLst>
                </a:gridCol>
                <a:gridCol w="861301">
                  <a:extLst>
                    <a:ext uri="{9D8B030D-6E8A-4147-A177-3AD203B41FA5}">
                      <a16:colId xmlns:a16="http://schemas.microsoft.com/office/drawing/2014/main" val="2180587902"/>
                    </a:ext>
                  </a:extLst>
                </a:gridCol>
                <a:gridCol w="862200">
                  <a:extLst>
                    <a:ext uri="{9D8B030D-6E8A-4147-A177-3AD203B41FA5}">
                      <a16:colId xmlns:a16="http://schemas.microsoft.com/office/drawing/2014/main" val="257326122"/>
                    </a:ext>
                  </a:extLst>
                </a:gridCol>
                <a:gridCol w="862200">
                  <a:extLst>
                    <a:ext uri="{9D8B030D-6E8A-4147-A177-3AD203B41FA5}">
                      <a16:colId xmlns:a16="http://schemas.microsoft.com/office/drawing/2014/main" val="646525041"/>
                    </a:ext>
                  </a:extLst>
                </a:gridCol>
              </a:tblGrid>
              <a:tr h="335356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Тип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екологічної ситуації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Пестициди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Важкі метали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Щільність забруднення ґрунтів </a:t>
                      </a:r>
                      <a:r>
                        <a:rPr lang="uk-UA" sz="1400" dirty="0" smtClean="0">
                          <a:effectLst/>
                        </a:rPr>
                        <a:t>радіо-нуклідами</a:t>
                      </a:r>
                      <a:r>
                        <a:rPr lang="uk-UA" sz="1400" dirty="0">
                          <a:effectLst/>
                        </a:rPr>
                        <a:t>, </a:t>
                      </a:r>
                      <a:r>
                        <a:rPr lang="uk-UA" sz="1400" dirty="0" err="1">
                          <a:effectLst/>
                        </a:rPr>
                        <a:t>Кі</a:t>
                      </a:r>
                      <a:r>
                        <a:rPr lang="uk-UA" sz="1400" dirty="0">
                          <a:effectLst/>
                        </a:rPr>
                        <a:t>/км</a:t>
                      </a:r>
                      <a:r>
                        <a:rPr lang="uk-UA" sz="1400" baseline="30000" dirty="0">
                          <a:effectLst/>
                        </a:rPr>
                        <a:t>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28494"/>
                  </a:ext>
                </a:extLst>
              </a:tr>
              <a:tr h="5015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навантаження, кг/га </a:t>
                      </a:r>
                      <a:r>
                        <a:rPr lang="uk-UA" sz="1400" dirty="0" err="1">
                          <a:effectLst/>
                        </a:rPr>
                        <a:t>д.р</a:t>
                      </a:r>
                      <a:r>
                        <a:rPr lang="uk-UA" sz="1400" dirty="0">
                          <a:effectLst/>
                        </a:rPr>
                        <a:t>. за рік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Залишкові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кількості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(відносно ГДК)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Валові форми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Рухомі форми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578325"/>
                  </a:ext>
                </a:extLst>
              </a:tr>
              <a:tr h="52273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 ґрунті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 рослинах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у ґрунті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917"/>
                  </a:ext>
                </a:extLst>
              </a:tr>
              <a:tr h="5633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у ґрунті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у рослинах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кларки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відносно ГДК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Сs-137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Sr-90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2298907"/>
                  </a:ext>
                </a:extLst>
              </a:tr>
              <a:tr h="925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1.Сприя-тлива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&lt;3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не </a:t>
                      </a:r>
                      <a:r>
                        <a:rPr lang="uk-UA" sz="1200" dirty="0" err="1" smtClean="0">
                          <a:effectLst/>
                        </a:rPr>
                        <a:t>виявля-ються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не </a:t>
                      </a:r>
                      <a:r>
                        <a:rPr lang="uk-UA" sz="1200" dirty="0" err="1" smtClean="0">
                          <a:effectLst/>
                        </a:rPr>
                        <a:t>виявля-ються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1-2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&lt;0,5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 рівні </a:t>
                      </a:r>
                      <a:r>
                        <a:rPr lang="uk-UA" sz="1200" dirty="0" err="1" smtClean="0">
                          <a:effectLst/>
                        </a:rPr>
                        <a:t>природ</a:t>
                      </a:r>
                      <a:endParaRPr lang="uk-UA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ного фону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 рівні природного </a:t>
                      </a:r>
                      <a:r>
                        <a:rPr lang="uk-UA" sz="1200" dirty="0" smtClean="0">
                          <a:effectLst/>
                        </a:rPr>
                        <a:t>фону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8082993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2.Задо-вільна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3-4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2-4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0,5-1,5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0,1-1,0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&lt;0,02</a:t>
                      </a:r>
                      <a:endParaRPr lang="uk-UA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0381104"/>
                  </a:ext>
                </a:extLst>
              </a:tr>
              <a:tr h="691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3.Перед-кризова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4-5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&lt;1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&lt;1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4-5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1,5-2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&lt;1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1,1-2,0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1-5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0,02-1,0</a:t>
                      </a:r>
                      <a:endParaRPr lang="uk-UA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9487044"/>
                  </a:ext>
                </a:extLst>
              </a:tr>
              <a:tr h="566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4.Кризова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5-7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1,1-1,5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1,1-1,5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5-6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2-2,5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1,1-1,5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2-10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5-15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1-3</a:t>
                      </a:r>
                      <a:endParaRPr lang="uk-UA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306356"/>
                  </a:ext>
                </a:extLst>
              </a:tr>
              <a:tr h="691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5.Ката-строфічна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&gt;7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2-10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2-10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&gt;6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&gt;2,5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&gt;1,5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&gt;</a:t>
                      </a:r>
                      <a:r>
                        <a:rPr lang="uk-UA" sz="1800" dirty="0" smtClean="0">
                          <a:effectLst/>
                        </a:rPr>
                        <a:t>10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&gt;15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&gt;3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2316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71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r>
              <a:rPr lang="uk-UA" sz="2000" dirty="0" smtClean="0">
                <a:effectLst/>
              </a:rPr>
              <a:t>Групування </a:t>
            </a:r>
            <a:r>
              <a:rPr lang="uk-UA" sz="2000" dirty="0">
                <a:effectLst/>
              </a:rPr>
              <a:t>районів за їх навантаженням мінеральними добривами (кг/га):</a:t>
            </a:r>
            <a:endParaRPr lang="uk-UA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45601132"/>
              </p:ext>
            </p:extLst>
          </p:nvPr>
        </p:nvGraphicFramePr>
        <p:xfrm>
          <a:off x="457200" y="1628800"/>
          <a:ext cx="77152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09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0501"/>
            <a:ext cx="8640960" cy="430187"/>
          </a:xfrm>
        </p:spPr>
        <p:txBody>
          <a:bodyPr/>
          <a:lstStyle/>
          <a:p>
            <a:r>
              <a:rPr lang="uk-UA" altLang="uk-UA" sz="2000" dirty="0"/>
              <a:t>Навантаження сільськогосподарських угідь пестицидами, 1986р. (кг/га </a:t>
            </a:r>
            <a:r>
              <a:rPr lang="uk-UA" altLang="uk-UA" sz="2000" dirty="0" smtClean="0"/>
              <a:t>)</a:t>
            </a:r>
            <a:r>
              <a:rPr lang="ru-RU" altLang="uk-UA" sz="2000" dirty="0" smtClean="0"/>
              <a:t> </a:t>
            </a:r>
            <a:endParaRPr lang="ru-RU" altLang="uk-UA" sz="2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 altLang="uk-U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43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7813"/>
            <a:ext cx="8856984" cy="414337"/>
          </a:xfrm>
        </p:spPr>
        <p:txBody>
          <a:bodyPr/>
          <a:lstStyle/>
          <a:p>
            <a:r>
              <a:rPr lang="uk-UA" altLang="uk-UA" sz="2000" dirty="0"/>
              <a:t>Навантаження сільськогосподарських угідь пестицидами, 1991р</a:t>
            </a:r>
            <a:r>
              <a:rPr lang="uk-UA" altLang="uk-UA" sz="2000" dirty="0" smtClean="0"/>
              <a:t>. (кг/га)</a:t>
            </a:r>
            <a:r>
              <a:rPr lang="ru-RU" altLang="uk-UA" sz="2000" dirty="0" smtClean="0"/>
              <a:t> </a:t>
            </a:r>
            <a:endParaRPr lang="ru-RU" altLang="uk-UA" sz="2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 altLang="uk-U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4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uk-UA" altLang="uk-UA" sz="2000" b="1" dirty="0"/>
              <a:t>Забруднення ґрунтів залишками пестицидів </a:t>
            </a:r>
            <a:r>
              <a:rPr lang="uk-UA" altLang="uk-UA" sz="2000" dirty="0" smtClean="0"/>
              <a:t/>
            </a:r>
            <a:br>
              <a:rPr lang="uk-UA" altLang="uk-UA" sz="2000" dirty="0" smtClean="0"/>
            </a:br>
            <a:r>
              <a:rPr lang="uk-UA" altLang="uk-UA" sz="2000" dirty="0" smtClean="0"/>
              <a:t>(% </a:t>
            </a:r>
            <a:r>
              <a:rPr lang="uk-UA" altLang="uk-UA" sz="2000" dirty="0"/>
              <a:t>забруднених земель від загальної площі)</a:t>
            </a:r>
            <a:r>
              <a:rPr lang="ru-RU" altLang="uk-UA" sz="2000" dirty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 altLang="uk-UA">
              <a:latin typeface="Arial" panose="020B0604020202020204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 altLang="uk-UA">
              <a:latin typeface="Arial" panose="020B0604020202020204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371600" y="353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 altLang="uk-U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6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549275"/>
            <a:ext cx="8291264" cy="1871613"/>
          </a:xfrm>
        </p:spPr>
        <p:txBody>
          <a:bodyPr/>
          <a:lstStyle/>
          <a:p>
            <a:r>
              <a:rPr lang="uk-UA" altLang="uk-UA" sz="3200" b="1" dirty="0" smtClean="0"/>
              <a:t>Модуль 2. </a:t>
            </a:r>
            <a:r>
              <a:rPr lang="uk-UA" sz="3200" b="1" dirty="0">
                <a:effectLst/>
              </a:rPr>
              <a:t>Трансформація якості земель сільськогосподарського призначення під впливом </a:t>
            </a:r>
            <a:r>
              <a:rPr lang="uk-UA" sz="3200" b="1" dirty="0" err="1">
                <a:effectLst/>
              </a:rPr>
              <a:t>деградаційних</a:t>
            </a:r>
            <a:r>
              <a:rPr lang="uk-UA" sz="3200" b="1" dirty="0">
                <a:effectLst/>
              </a:rPr>
              <a:t> </a:t>
            </a:r>
            <a:r>
              <a:rPr lang="uk-UA" sz="3200" b="1" dirty="0" smtClean="0">
                <a:effectLst/>
              </a:rPr>
              <a:t>процесів</a:t>
            </a:r>
            <a:endParaRPr lang="ru-RU" altLang="uk-UA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r>
              <a:rPr lang="uk-UA" altLang="uk-UA" sz="2000" dirty="0"/>
              <a:t>Вміст валових форм свинцю (мг/кг ґрунту, ГДК -32)</a:t>
            </a:r>
            <a:r>
              <a:rPr lang="ru-RU" altLang="uk-UA" sz="2000" dirty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109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uk-UA" sz="14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ru-RU" altLang="uk-UA">
              <a:latin typeface="Arial" panose="020B0604020202020204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733800"/>
            <a:ext cx="66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76250" algn="l"/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76250" algn="l"/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76250" algn="l"/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76250" algn="l"/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76250" algn="l"/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uk-UA" sz="1400">
                <a:cs typeface="Times New Roman" panose="02020603050405020304" pitchFamily="18" charset="0"/>
              </a:rPr>
              <a:t>	</a:t>
            </a: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88728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2900"/>
          </a:xfrm>
        </p:spPr>
        <p:txBody>
          <a:bodyPr/>
          <a:lstStyle/>
          <a:p>
            <a:r>
              <a:rPr lang="uk-UA" altLang="uk-UA" sz="2000" dirty="0"/>
              <a:t>Забруднення ґрунтів </a:t>
            </a:r>
            <a:r>
              <a:rPr lang="uk-UA" altLang="uk-UA" sz="2000" dirty="0" smtClean="0"/>
              <a:t>радіонуклідами </a:t>
            </a:r>
            <a:r>
              <a:rPr lang="uk-UA" altLang="uk-UA" sz="2000" dirty="0"/>
              <a:t>(</a:t>
            </a:r>
            <a:r>
              <a:rPr lang="en-US" altLang="uk-UA" sz="2000" dirty="0"/>
              <a:t>Cs</a:t>
            </a:r>
            <a:r>
              <a:rPr lang="uk-UA" altLang="uk-UA" sz="2000" baseline="30000" dirty="0"/>
              <a:t>137</a:t>
            </a:r>
            <a:r>
              <a:rPr lang="uk-UA" altLang="uk-UA" sz="2000" dirty="0"/>
              <a:t>, </a:t>
            </a:r>
            <a:r>
              <a:rPr lang="uk-UA" altLang="uk-UA" sz="2000" dirty="0" err="1"/>
              <a:t>Кі</a:t>
            </a:r>
            <a:r>
              <a:rPr lang="uk-UA" altLang="uk-UA" sz="2000" dirty="0"/>
              <a:t>/км</a:t>
            </a:r>
            <a:r>
              <a:rPr lang="uk-UA" altLang="uk-UA" sz="2000" baseline="30000" dirty="0"/>
              <a:t>2</a:t>
            </a:r>
            <a:r>
              <a:rPr lang="uk-UA" altLang="uk-UA" sz="2000" dirty="0"/>
              <a:t>)</a:t>
            </a:r>
            <a:endParaRPr lang="ru-RU" altLang="uk-UA" sz="2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724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 altLang="uk-U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13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Аналіз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даних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що характеризують забруднення земельних ресурсів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uk-UA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uk-UA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uk-UA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uk-UA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uk-UA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значній частині території країни (72-75%) екологічну ситуацію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можна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вважати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задовільною</a:t>
            </a:r>
          </a:p>
          <a:p>
            <a:endParaRPr lang="uk-UA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Це пов'язано як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не парадоксально з погіршенням економічного становища, зупинкою багатьох промислових підприємств, різким зменшенням обсягів використання добрив і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пестицидів 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4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>
                <a:ea typeface="Times New Roman" panose="02020603050405020304" pitchFamily="18" charset="0"/>
              </a:rPr>
              <a:t>Заходи щодо підтримання </a:t>
            </a:r>
            <a:r>
              <a:rPr lang="uk-UA" sz="2400" dirty="0">
                <a:ea typeface="Times New Roman" panose="02020603050405020304" pitchFamily="18" charset="0"/>
              </a:rPr>
              <a:t>або </a:t>
            </a:r>
            <a:r>
              <a:rPr lang="uk-UA" sz="2400" dirty="0" smtClean="0">
                <a:ea typeface="Times New Roman" panose="02020603050405020304" pitchFamily="18" charset="0"/>
              </a:rPr>
              <a:t>відтворення </a:t>
            </a:r>
            <a:br>
              <a:rPr lang="uk-UA" sz="2400" dirty="0" smtClean="0">
                <a:ea typeface="Times New Roman" panose="02020603050405020304" pitchFamily="18" charset="0"/>
              </a:rPr>
            </a:br>
            <a:r>
              <a:rPr lang="uk-UA" sz="2400" dirty="0" smtClean="0">
                <a:ea typeface="Times New Roman" panose="02020603050405020304" pitchFamily="18" charset="0"/>
              </a:rPr>
              <a:t>еколо­гічної </a:t>
            </a:r>
            <a:r>
              <a:rPr lang="uk-UA" sz="2400" dirty="0">
                <a:ea typeface="Times New Roman" panose="02020603050405020304" pitchFamily="18" charset="0"/>
              </a:rPr>
              <a:t>стійкості земельних </a:t>
            </a:r>
            <a:r>
              <a:rPr lang="uk-UA" sz="2400" dirty="0" smtClean="0">
                <a:ea typeface="Times New Roman" panose="02020603050405020304" pitchFamily="18" charset="0"/>
              </a:rPr>
              <a:t>ресурсів</a:t>
            </a:r>
            <a:r>
              <a:rPr lang="uk-UA" sz="2400" dirty="0"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a typeface="Times New Roman" panose="02020603050405020304" pitchFamily="18" charset="0"/>
              </a:rPr>
              <a:t>залежно </a:t>
            </a:r>
            <a:r>
              <a:rPr lang="uk-UA" sz="2400" dirty="0">
                <a:ea typeface="Times New Roman" panose="02020603050405020304" pitchFamily="18" charset="0"/>
              </a:rPr>
              <a:t>від ступеня техногенного забруднення </a:t>
            </a:r>
            <a:endParaRPr lang="uk-UA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64840790"/>
              </p:ext>
            </p:extLst>
          </p:nvPr>
        </p:nvGraphicFramePr>
        <p:xfrm>
          <a:off x="323528" y="2204864"/>
          <a:ext cx="84969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864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84976" cy="1152128"/>
          </a:xfrm>
        </p:spPr>
        <p:txBody>
          <a:bodyPr/>
          <a:lstStyle/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Профілактичні заходи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запобігають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 про­цесів техногенного забруднення земель</a:t>
            </a:r>
            <a:endParaRPr lang="uk-UA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74072461"/>
              </p:ext>
            </p:extLst>
          </p:nvPr>
        </p:nvGraphicFramePr>
        <p:xfrm>
          <a:off x="251520" y="1268761"/>
          <a:ext cx="8640960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609329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/>
              <a:t>територіях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сприятливою</a:t>
            </a:r>
            <a:r>
              <a:rPr lang="ru-RU" sz="2000" dirty="0"/>
              <a:t>, </a:t>
            </a:r>
            <a:r>
              <a:rPr lang="ru-RU" sz="2000" dirty="0" err="1" smtClean="0"/>
              <a:t>задовільною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передкризовою</a:t>
            </a:r>
            <a:r>
              <a:rPr lang="ru-RU" sz="2000" dirty="0"/>
              <a:t> </a:t>
            </a:r>
            <a:r>
              <a:rPr lang="ru-RU" sz="2000" dirty="0" err="1"/>
              <a:t>екологічною</a:t>
            </a:r>
            <a:r>
              <a:rPr lang="ru-RU" sz="2000" dirty="0"/>
              <a:t> </a:t>
            </a:r>
            <a:r>
              <a:rPr lang="ru-RU" sz="2000" dirty="0" err="1" smtClean="0"/>
              <a:t>ситуацією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2489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008111"/>
          </a:xfrm>
        </p:spPr>
        <p:txBody>
          <a:bodyPr/>
          <a:lstStyle/>
          <a:p>
            <a:r>
              <a:rPr lang="uk-UA" sz="2400" b="1" dirty="0">
                <a:ea typeface="Times New Roman" panose="02020603050405020304" pitchFamily="18" charset="0"/>
              </a:rPr>
              <a:t>Оперативні заходи</a:t>
            </a:r>
            <a:r>
              <a:rPr lang="uk-UA" sz="2400" dirty="0"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a typeface="Times New Roman" panose="02020603050405020304" pitchFamily="18" charset="0"/>
              </a:rPr>
              <a:t/>
            </a:r>
            <a:br>
              <a:rPr lang="uk-UA" sz="2400" dirty="0" smtClean="0">
                <a:ea typeface="Times New Roman" panose="02020603050405020304" pitchFamily="18" charset="0"/>
              </a:rPr>
            </a:br>
            <a:r>
              <a:rPr lang="uk-UA" sz="2000" dirty="0" smtClean="0">
                <a:ea typeface="Times New Roman" panose="02020603050405020304" pitchFamily="18" charset="0"/>
              </a:rPr>
              <a:t>необхідні </a:t>
            </a:r>
            <a:r>
              <a:rPr lang="uk-UA" sz="2000" dirty="0">
                <a:ea typeface="Times New Roman" panose="02020603050405020304" pitchFamily="18" charset="0"/>
              </a:rPr>
              <a:t>у випадках термінового реагуван­ня на різке погіршення екологічного стану земель </a:t>
            </a:r>
            <a:r>
              <a:rPr lang="uk-UA" sz="2000" dirty="0" smtClean="0">
                <a:ea typeface="Times New Roman" panose="02020603050405020304" pitchFamily="18" charset="0"/>
              </a:rPr>
              <a:t>в </a:t>
            </a:r>
            <a:r>
              <a:rPr lang="uk-UA" sz="2000" dirty="0">
                <a:ea typeface="Times New Roman" panose="02020603050405020304" pitchFamily="18" charset="0"/>
              </a:rPr>
              <a:t>разі виникнення аварійних ситу­ацій</a:t>
            </a:r>
            <a:endParaRPr lang="uk-UA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7303723"/>
              </p:ext>
            </p:extLst>
          </p:nvPr>
        </p:nvGraphicFramePr>
        <p:xfrm>
          <a:off x="179512" y="1268760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6021288"/>
            <a:ext cx="836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/>
              <a:t>територіях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кризо­вою</a:t>
            </a:r>
            <a:r>
              <a:rPr lang="ru-RU" sz="2000" dirty="0"/>
              <a:t> </a:t>
            </a:r>
            <a:r>
              <a:rPr lang="ru-RU" sz="2000" dirty="0" err="1"/>
              <a:t>екологічною</a:t>
            </a:r>
            <a:r>
              <a:rPr lang="ru-RU" sz="2000" dirty="0"/>
              <a:t> </a:t>
            </a:r>
            <a:r>
              <a:rPr lang="ru-RU" sz="2000" dirty="0" err="1"/>
              <a:t>ситуацією</a:t>
            </a:r>
            <a:r>
              <a:rPr lang="ru-RU" sz="2000" dirty="0"/>
              <a:t> з метою </a:t>
            </a:r>
            <a:r>
              <a:rPr lang="ru-RU" sz="2000" dirty="0" err="1"/>
              <a:t>недопущення</a:t>
            </a:r>
            <a:r>
              <a:rPr lang="ru-RU" sz="2000" dirty="0"/>
              <a:t> </a:t>
            </a:r>
            <a:r>
              <a:rPr lang="ru-RU" sz="2000" dirty="0" err="1"/>
              <a:t>подальшого</a:t>
            </a:r>
            <a:r>
              <a:rPr lang="ru-RU" sz="2000" dirty="0"/>
              <a:t> </a:t>
            </a:r>
            <a:r>
              <a:rPr lang="ru-RU" sz="2000" dirty="0" err="1"/>
              <a:t>по­гіршення</a:t>
            </a:r>
            <a:r>
              <a:rPr lang="ru-RU" sz="2000" dirty="0"/>
              <a:t> стану </a:t>
            </a:r>
            <a:r>
              <a:rPr lang="ru-RU" sz="2000" dirty="0" smtClean="0"/>
              <a:t>земель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590970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640960" cy="864095"/>
          </a:xfrm>
        </p:spPr>
        <p:txBody>
          <a:bodyPr/>
          <a:lstStyle/>
          <a:p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Перспективні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заходи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заходи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створенню умов екологіч­ної рівноваги у природному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середовищі</a:t>
            </a:r>
            <a:endParaRPr lang="uk-UA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6048623"/>
              </p:ext>
            </p:extLst>
          </p:nvPr>
        </p:nvGraphicFramePr>
        <p:xfrm>
          <a:off x="251520" y="1412776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4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4"/>
          </a:xfrm>
        </p:spPr>
        <p:txBody>
          <a:bodyPr/>
          <a:lstStyle/>
          <a:p>
            <a:r>
              <a:rPr lang="uk-UA" sz="3200" dirty="0" smtClean="0"/>
              <a:t>Висновки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000"/>
            <a:r>
              <a:rPr lang="uk-UA" sz="2400" dirty="0" smtClean="0"/>
              <a:t>Залежно </a:t>
            </a:r>
            <a:r>
              <a:rPr lang="uk-UA" sz="2400" dirty="0"/>
              <a:t>від ступеня техногенного забруднення </a:t>
            </a:r>
            <a:r>
              <a:rPr lang="uk-UA" sz="2400" dirty="0" smtClean="0"/>
              <a:t>для підтримання </a:t>
            </a:r>
            <a:r>
              <a:rPr lang="uk-UA" sz="2400" dirty="0"/>
              <a:t>або </a:t>
            </a:r>
            <a:r>
              <a:rPr lang="uk-UA" sz="2400" dirty="0" smtClean="0"/>
              <a:t>відтворення </a:t>
            </a:r>
            <a:r>
              <a:rPr lang="uk-UA" sz="2400" dirty="0"/>
              <a:t>еколо­гічної стійкості земельних </a:t>
            </a:r>
            <a:r>
              <a:rPr lang="uk-UA" sz="2400" dirty="0" smtClean="0"/>
              <a:t>ресурсів проводять профілактичні</a:t>
            </a:r>
            <a:r>
              <a:rPr lang="uk-UA" sz="2400" dirty="0"/>
              <a:t>; </a:t>
            </a:r>
            <a:r>
              <a:rPr lang="uk-UA" sz="2400" dirty="0" smtClean="0"/>
              <a:t>оперативні та перспективні заходи.</a:t>
            </a:r>
            <a:endParaRPr lang="uk-UA" sz="2400" dirty="0"/>
          </a:p>
          <a:p>
            <a:pPr indent="468000"/>
            <a:r>
              <a:rPr lang="uk-UA" sz="2400" dirty="0" smtClean="0"/>
              <a:t>Ці заходи лежать в основі </a:t>
            </a:r>
            <a:r>
              <a:rPr lang="uk-UA" sz="2400" dirty="0"/>
              <a:t>концепції екологічної безпеки земельних ресурсів України </a:t>
            </a:r>
            <a:r>
              <a:rPr lang="uk-UA" sz="2400" dirty="0" smtClean="0"/>
              <a:t>стосовно </a:t>
            </a:r>
            <a:r>
              <a:rPr lang="uk-UA" sz="2400" dirty="0"/>
              <a:t>забруднення. У загальному вигляді вона включає такі розділи як оцінка, контроль, охорона, підтримка і відтворення екологічної стійкості земельних ресурсів</a:t>
            </a:r>
            <a:r>
              <a:rPr lang="uk-UA" sz="2400" dirty="0" smtClean="0"/>
              <a:t>.</a:t>
            </a:r>
          </a:p>
          <a:p>
            <a:pPr indent="468000"/>
            <a:r>
              <a:rPr lang="uk-UA" sz="2400" dirty="0" smtClean="0"/>
              <a:t>Рухаючись </a:t>
            </a:r>
            <a:r>
              <a:rPr lang="uk-UA" sz="2400" dirty="0"/>
              <a:t>від оцінки екологічного </a:t>
            </a:r>
            <a:r>
              <a:rPr lang="uk-UA" sz="2400" dirty="0" smtClean="0"/>
              <a:t>стану </a:t>
            </a:r>
            <a:r>
              <a:rPr lang="uk-UA" sz="2400" dirty="0"/>
              <a:t>ґрунтів через організацію контролю до заходів по охороні, </a:t>
            </a:r>
            <a:r>
              <a:rPr lang="uk-UA" sz="2400" dirty="0" smtClean="0"/>
              <a:t>підтримці </a:t>
            </a:r>
            <a:r>
              <a:rPr lang="uk-UA" sz="2400" dirty="0"/>
              <a:t>і відтворенню екологічної стійкості земель, </a:t>
            </a:r>
            <a:r>
              <a:rPr lang="uk-UA" sz="2400" dirty="0" smtClean="0"/>
              <a:t>формується  ефективна система </a:t>
            </a:r>
            <a:r>
              <a:rPr lang="uk-UA" sz="2400" dirty="0"/>
              <a:t>управління екологічним станом земельних ресурсів </a:t>
            </a:r>
            <a:r>
              <a:rPr lang="uk-UA" sz="2400" dirty="0" smtClean="0"/>
              <a:t>країни</a:t>
            </a:r>
            <a:r>
              <a:rPr lang="uk-U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541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/>
              </a:rPr>
              <a:t>Контрольні питання для самоперевірки: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124745"/>
            <a:ext cx="82296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/>
              <a:t>1</a:t>
            </a:r>
            <a:r>
              <a:rPr lang="uk-UA" sz="2400" i="1" dirty="0" smtClean="0"/>
              <a:t>.</a:t>
            </a:r>
            <a:r>
              <a:rPr lang="uk-UA" sz="2400" i="1" dirty="0"/>
              <a:t> Назвіть критерії оцінки екологічного стану земельних ресурсів щодо техногенного забруднення.</a:t>
            </a:r>
          </a:p>
          <a:p>
            <a:r>
              <a:rPr lang="uk-UA" sz="2400" i="1" dirty="0"/>
              <a:t>2. В чому полягає складність встановлення початку техногенної деградації?</a:t>
            </a:r>
          </a:p>
          <a:p>
            <a:r>
              <a:rPr lang="uk-UA" sz="2400" i="1" dirty="0"/>
              <a:t>3. Що є основою негативного впливу на рослину певного хімічного елементу?</a:t>
            </a:r>
          </a:p>
          <a:p>
            <a:r>
              <a:rPr lang="uk-UA" sz="2400" i="1" dirty="0"/>
              <a:t>4. Назвіть основні нормативи необхідні для оцінки екологічного стану земель щодо забруднення.</a:t>
            </a:r>
          </a:p>
          <a:p>
            <a:r>
              <a:rPr lang="uk-UA" sz="2400" i="1" dirty="0"/>
              <a:t>5. Які заходи застосовують для відтворення екологічної стійкості техногенно забруднених земель? </a:t>
            </a:r>
          </a:p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035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792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uk-UA" sz="2400">
                <a:latin typeface="Arial" panose="020B0604020202020204" pitchFamily="34" charset="0"/>
              </a:rPr>
              <a:t>Дякую за увагу !</a:t>
            </a:r>
            <a:endParaRPr lang="ru-RU" altLang="uk-UA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813"/>
            <a:ext cx="8219256" cy="2215083"/>
          </a:xfrm>
        </p:spPr>
        <p:txBody>
          <a:bodyPr/>
          <a:lstStyle/>
          <a:p>
            <a:r>
              <a:rPr lang="ru-RU" sz="3200" b="1" dirty="0">
                <a:effectLst/>
              </a:rPr>
              <a:t>Тема </a:t>
            </a:r>
            <a:r>
              <a:rPr lang="ru-RU" sz="3200" b="1" dirty="0" smtClean="0">
                <a:effectLst/>
              </a:rPr>
              <a:t>6.</a:t>
            </a:r>
            <a:r>
              <a:rPr lang="uk-UA" b="1" dirty="0">
                <a:effectLst/>
              </a:rPr>
              <a:t> </a:t>
            </a:r>
            <a:r>
              <a:rPr lang="uk-UA" sz="3200" b="1" dirty="0">
                <a:effectLst/>
              </a:rPr>
              <a:t>Вплив техногенного забруднення на стан сільськогосподарських угідь та прогноз їх якості</a:t>
            </a:r>
            <a:r>
              <a:rPr lang="ru-RU" sz="3200" b="1" dirty="0" smtClean="0">
                <a:effectLst/>
              </a:rPr>
              <a:t>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5147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План лекції: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74838"/>
            <a:ext cx="82912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</a:t>
            </a:r>
            <a:r>
              <a:rPr lang="ru-RU" sz="2800" dirty="0" smtClean="0"/>
              <a:t>.</a:t>
            </a:r>
            <a:r>
              <a:rPr lang="uk-UA" sz="2800" b="1" dirty="0"/>
              <a:t> Основні види техногенного забруднення земель</a:t>
            </a:r>
            <a:endParaRPr lang="uk-UA" sz="2800" dirty="0"/>
          </a:p>
          <a:p>
            <a:r>
              <a:rPr lang="uk-UA" sz="2800" b="1" dirty="0"/>
              <a:t>2. Критерії та показники оцінки стану земель щодо забруднення</a:t>
            </a:r>
            <a:endParaRPr lang="uk-UA" sz="2800" dirty="0"/>
          </a:p>
          <a:p>
            <a:r>
              <a:rPr lang="uk-UA" sz="2800" b="1" dirty="0"/>
              <a:t>3. Заходи щодо поліпшення екологічного стану техногенно забруднених земель</a:t>
            </a:r>
            <a:endParaRPr lang="uk-UA" sz="2800" dirty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100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Інформаційні джерела: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80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/>
            <a:r>
              <a:rPr lang="uk-UA" dirty="0"/>
              <a:t>1. Оцінка і прогноз якості земель /Барвінський А.В., Тихенко Р.В. – Підручник  (Рекомендовано НУБіП України, протокол №11 від 24.06.15 р.).-Київ: </a:t>
            </a:r>
            <a:r>
              <a:rPr lang="uk-UA" dirty="0" err="1"/>
              <a:t>Медінформ</a:t>
            </a:r>
            <a:r>
              <a:rPr lang="uk-UA" dirty="0"/>
              <a:t>, 2015.-642 с.</a:t>
            </a:r>
          </a:p>
          <a:p>
            <a:pPr indent="540000"/>
            <a:r>
              <a:rPr lang="uk-UA" dirty="0" smtClean="0"/>
              <a:t>2. </a:t>
            </a:r>
            <a:r>
              <a:rPr lang="uk-UA" dirty="0"/>
              <a:t>Алгоритм оцінки і прогнозу якості земель /Практикум з дисципліни «Оцінка і прогноз якості земель»/Рекомендовано до друку Вченою радою ННІ земельних ресурсів та правознавства НУБіП України (протокол №7 від 7 квітня 2012 року) /</a:t>
            </a:r>
            <a:r>
              <a:rPr lang="uk-UA" dirty="0" err="1"/>
              <a:t>А.В.Барвінський</a:t>
            </a:r>
            <a:r>
              <a:rPr lang="uk-UA" dirty="0"/>
              <a:t>, </a:t>
            </a:r>
            <a:r>
              <a:rPr lang="uk-UA" dirty="0" err="1"/>
              <a:t>Р.В.Тихенко</a:t>
            </a:r>
            <a:r>
              <a:rPr lang="uk-UA" dirty="0"/>
              <a:t>. –Київ: Центр інформаційних технологій, 2012.-136с. </a:t>
            </a:r>
          </a:p>
          <a:p>
            <a:pPr indent="540000"/>
            <a:r>
              <a:rPr lang="uk-UA" dirty="0" smtClean="0"/>
              <a:t>3. </a:t>
            </a:r>
            <a:r>
              <a:rPr lang="uk-UA" dirty="0"/>
              <a:t>Структура земельного фонду України та динаміка його змін /Електронний ресурс.- Режим доступу:</a:t>
            </a:r>
          </a:p>
          <a:p>
            <a:pPr indent="540000"/>
            <a:r>
              <a:rPr lang="en-US" dirty="0"/>
              <a:t>http://land.gov.ua/info/struktura-zemelnoho-fondu-ukrainy-ta-dynamika-ioho-zmin/</a:t>
            </a:r>
          </a:p>
          <a:p>
            <a:pPr indent="540000"/>
            <a:r>
              <a:rPr lang="uk-UA" smtClean="0"/>
              <a:t>4</a:t>
            </a:r>
            <a:r>
              <a:rPr lang="en-US" smtClean="0"/>
              <a:t>. </a:t>
            </a:r>
            <a:r>
              <a:rPr lang="uk-UA" dirty="0"/>
              <a:t>Земельні ресурси України /Електронний ресурс. -Режим доступу:</a:t>
            </a:r>
          </a:p>
          <a:p>
            <a:pPr indent="540000"/>
            <a:r>
              <a:rPr lang="en-US" dirty="0"/>
              <a:t>http://minagro.gov.ua/system/files/%D0%97%D0%B5%D0%BC%D0%B5%D0%BB%D1%8C%D0%BD%D1%96%20%D1%80%D0%B5%D1%81%D1%83%D1%80%D1%81%D0%B8.ppt</a:t>
            </a:r>
          </a:p>
        </p:txBody>
      </p:sp>
    </p:spTree>
    <p:extLst>
      <p:ext uri="{BB962C8B-B14F-4D97-AF65-F5344CB8AC3E}">
        <p14:creationId xmlns:p14="http://schemas.microsoft.com/office/powerpoint/2010/main" val="160314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28" t="3444" r="2128" b="3572"/>
          <a:stretch/>
        </p:blipFill>
        <p:spPr>
          <a:xfrm>
            <a:off x="83500" y="980729"/>
            <a:ext cx="4200468" cy="2664295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1"/>
            <a:ext cx="8435280" cy="1800200"/>
          </a:xfrm>
        </p:spPr>
        <p:txBody>
          <a:bodyPr/>
          <a:lstStyle/>
          <a:p>
            <a:pPr algn="l"/>
            <a:r>
              <a:rPr lang="uk-UA" altLang="uk-UA" sz="2400" dirty="0"/>
              <a:t/>
            </a:r>
            <a:br>
              <a:rPr lang="uk-UA" altLang="uk-UA" sz="2400" dirty="0"/>
            </a:br>
            <a:r>
              <a:rPr lang="uk-UA" altLang="uk-UA" sz="2400" dirty="0" smtClean="0"/>
              <a:t>Вибір </a:t>
            </a:r>
            <a:r>
              <a:rPr lang="uk-UA" altLang="uk-UA" sz="2400" dirty="0"/>
              <a:t>і обґрунтування критеріїв оцінки стану земельних ресурсів </a:t>
            </a:r>
            <a:r>
              <a:rPr lang="uk-UA" altLang="uk-UA" sz="2400" dirty="0" smtClean="0"/>
              <a:t>щодо </a:t>
            </a:r>
            <a:r>
              <a:rPr lang="uk-UA" altLang="uk-UA" sz="2400" dirty="0"/>
              <a:t>забруднення </a:t>
            </a:r>
            <a:r>
              <a:rPr lang="uk-UA" altLang="uk-UA" sz="2400" dirty="0" smtClean="0"/>
              <a:t/>
            </a:r>
            <a:br>
              <a:rPr lang="uk-UA" altLang="uk-UA" sz="2400" dirty="0" smtClean="0"/>
            </a:br>
            <a:r>
              <a:rPr lang="uk-UA" altLang="uk-UA" sz="2400" dirty="0" smtClean="0"/>
              <a:t>- це складова частина </a:t>
            </a:r>
            <a:r>
              <a:rPr lang="uk-UA" altLang="uk-UA" sz="2400" dirty="0"/>
              <a:t>більш глобальної проблеми </a:t>
            </a:r>
            <a:r>
              <a:rPr lang="uk-UA" altLang="uk-UA" sz="2400" dirty="0" smtClean="0"/>
              <a:t>нормування антропогенного навантаження </a:t>
            </a:r>
            <a:r>
              <a:rPr lang="uk-UA" altLang="uk-UA" sz="2400" dirty="0"/>
              <a:t>на </a:t>
            </a:r>
            <a:r>
              <a:rPr lang="uk-UA" altLang="uk-UA" sz="2400" dirty="0" smtClean="0"/>
              <a:t>екосистеми </a:t>
            </a:r>
            <a:r>
              <a:rPr lang="uk-UA" altLang="uk-UA" sz="2000" dirty="0" smtClean="0"/>
              <a:t>(за </a:t>
            </a:r>
            <a:r>
              <a:rPr lang="uk-UA" altLang="uk-UA" sz="2000" dirty="0"/>
              <a:t>А.І. </a:t>
            </a:r>
            <a:r>
              <a:rPr lang="uk-UA" altLang="uk-UA" sz="2000" dirty="0" err="1" smtClean="0"/>
              <a:t>Фатєєвим</a:t>
            </a:r>
            <a:r>
              <a:rPr lang="uk-UA" altLang="uk-UA" sz="2000" dirty="0" smtClean="0"/>
              <a:t>) </a:t>
            </a:r>
            <a:r>
              <a:rPr lang="uk-UA" altLang="uk-UA" sz="2000" dirty="0"/>
              <a:t/>
            </a:r>
            <a:br>
              <a:rPr lang="uk-UA" altLang="uk-UA" sz="2000" dirty="0"/>
            </a:br>
            <a:endParaRPr lang="ru-RU" altLang="uk-UA" sz="2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861049"/>
            <a:ext cx="4320480" cy="2269876"/>
          </a:xfrm>
        </p:spPr>
        <p:txBody>
          <a:bodyPr/>
          <a:lstStyle/>
          <a:p>
            <a:pPr indent="468000">
              <a:buFont typeface="Wingdings" panose="05000000000000000000" pitchFamily="2" charset="2"/>
              <a:buNone/>
            </a:pPr>
            <a:r>
              <a:rPr lang="uk-UA" altLang="uk-UA" sz="2000" b="1" dirty="0" smtClean="0">
                <a:latin typeface="Arial" panose="020B0604020202020204" pitchFamily="34" charset="0"/>
              </a:rPr>
              <a:t>Екологічно </a:t>
            </a:r>
            <a:r>
              <a:rPr lang="uk-UA" altLang="uk-UA" sz="2000" b="1" dirty="0">
                <a:latin typeface="Arial" panose="020B0604020202020204" pitchFamily="34" charset="0"/>
              </a:rPr>
              <a:t>чисті </a:t>
            </a:r>
            <a:r>
              <a:rPr lang="uk-UA" altLang="uk-UA" sz="2000" dirty="0">
                <a:latin typeface="Arial" panose="020B0604020202020204" pitchFamily="34" charset="0"/>
              </a:rPr>
              <a:t>території можна розглядати як еталон розумного впливу людини на ґрунтовий покрив, </a:t>
            </a:r>
          </a:p>
          <a:p>
            <a:pPr indent="468000">
              <a:buFont typeface="Wingdings" panose="05000000000000000000" pitchFamily="2" charset="2"/>
              <a:buNone/>
            </a:pPr>
            <a:r>
              <a:rPr lang="uk-UA" altLang="uk-UA" sz="2000" dirty="0">
                <a:latin typeface="Arial" panose="020B0604020202020204" pitchFamily="34" charset="0"/>
              </a:rPr>
              <a:t>у той час як </a:t>
            </a:r>
            <a:r>
              <a:rPr lang="uk-UA" altLang="uk-UA" sz="2000" b="1" dirty="0">
                <a:latin typeface="Arial" panose="020B0604020202020204" pitchFamily="34" charset="0"/>
              </a:rPr>
              <a:t>забруднені </a:t>
            </a:r>
            <a:r>
              <a:rPr lang="uk-UA" altLang="uk-UA" sz="2000" dirty="0">
                <a:latin typeface="Arial" panose="020B0604020202020204" pitchFamily="34" charset="0"/>
              </a:rPr>
              <a:t>сільськогосподарські угіддя - це наслідок незбалансованого антропогенного впливу на </a:t>
            </a:r>
            <a:r>
              <a:rPr lang="uk-UA" altLang="uk-UA" sz="2000" dirty="0" smtClean="0">
                <a:latin typeface="Arial" panose="020B0604020202020204" pitchFamily="34" charset="0"/>
              </a:rPr>
              <a:t>довкілля</a:t>
            </a:r>
            <a:r>
              <a:rPr lang="ru-RU" altLang="uk-UA" sz="2000" dirty="0" smtClean="0">
                <a:latin typeface="Arial" panose="020B0604020202020204" pitchFamily="34" charset="0"/>
              </a:rPr>
              <a:t> </a:t>
            </a:r>
            <a:endParaRPr lang="ru-RU" altLang="uk-UA" sz="2000" dirty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265" y="3645024"/>
            <a:ext cx="417723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7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4824"/>
            <a:ext cx="7139136" cy="1217465"/>
          </a:xfrm>
        </p:spPr>
        <p:txBody>
          <a:bodyPr/>
          <a:lstStyle/>
          <a:p>
            <a:r>
              <a:rPr lang="uk-UA" alt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Основні групи </a:t>
            </a:r>
            <a:r>
              <a:rPr lang="uk-UA" altLang="uk-UA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абруднюючих</a:t>
            </a:r>
            <a:r>
              <a:rPr lang="uk-UA" alt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речовин: </a:t>
            </a:r>
            <a:endParaRPr lang="ru-RU" alt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89363"/>
            <a:ext cx="8229600" cy="2341562"/>
          </a:xfrm>
        </p:spPr>
        <p:txBody>
          <a:bodyPr/>
          <a:lstStyle/>
          <a:p>
            <a:r>
              <a:rPr lang="uk-UA" altLang="uk-UA" sz="2400" dirty="0" smtClean="0">
                <a:latin typeface="Arial Black" panose="020B0A04020102020204" pitchFamily="34" charset="0"/>
              </a:rPr>
              <a:t>важкі метали </a:t>
            </a:r>
            <a:endParaRPr lang="uk-UA" altLang="uk-UA" sz="2400" dirty="0">
              <a:latin typeface="Arial Black" panose="020B0A04020102020204" pitchFamily="34" charset="0"/>
            </a:endParaRPr>
          </a:p>
          <a:p>
            <a:r>
              <a:rPr lang="uk-UA" altLang="uk-UA" sz="2400" dirty="0" smtClean="0">
                <a:latin typeface="Arial Black" panose="020B0A04020102020204" pitchFamily="34" charset="0"/>
              </a:rPr>
              <a:t>пестициди </a:t>
            </a:r>
          </a:p>
          <a:p>
            <a:r>
              <a:rPr lang="uk-UA" altLang="uk-UA" sz="2400" dirty="0" smtClean="0">
                <a:latin typeface="Arial Black" panose="020B0A04020102020204" pitchFamily="34" charset="0"/>
              </a:rPr>
              <a:t>радіонукліди</a:t>
            </a:r>
            <a:endParaRPr lang="ru-RU" altLang="uk-U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7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2000" dirty="0" smtClean="0"/>
              <a:t>Негативний вплив науково </a:t>
            </a:r>
            <a:r>
              <a:rPr lang="uk-UA" sz="2000" dirty="0" err="1" smtClean="0"/>
              <a:t>необгрунтованих</a:t>
            </a:r>
            <a:r>
              <a:rPr lang="uk-UA" sz="2000" dirty="0" smtClean="0"/>
              <a:t> норм мінеральних добрив на довкілля</a:t>
            </a:r>
            <a:endParaRPr lang="uk-UA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4708384"/>
              </p:ext>
            </p:extLst>
          </p:nvPr>
        </p:nvGraphicFramePr>
        <p:xfrm>
          <a:off x="487110" y="1052736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83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576064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9600" cy="864096"/>
          </a:xfrm>
        </p:spPr>
        <p:txBody>
          <a:bodyPr/>
          <a:lstStyle/>
          <a:p>
            <a:r>
              <a:rPr lang="uk-UA" altLang="uk-UA" sz="2400" dirty="0" smtClean="0"/>
              <a:t>Особливості оцінки екологічного стану </a:t>
            </a:r>
            <a:r>
              <a:rPr lang="uk-UA" altLang="uk-UA" sz="2400" dirty="0"/>
              <a:t>ґрунтів, </a:t>
            </a:r>
            <a:r>
              <a:rPr lang="uk-UA" altLang="uk-UA" sz="2400" dirty="0" smtClean="0"/>
              <a:t>обумовленого техногенним впливом 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endParaRPr lang="ru-RU" altLang="uk-UA" sz="24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89040"/>
            <a:ext cx="7859216" cy="2664296"/>
          </a:xfrm>
        </p:spPr>
        <p:txBody>
          <a:bodyPr/>
          <a:lstStyle/>
          <a:p>
            <a:pPr marL="0" indent="46800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uk-UA" sz="2800" b="1" dirty="0" smtClean="0">
                <a:latin typeface="+mj-lt"/>
              </a:rPr>
              <a:t>1) важко </a:t>
            </a:r>
            <a:r>
              <a:rPr lang="uk-UA" altLang="uk-UA" sz="2800" b="1" dirty="0">
                <a:latin typeface="+mj-lt"/>
              </a:rPr>
              <a:t>встановити </a:t>
            </a:r>
            <a:r>
              <a:rPr lang="uk-UA" altLang="uk-UA" sz="2800" b="1" dirty="0">
                <a:solidFill>
                  <a:srgbClr val="FFFF00"/>
                </a:solidFill>
                <a:latin typeface="+mj-lt"/>
              </a:rPr>
              <a:t>початок техногенної деградації</a:t>
            </a:r>
            <a:r>
              <a:rPr lang="uk-UA" altLang="uk-UA" sz="2800" b="1" dirty="0">
                <a:latin typeface="+mj-lt"/>
              </a:rPr>
              <a:t>, </a:t>
            </a:r>
            <a:r>
              <a:rPr lang="uk-UA" altLang="uk-UA" sz="2800" b="1" dirty="0" smtClean="0">
                <a:latin typeface="+mj-lt"/>
              </a:rPr>
              <a:t>бо у </a:t>
            </a:r>
            <a:r>
              <a:rPr lang="uk-UA" altLang="uk-UA" sz="2800" b="1" dirty="0">
                <a:latin typeface="+mj-lt"/>
              </a:rPr>
              <a:t>ґрунтах суттєвих зовнішніх змін не </a:t>
            </a:r>
            <a:r>
              <a:rPr lang="uk-UA" altLang="uk-UA" sz="2800" b="1" dirty="0" smtClean="0">
                <a:latin typeface="+mj-lt"/>
              </a:rPr>
              <a:t>відбувається </a:t>
            </a:r>
          </a:p>
          <a:p>
            <a:pPr marL="0" indent="468000">
              <a:spcBef>
                <a:spcPts val="0"/>
              </a:spcBef>
              <a:buNone/>
            </a:pPr>
            <a:r>
              <a:rPr lang="uk-UA" altLang="uk-UA" sz="2800" b="1" dirty="0" smtClean="0">
                <a:latin typeface="+mj-lt"/>
              </a:rPr>
              <a:t>2) у </a:t>
            </a:r>
            <a:r>
              <a:rPr lang="uk-UA" altLang="uk-UA" sz="2800" b="1" dirty="0">
                <a:latin typeface="+mj-lt"/>
              </a:rPr>
              <a:t>реальних умовах майже завжди має місце </a:t>
            </a:r>
            <a:r>
              <a:rPr lang="uk-UA" altLang="uk-UA" sz="2800" b="1" dirty="0" err="1">
                <a:solidFill>
                  <a:srgbClr val="FFFF00"/>
                </a:solidFill>
                <a:latin typeface="+mj-lt"/>
              </a:rPr>
              <a:t>поліелементне</a:t>
            </a:r>
            <a:r>
              <a:rPr lang="uk-UA" altLang="uk-UA" sz="2800" b="1" dirty="0">
                <a:solidFill>
                  <a:srgbClr val="FFFF00"/>
                </a:solidFill>
                <a:latin typeface="+mj-lt"/>
              </a:rPr>
              <a:t> забруднення </a:t>
            </a:r>
            <a:r>
              <a:rPr lang="uk-UA" altLang="uk-UA" sz="2800" b="1" dirty="0">
                <a:latin typeface="+mj-lt"/>
              </a:rPr>
              <a:t>ґрунтів</a:t>
            </a:r>
            <a:endParaRPr lang="ru-RU" altLang="uk-UA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9861793"/>
      </p:ext>
    </p:extLst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552</TotalTime>
  <Words>1191</Words>
  <Application>Microsoft Office PowerPoint</Application>
  <PresentationFormat>Экран (4:3)</PresentationFormat>
  <Paragraphs>260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Times New Roman</vt:lpstr>
      <vt:lpstr>Verdana</vt:lpstr>
      <vt:lpstr>Wingdings</vt:lpstr>
      <vt:lpstr>Склон</vt:lpstr>
      <vt:lpstr>Оцінка і прогноз якості земель</vt:lpstr>
      <vt:lpstr>Модуль 2. Трансформація якості земель сільськогосподарського призначення під впливом деградаційних процесів</vt:lpstr>
      <vt:lpstr>Тема 6. Вплив техногенного забруднення на стан сільськогосподарських угідь та прогноз їх якості </vt:lpstr>
      <vt:lpstr>План лекції:</vt:lpstr>
      <vt:lpstr>Інформаційні джерела:</vt:lpstr>
      <vt:lpstr> Вибір і обґрунтування критеріїв оцінки стану земельних ресурсів щодо забруднення  - це складова частина більш глобальної проблеми нормування антропогенного навантаження на екосистеми (за А.І. Фатєєвим)  </vt:lpstr>
      <vt:lpstr>Основні групи абруднюючих речовин: </vt:lpstr>
      <vt:lpstr>Негативний вплив науково необгрунтованих норм мінеральних добрив на довкілля</vt:lpstr>
      <vt:lpstr>Особливості оцінки екологічного стану ґрунтів, обумовленого техногенним впливом  </vt:lpstr>
      <vt:lpstr>В природі немає токсичних елементів, але є їх токсичні концентрації (за В.Б.Ільїним) </vt:lpstr>
      <vt:lpstr>Критерії оцінки екологічного стану земельних ресурсів </vt:lpstr>
      <vt:lpstr>Нормативи оцінок екологічного стану земель відносно їх забруднення важкими металами </vt:lpstr>
      <vt:lpstr>Нормативи оцінок пестицидного забруднення ґрунтів</vt:lpstr>
      <vt:lpstr> Нормативи оцінок щільності радіоактивного забруднення земель, Кі/км2    </vt:lpstr>
      <vt:lpstr>Зведена таблиця нормативів оцінок екологічного стану земель, обумовленого техногенним впливом</vt:lpstr>
      <vt:lpstr>Групування районів за їх навантаженням мінеральними добривами (кг/га):</vt:lpstr>
      <vt:lpstr>Навантаження сільськогосподарських угідь пестицидами, 1986р. (кг/га ) </vt:lpstr>
      <vt:lpstr>Навантаження сільськогосподарських угідь пестицидами, 1991р. (кг/га) </vt:lpstr>
      <vt:lpstr>Забруднення ґрунтів залишками пестицидів  (% забруднених земель від загальної площі) </vt:lpstr>
      <vt:lpstr>Вміст валових форм свинцю (мг/кг ґрунту, ГДК -32) </vt:lpstr>
      <vt:lpstr>Забруднення ґрунтів радіонуклідами (Cs137, Кі/км2)</vt:lpstr>
      <vt:lpstr>Презентация PowerPoint</vt:lpstr>
      <vt:lpstr>Заходи щодо підтримання або відтворення  еколо­гічної стійкості земельних ресурсів залежно від ступеня техногенного забруднення </vt:lpstr>
      <vt:lpstr>Профілактичні заходи  - запобігають розвитку про­цесів техногенного забруднення земель</vt:lpstr>
      <vt:lpstr>Оперативні заходи  необхідні у випадках термінового реагуван­ня на різке погіршення екологічного стану земель в разі виникнення аварійних ситу­ацій</vt:lpstr>
      <vt:lpstr> Перспективні заходи  - заходи по створенню умов екологіч­ної рівноваги у природному середовищі</vt:lpstr>
      <vt:lpstr>Висновки</vt:lpstr>
      <vt:lpstr>Контрольні питання для самоперевірки: 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і прогноз якості земель</dc:title>
  <dc:creator>Customer</dc:creator>
  <cp:lastModifiedBy>Andriy</cp:lastModifiedBy>
  <cp:revision>94</cp:revision>
  <dcterms:created xsi:type="dcterms:W3CDTF">2009-02-02T14:48:31Z</dcterms:created>
  <dcterms:modified xsi:type="dcterms:W3CDTF">2018-12-09T08:42:34Z</dcterms:modified>
</cp:coreProperties>
</file>