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2" r:id="rId5"/>
    <p:sldId id="294" r:id="rId6"/>
    <p:sldId id="295" r:id="rId7"/>
    <p:sldId id="297" r:id="rId8"/>
    <p:sldId id="259" r:id="rId9"/>
    <p:sldId id="270" r:id="rId10"/>
    <p:sldId id="260" r:id="rId11"/>
    <p:sldId id="261" r:id="rId12"/>
    <p:sldId id="265" r:id="rId13"/>
    <p:sldId id="262" r:id="rId14"/>
    <p:sldId id="274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328">
              <a:srgbClr val="D1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539-A57B-4E60-8A11-06DCAE87FCCE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ivoZ2" TargetMode="External"/><Relationship Id="rId2" Type="http://schemas.openxmlformats.org/officeDocument/2006/relationships/hyperlink" Target="https://goo.gl/PBL4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ythonguide.rozh2sch.org.ua/#%D1%81%D0%BA%D1%80%D0%B8%D0%BF%D1%82%D0%B0%D0%BC%D0%B8" TargetMode="External"/><Relationship Id="rId4" Type="http://schemas.openxmlformats.org/officeDocument/2006/relationships/hyperlink" Target="https://www.pytho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3188"/>
            <a:ext cx="9144000" cy="2614612"/>
          </a:xfrm>
        </p:spPr>
        <p:txBody>
          <a:bodyPr>
            <a:no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 мовою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11078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767" y="58847"/>
            <a:ext cx="105900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поняття мови програмування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будь-яка мова,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алфавіт, синтаксис, семантику.</a:t>
            </a:r>
          </a:p>
          <a:p>
            <a:pPr marL="72000" indent="457200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 мови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набір символів, що може використовуватись у програмному коді.</a:t>
            </a:r>
          </a:p>
          <a:p>
            <a:pPr marL="72000" indent="457200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створення програм мовою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використовувати такі символи:</a:t>
            </a:r>
          </a:p>
          <a:p>
            <a:pPr marL="72000" indent="457200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та малі літери латинського алфавіту;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цифри: 0...9;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арифметичних операцій, спеціальні символи: + - * /{} [] \ ^ = &gt; &lt; ( ) . , ; _ # ‘!?: . </a:t>
            </a:r>
          </a:p>
          <a:p>
            <a:pPr marL="72000" indent="45720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мові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використовують також комбінації символів і службові слова, що мають фіксований зміст:</a:t>
            </a:r>
          </a:p>
          <a:p>
            <a:pPr marL="72000" indent="457200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 символів: &lt;=, &gt;=,  &lt;&gt;, = =; !=, **;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 слова: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</a:p>
          <a:p>
            <a:pPr marL="72000" indent="457200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мови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сукупність правил побудови команд мовою програмування.</a:t>
            </a:r>
          </a:p>
          <a:p>
            <a:pPr marL="72000" indent="457200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мови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сукупність правил виконання комп'ютером команд, записаних мовою програмування.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218862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0" y="364851"/>
            <a:ext cx="112067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 в мові </a:t>
            </a:r>
            <a:r>
              <a:rPr lang="uk-UA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t"/>
            <a:endParaRPr lang="uk-UA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 інформаційний об'єкт (число, символ, рядок тощо) називають </a:t>
            </a:r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величиною.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Основними характеристиками є </a:t>
            </a:r>
            <a:r>
              <a:rPr lang="uk-UA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uk-UA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величини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визначає спосіб використання величини в програмі. Величина може бути </a:t>
            </a:r>
            <a:r>
              <a:rPr lang="uk-UA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константою 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(тобто постійною, значення якої не змінюється) або </a:t>
            </a:r>
            <a:r>
              <a:rPr lang="uk-UA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endParaRPr lang="uk-UA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 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 величини, значення яких не можуть змінюватися в ході виконання програми. Прикладом констант можуть бути число π = 3,14.... в математиці, у фізиці - число g=9,8 м/с</a:t>
            </a:r>
            <a:r>
              <a:rPr lang="uk-UA" sz="20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хімії - густина води ρ=997 кг/м</a:t>
            </a:r>
            <a:r>
              <a:rPr lang="uk-UA" sz="20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 Звичайні числа та рядки також можуть бути константами.</a:t>
            </a:r>
          </a:p>
          <a:p>
            <a:pPr algn="just" fontAlgn="t"/>
            <a:endParaRPr lang="uk-UA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 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 величини, значення яких можуть змінюватися в ході виконання програм.</a:t>
            </a:r>
          </a:p>
          <a:p>
            <a:pPr algn="just" fontAlgn="t"/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правила, яких необхідно дотримуватися під час надання </a:t>
            </a:r>
            <a:r>
              <a:rPr lang="uk-UA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 змінним:</a:t>
            </a:r>
            <a:endParaRPr lang="uk-UA" sz="2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символом має бути латинська літера чи знак нижнього підкреслювання </a:t>
            </a:r>
            <a:r>
              <a:rPr lang="uk-UA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Решта імені може складатися з літер, чисел або знаків нижнього підкреслювання.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використовувати спеціальні символи, макі як /, #, @. Не можна використовувати пробіли.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 змінних чутливі до регістру. Наприклад, </a:t>
            </a:r>
            <a:r>
              <a:rPr lang="uk-UA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uk-UA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це різні змінні.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надавати змінним імена ключових слів</a:t>
            </a:r>
            <a:r>
              <a:rPr lang="uk-UA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(команд)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 </a:t>
            </a:r>
            <a:r>
              <a:rPr lang="uk-UA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97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270" y="0"/>
            <a:ext cx="115160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надання значення змінної використовується знак</a:t>
            </a:r>
            <a:r>
              <a:rPr lang="uk-UA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uk-UA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Ім’я змінної має бути записано зліва від </a:t>
            </a:r>
            <a:r>
              <a:rPr lang="uk-UA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знака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присвоювання, а арифметичний вираз (в якому можуть бути використані числа та інші вже задані змінні) - справа.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f=5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a1=36.12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отримати інформацію про тип змінної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'&gt;</a:t>
            </a:r>
          </a:p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'float'&gt;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вивести значення змінної на екран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ввести значення змінної з клавіатури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input()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(input())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float(input())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  <a:endParaRPr lang="uk-UA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365" y="0"/>
            <a:ext cx="110153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типи даних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відноситься до мов 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неявною сильною динамічною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типізацією.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типізація означає, що при оголошенні змінної вам не потрібно вказувати її тип, при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робити необхідно</a:t>
            </a:r>
            <a:r>
              <a:rPr lang="uk-UA" sz="2400" dirty="0"/>
              <a:t>. 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uk-UA" sz="2400" dirty="0"/>
              <a:t> (</a:t>
            </a:r>
            <a:r>
              <a:rPr lang="uk-UA" sz="2400" i="1" dirty="0" err="1"/>
              <a:t>Numeric</a:t>
            </a:r>
            <a:r>
              <a:rPr lang="uk-UA" sz="2400" i="1" dirty="0"/>
              <a:t> </a:t>
            </a:r>
            <a:r>
              <a:rPr lang="uk-UA" sz="2400" i="1" dirty="0" err="1"/>
              <a:t>Type</a:t>
            </a:r>
            <a:r>
              <a:rPr lang="uk-UA" sz="2400" dirty="0"/>
              <a:t>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даних про число використовується для зберігання числових значень.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uk-UA" sz="2400" dirty="0"/>
              <a:t>(</a:t>
            </a:r>
            <a:r>
              <a:rPr lang="uk-UA" sz="2400" i="1" dirty="0" err="1"/>
              <a:t>Text</a:t>
            </a:r>
            <a:r>
              <a:rPr lang="uk-UA" sz="2400" i="1" dirty="0"/>
              <a:t> </a:t>
            </a:r>
            <a:r>
              <a:rPr lang="uk-UA" sz="2400" i="1" dirty="0" err="1"/>
              <a:t>Sequence</a:t>
            </a:r>
            <a:r>
              <a:rPr lang="uk-UA" sz="2400" i="1" dirty="0"/>
              <a:t> </a:t>
            </a:r>
            <a:r>
              <a:rPr lang="uk-UA" sz="2400" i="1" dirty="0" err="1"/>
              <a:t>Type</a:t>
            </a:r>
            <a:r>
              <a:rPr lang="uk-UA" sz="2400" dirty="0"/>
              <a:t> 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даних рядка використовується для зберігання послідовності символів.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(</a:t>
            </a:r>
            <a:r>
              <a:rPr lang="uk-UA" sz="2400" i="1" dirty="0" err="1">
                <a:cs typeface="Calibri Light" panose="020F0302020204030204" pitchFamily="34" charset="0"/>
              </a:rPr>
              <a:t>Tuple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/>
              <a:t>Type</a:t>
            </a:r>
            <a:r>
              <a:rPr lang="uk-UA" sz="2400" i="1" dirty="0"/>
              <a:t> 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даних кортежу використовується для зберігання колекції різних типів даних, і він незмінний.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uk-UA" sz="2400" dirty="0"/>
              <a:t> (</a:t>
            </a:r>
            <a:r>
              <a:rPr lang="uk-UA" sz="2400" i="1" dirty="0" err="1"/>
              <a:t>Sequence</a:t>
            </a:r>
            <a:r>
              <a:rPr lang="uk-UA" sz="2400" i="1" dirty="0"/>
              <a:t> </a:t>
            </a:r>
            <a:r>
              <a:rPr lang="uk-UA" sz="2400" i="1" dirty="0" err="1"/>
              <a:t>Type</a:t>
            </a:r>
            <a:r>
              <a:rPr lang="uk-UA" sz="2400" i="1" dirty="0"/>
              <a:t>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даних списку використовується для зберігання колекції різних типів даних і є змінним.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(множина)</a:t>
            </a:r>
            <a:r>
              <a:rPr lang="uk-UA" sz="2400" dirty="0"/>
              <a:t> (</a:t>
            </a:r>
            <a:r>
              <a:rPr lang="uk-UA" sz="2400" i="1" dirty="0" err="1"/>
              <a:t>Set</a:t>
            </a:r>
            <a:r>
              <a:rPr lang="uk-UA" sz="2400" i="1" dirty="0"/>
              <a:t> </a:t>
            </a:r>
            <a:r>
              <a:rPr lang="uk-UA" sz="2400" i="1" dirty="0" err="1"/>
              <a:t>Types</a:t>
            </a:r>
            <a:r>
              <a:rPr lang="uk-UA" sz="2400" i="1" dirty="0"/>
              <a:t>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типів даних використовується для зберігання колекції різних типів даних; він є змінним і зберігає унікальні елементи.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r>
              <a:rPr lang="uk-UA" sz="2400" dirty="0"/>
              <a:t>(</a:t>
            </a:r>
            <a:r>
              <a:rPr lang="uk-UA" sz="2400" i="1" dirty="0" err="1"/>
              <a:t>Mapping</a:t>
            </a:r>
            <a:r>
              <a:rPr lang="uk-UA" sz="2400" i="1" dirty="0"/>
              <a:t> </a:t>
            </a:r>
            <a:r>
              <a:rPr lang="uk-UA" sz="2400" i="1" dirty="0" err="1"/>
              <a:t>Types</a:t>
            </a:r>
            <a:r>
              <a:rPr lang="uk-UA" sz="2400" i="1" dirty="0"/>
              <a:t>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даних словника використовується для зберігання колекції різних типів даних елементів у вигляді пар ключових значень, він є змінним і зберігає унікальний ключ.</a:t>
            </a:r>
          </a:p>
        </p:txBody>
      </p:sp>
    </p:spTree>
    <p:extLst>
      <p:ext uri="{BB962C8B-B14F-4D97-AF65-F5344CB8AC3E}">
        <p14:creationId xmlns:p14="http://schemas.microsoft.com/office/powerpoint/2010/main" val="300649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даних поділяються 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0089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5613" y="2505075"/>
            <a:ext cx="6076335" cy="3684588"/>
          </a:xfrm>
        </p:spPr>
        <p:txBody>
          <a:bodyPr>
            <a:noAutofit/>
          </a:bodyPr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числа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 плаваючою точкою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числа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змінні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незмінні 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set).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8" y="425602"/>
            <a:ext cx="11504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исла </a:t>
            </a:r>
          </a:p>
          <a:p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два типи числових даних: цілі числа (</a:t>
            </a:r>
            <a:r>
              <a:rPr lang="uk-UA" sz="24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дійсні (</a:t>
            </a:r>
            <a:r>
              <a:rPr lang="uk-UA" sz="24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дробові числа.</a:t>
            </a:r>
          </a:p>
          <a:p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роздільник між цілою та дробовою частиною дійсного числа використовується </a:t>
            </a:r>
            <a:r>
              <a:rPr lang="uk-UA" sz="24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uk-UA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вміє виконувати різні математичні 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Причому, числа над якими виконується операція називаються 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операндами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знаки, якими позначається дана операція – 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математичні оператори перераховані в таблиці:</a:t>
            </a:r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15090"/>
              </p:ext>
            </p:extLst>
          </p:nvPr>
        </p:nvGraphicFramePr>
        <p:xfrm>
          <a:off x="1425943" y="3518004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Назва операції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оператор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приклад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додавання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25+8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віднімання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49-36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2*7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25/5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ділення націло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//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29//13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залишок від 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17%3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піднесення до степені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3**2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9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896"/>
            <a:ext cx="11082416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виконання арифметичних операцій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62929"/>
              </p:ext>
            </p:extLst>
          </p:nvPr>
        </p:nvGraphicFramePr>
        <p:xfrm>
          <a:off x="1404256" y="1786466"/>
          <a:ext cx="877751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88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a=5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b=10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c=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w=29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r=13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t=w//r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print(t)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8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d=b-a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print(d)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t1=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w%r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print(t1)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2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306388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особливості мови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мови програмування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типи даних.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Зрізи.</a:t>
            </a:r>
          </a:p>
        </p:txBody>
      </p:sp>
    </p:spTree>
    <p:extLst>
      <p:ext uri="{BB962C8B-B14F-4D97-AF65-F5344CB8AC3E}">
        <p14:creationId xmlns:p14="http://schemas.microsoft.com/office/powerpoint/2010/main" val="4176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Історія та особливості мови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79991" y="1597136"/>
            <a:ext cx="11632017" cy="4826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– динамічна інтерпретована об’єктно-орієнтована скриптова мова програмування із строгою динамічною типізацією. Розроблена в 1990 році 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голандським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програмістом </a:t>
            </a:r>
            <a:r>
              <a:rPr kumimoji="0" lang="uk-UA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Гвідо</a:t>
            </a:r>
            <a:r>
              <a:rPr kumimoji="0" lang="uk-UA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ван </a:t>
            </a:r>
            <a:r>
              <a:rPr kumimoji="0" lang="uk-UA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Россумом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назвав мову на честь популярного британського комедійного серіалу 1970-х років «Літаючий цирк 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Монті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Пайтона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Найчастіше вживане прочитання назви мови — «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Па́йтон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6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сайт мови програмування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https://www.python.org/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багатоцільова мова програмування, яка дозволяє писати код, що добре 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Відносний лаконізм мови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дозволяє створити програму, яка буде набагато коротше свого аналога, написаного на іншій мові.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кросплатформова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мова програмування. Це означає, що програми на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можна запускати в різних операційних системах без будь-яких змін.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 однією перевагою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є його стандартна бібліотека, яка встановлюється разом з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містить готові інструменти для роботи з операційною системою, веб-сторінками, базами даних, різними форматами даних, для побудови графічного інтерфейсу програм тощо.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Програми, написані на мові програмування </a:t>
            </a: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можуть бути як невеликими </a:t>
            </a:r>
            <a:r>
              <a:rPr kumimoji="0" lang="uk-UA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скриптами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складними системами.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uk-UA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абсолютно безкоштовний.</a:t>
            </a: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2955" y="4187947"/>
            <a:ext cx="43282" cy="307777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11" y="309109"/>
            <a:ext cx="117053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інтерпретатора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21356"/>
            <a:ext cx="362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GraphikLCG-Regular"/>
              </a:rPr>
              <a:t>О</a:t>
            </a:r>
            <a:r>
              <a:rPr lang="uk-UA" b="0" i="0" dirty="0">
                <a:solidFill>
                  <a:srgbClr val="000000"/>
                </a:solidFill>
                <a:effectLst/>
                <a:latin typeface="GraphikLCG-Regular"/>
              </a:rPr>
              <a:t>фіційний сайт </a:t>
            </a:r>
            <a:r>
              <a:rPr lang="en-US" b="0" i="0" u="sng" dirty="0">
                <a:effectLst/>
                <a:latin typeface="GraphikLCG-Regular"/>
                <a:hlinkClick r:id="rId2"/>
              </a:rPr>
              <a:t>python.org</a:t>
            </a:r>
            <a:r>
              <a:rPr lang="en-US" b="0" i="0" dirty="0">
                <a:solidFill>
                  <a:srgbClr val="000000"/>
                </a:solidFill>
                <a:effectLst/>
                <a:latin typeface="GraphikLCG-Regular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1BE74-BF22-4035-A41E-80ACDC80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203"/>
            <a:ext cx="8802328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4" y="394872"/>
            <a:ext cx="6918510" cy="3537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28" y="794227"/>
            <a:ext cx="4575735" cy="3591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80" y="1646901"/>
            <a:ext cx="5108267" cy="340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417" y="4855945"/>
            <a:ext cx="6457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3" y="1007014"/>
            <a:ext cx="1043080" cy="130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34" y="0"/>
            <a:ext cx="5688506" cy="3009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6" y="3226293"/>
            <a:ext cx="72390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397" y="4068469"/>
            <a:ext cx="9410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5" y="147683"/>
            <a:ext cx="7514810" cy="4078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44" y="2784583"/>
            <a:ext cx="6896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4159"/>
            <a:ext cx="9144000" cy="1244008"/>
          </a:xfrm>
        </p:spPr>
        <p:txBody>
          <a:bodyPr>
            <a:normAutofit fontScale="90000"/>
          </a:bodyPr>
          <a:lstStyle/>
          <a:p>
            <a:pPr lvl="0" eaLnBrk="0" fontAlgn="t" hangingPunct="0">
              <a:lnSpc>
                <a:spcPct val="100000"/>
              </a:lnSpc>
              <a:spcAft>
                <a:spcPct val="0"/>
              </a:spcAft>
            </a:pPr>
            <a:b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ru-RU" altLang="ru-RU" sz="90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Python </a:t>
            </a:r>
            <a:r>
              <a:rPr kumimoji="0" lang="uk-UA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 складові програмного коду виділяються певними кольорами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823" y="2213732"/>
            <a:ext cx="10246242" cy="4284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lh4.googleusercontent.com/8-gVp8oBsdH3a5XfXTkdiRnIAYX6ItdDKvHQ3bbuiQ5-8jd95QN0zp1wIoXdOVrGW3QysIptShuFYOYKGMUVzNEwQxyuj4boEFG-JEkj9sA43lOA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2732568"/>
            <a:ext cx="10037134" cy="35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2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88" y="193186"/>
            <a:ext cx="117348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8 - керівництво з написання коду на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документ описує угоду про те, як писати код для мови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включаючи стандартну бібліотеку, що входить до складу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8 створений на основі рекомендацій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Россум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додатками 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десь виникав конфлікт, ми вибирали стиль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І, звичайно, цей PEP може бути неповним (фактично, він, напевно, ніколи не буде закінчено).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ідея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така: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набагато більше разів, ніж пишеться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Власне, рекомендації про стиль написання коду спрямовані на те, щоб поліпшити читабельність коду і зробити його узгодженим між великим числом проектів. В ідеалі, весь код буде написаний в єдиному стилі, і будь-хто зможе легко його прочитати.</a:t>
            </a:r>
          </a:p>
          <a:p>
            <a:pPr indent="457200" algn="just"/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 надзвичайно корисні в будь-якій мові програмування. У міру зростання обсягу і складності коду в програмі слід додавати коментарі, які описують загальний підхід до розв’язуваної задачі. Коментарі - це, свого роду, нотатки, написані на зрозумілій мові.</a:t>
            </a:r>
            <a:endParaRPr kumimoji="0" lang="uk-UA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мові </a:t>
            </a:r>
            <a:r>
              <a:rPr kumimoji="0" lang="uk-UA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ознакою коментаря є символ </a:t>
            </a:r>
            <a:r>
              <a:rPr kumimoji="0" lang="uk-UA" alt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uk-UA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Інтерпретатор </a:t>
            </a:r>
            <a:r>
              <a:rPr kumimoji="0" lang="uk-UA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ігнорує всі символи в коді після # до кінця рядка.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087" y="193186"/>
            <a:ext cx="256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3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1292</Words>
  <Application>Microsoft Office PowerPoint</Application>
  <PresentationFormat>Широкоэкранный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GraphikLCG-Regular</vt:lpstr>
      <vt:lpstr>inherit</vt:lpstr>
      <vt:lpstr>Times New Roman</vt:lpstr>
      <vt:lpstr>Тема Office</vt:lpstr>
      <vt:lpstr>Лекція 1 </vt:lpstr>
      <vt:lpstr>План</vt:lpstr>
      <vt:lpstr>1. Історія та особливості мови Python. </vt:lpstr>
      <vt:lpstr>Установка інтерпретатора Python</vt:lpstr>
      <vt:lpstr>Презентация PowerPoint</vt:lpstr>
      <vt:lpstr>Презентация PowerPoint</vt:lpstr>
      <vt:lpstr>Презентация PowerPoint</vt:lpstr>
      <vt:lpstr>    У Python різні складові програмного коду виділяються певними кольорами: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даних поділяються на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Admin</dc:creator>
  <cp:lastModifiedBy>Виктор Кириченко</cp:lastModifiedBy>
  <cp:revision>127</cp:revision>
  <dcterms:created xsi:type="dcterms:W3CDTF">2021-09-05T14:07:27Z</dcterms:created>
  <dcterms:modified xsi:type="dcterms:W3CDTF">2024-08-31T11:31:54Z</dcterms:modified>
</cp:coreProperties>
</file>