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1" r:id="rId4"/>
    <p:sldId id="260" r:id="rId5"/>
    <p:sldId id="299" r:id="rId6"/>
    <p:sldId id="291" r:id="rId7"/>
    <p:sldId id="263" r:id="rId8"/>
    <p:sldId id="262" r:id="rId9"/>
    <p:sldId id="289" r:id="rId10"/>
    <p:sldId id="290" r:id="rId11"/>
    <p:sldId id="297" r:id="rId12"/>
    <p:sldId id="298" r:id="rId13"/>
    <p:sldId id="264" r:id="rId14"/>
    <p:sldId id="292" r:id="rId15"/>
    <p:sldId id="288" r:id="rId16"/>
    <p:sldId id="265" r:id="rId17"/>
    <p:sldId id="266" r:id="rId18"/>
    <p:sldId id="267" r:id="rId19"/>
    <p:sldId id="268" r:id="rId20"/>
    <p:sldId id="269" r:id="rId21"/>
    <p:sldId id="270" r:id="rId22"/>
    <p:sldId id="271" r:id="rId23"/>
    <p:sldId id="273" r:id="rId24"/>
    <p:sldId id="274" r:id="rId25"/>
    <p:sldId id="275" r:id="rId26"/>
    <p:sldId id="276" r:id="rId27"/>
    <p:sldId id="277" r:id="rId28"/>
    <p:sldId id="295" r:id="rId29"/>
    <p:sldId id="278" r:id="rId30"/>
    <p:sldId id="293" r:id="rId31"/>
    <p:sldId id="281" r:id="rId32"/>
    <p:sldId id="280" r:id="rId33"/>
    <p:sldId id="257" r:id="rId34"/>
    <p:sldId id="285" r:id="rId35"/>
    <p:sldId id="286" r:id="rId36"/>
    <p:sldId id="287" r:id="rId37"/>
    <p:sldId id="283"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841A"/>
    <a:srgbClr val="4F69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13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55027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61383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970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39270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5976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84758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77027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236424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6981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327153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41366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142462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140280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898639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203453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AB35761-2A9A-4DD7-8B03-5D37CC623515}" type="datetimeFigureOut">
              <a:rPr lang="ru-RU" smtClean="0"/>
              <a:pPr/>
              <a:t>24.03.2024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8F8E960-F4B2-4F9F-BA07-0D3A1DD25006}" type="slidenum">
              <a:rPr lang="ru-RU" smtClean="0"/>
              <a:pPr/>
              <a:t>‹#›</a:t>
            </a:fld>
            <a:endParaRPr lang="ru-RU"/>
          </a:p>
        </p:txBody>
      </p:sp>
    </p:spTree>
    <p:extLst>
      <p:ext uri="{BB962C8B-B14F-4D97-AF65-F5344CB8AC3E}">
        <p14:creationId xmlns:p14="http://schemas.microsoft.com/office/powerpoint/2010/main" val="558679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AB35761-2A9A-4DD7-8B03-5D37CC623515}" type="datetimeFigureOut">
              <a:rPr lang="ru-RU" smtClean="0"/>
              <a:pPr/>
              <a:t>24.03.2024</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8F8E960-F4B2-4F9F-BA07-0D3A1DD25006}" type="slidenum">
              <a:rPr lang="ru-RU" smtClean="0"/>
              <a:pPr/>
              <a:t>‹#›</a:t>
            </a:fld>
            <a:endParaRPr lang="ru-RU"/>
          </a:p>
        </p:txBody>
      </p:sp>
    </p:spTree>
    <p:extLst>
      <p:ext uri="{BB962C8B-B14F-4D97-AF65-F5344CB8AC3E}">
        <p14:creationId xmlns:p14="http://schemas.microsoft.com/office/powerpoint/2010/main" val="250597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images.google.com/imgres?imgurl=http://www.aaos.org/wordhtml/gifs/flame.gif&amp;imgrefurl=http://www.aaos.org/wordhtml/about/bocoun.htm&amp;h=404&amp;w=320&amp;sz=20&amp;tbnid=JwtobNrqlLAJ:&amp;tbnh=120&amp;tbnw=95&amp;hl=en&amp;start=3&amp;prev=/images?q=flame&amp;hl=en&amp;lr=lang_cs|lang_en&amp;newwindow=1&amp;sa=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food/plant/pesticides/eu-pesticides-database/public/?event=activesubstance.selection&amp;language=EN" TargetMode="External"/><Relationship Id="rId2" Type="http://schemas.openxmlformats.org/officeDocument/2006/relationships/hyperlink" Target="http://www.eurl-pesticides.eu/docs/public/home.asp?LabID=100&amp;Lang=E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rot="10800000" flipV="1">
            <a:off x="16024" y="1124744"/>
            <a:ext cx="7524328" cy="3235498"/>
          </a:xfrm>
        </p:spPr>
        <p:txBody>
          <a:bodyPr>
            <a:normAutofit fontScale="90000"/>
          </a:bodyPr>
          <a:lstStyle/>
          <a:p>
            <a:pPr algn="ctr"/>
            <a:r>
              <a:rPr lang="ru-RU" sz="3200" b="1" i="1" dirty="0" smtClean="0">
                <a:solidFill>
                  <a:srgbClr val="4F6915"/>
                </a:solidFill>
                <a:latin typeface="Arial" pitchFamily="34" charset="0"/>
                <a:cs typeface="Arial" pitchFamily="34" charset="0"/>
              </a:rPr>
              <a:t>ВАЛІДАЦІЯ МЕТОДИК </a:t>
            </a:r>
            <a:br>
              <a:rPr lang="ru-RU" sz="3200" b="1" i="1" dirty="0" smtClean="0">
                <a:solidFill>
                  <a:srgbClr val="4F6915"/>
                </a:solidFill>
                <a:latin typeface="Arial" pitchFamily="34" charset="0"/>
                <a:cs typeface="Arial" pitchFamily="34" charset="0"/>
              </a:rPr>
            </a:br>
            <a:r>
              <a:rPr lang="ru-RU" sz="3200" b="1" i="1" dirty="0" smtClean="0">
                <a:solidFill>
                  <a:srgbClr val="4F6915"/>
                </a:solidFill>
                <a:latin typeface="Arial" pitchFamily="34" charset="0"/>
                <a:cs typeface="Arial" pitchFamily="34" charset="0"/>
              </a:rPr>
              <a:t>З ВИЗНАЧЕННЯ МАСОВОЇ ЧАСТКИ ТОКСИЧНИХ РЕЧОВИН</a:t>
            </a:r>
            <a:br>
              <a:rPr lang="ru-RU" sz="3200" b="1" i="1" dirty="0" smtClean="0">
                <a:solidFill>
                  <a:srgbClr val="4F6915"/>
                </a:solidFill>
                <a:latin typeface="Arial" pitchFamily="34" charset="0"/>
                <a:cs typeface="Arial" pitchFamily="34" charset="0"/>
              </a:rPr>
            </a:br>
            <a:r>
              <a:rPr lang="ru-RU" sz="3200" b="1" i="1" dirty="0" smtClean="0">
                <a:solidFill>
                  <a:srgbClr val="4F6915"/>
                </a:solidFill>
                <a:latin typeface="Arial" pitchFamily="34" charset="0"/>
                <a:cs typeface="Arial" pitchFamily="34" charset="0"/>
              </a:rPr>
              <a:t/>
            </a:r>
            <a:br>
              <a:rPr lang="ru-RU" sz="3200" b="1" i="1" dirty="0" smtClean="0">
                <a:solidFill>
                  <a:srgbClr val="4F6915"/>
                </a:solidFill>
                <a:latin typeface="Arial" pitchFamily="34" charset="0"/>
                <a:cs typeface="Arial" pitchFamily="34" charset="0"/>
              </a:rPr>
            </a:br>
            <a:r>
              <a:rPr lang="ru-RU" sz="2700" b="1" i="1" dirty="0" smtClean="0">
                <a:solidFill>
                  <a:srgbClr val="4F6915"/>
                </a:solidFill>
                <a:latin typeface="Arial" pitchFamily="34" charset="0"/>
                <a:cs typeface="Arial" pitchFamily="34" charset="0"/>
              </a:rPr>
              <a:t>(</a:t>
            </a:r>
            <a:r>
              <a:rPr lang="uk-UA" sz="2700" b="1" i="1" dirty="0" smtClean="0">
                <a:solidFill>
                  <a:srgbClr val="4F6915"/>
                </a:solidFill>
                <a:latin typeface="Arial" pitchFamily="34" charset="0"/>
                <a:cs typeface="Arial" pitchFamily="34" charset="0"/>
              </a:rPr>
              <a:t>терміни, валідаційні</a:t>
            </a:r>
            <a:r>
              <a:rPr lang="ru-RU" sz="2700" b="1" i="1" dirty="0" smtClean="0">
                <a:solidFill>
                  <a:srgbClr val="4F6915"/>
                </a:solidFill>
                <a:latin typeface="Arial" pitchFamily="34" charset="0"/>
                <a:cs typeface="Arial" pitchFamily="34" charset="0"/>
              </a:rPr>
              <a:t> характеристики і </a:t>
            </a:r>
            <a:r>
              <a:rPr lang="uk-UA" sz="2700" b="1" i="1" dirty="0" smtClean="0">
                <a:solidFill>
                  <a:srgbClr val="4F6915"/>
                </a:solidFill>
                <a:latin typeface="Arial" pitchFamily="34" charset="0"/>
                <a:cs typeface="Arial" pitchFamily="34" charset="0"/>
              </a:rPr>
              <a:t>критерії, типи </a:t>
            </a:r>
            <a:r>
              <a:rPr lang="ru-RU" sz="2700" b="1" i="1" dirty="0" smtClean="0">
                <a:solidFill>
                  <a:srgbClr val="4F6915"/>
                </a:solidFill>
                <a:latin typeface="Arial" pitchFamily="34" charset="0"/>
                <a:cs typeface="Arial" pitchFamily="34" charset="0"/>
              </a:rPr>
              <a:t>валідації)</a:t>
            </a:r>
            <a:r>
              <a:rPr lang="ru-RU" sz="2000" dirty="0" smtClean="0">
                <a:solidFill>
                  <a:srgbClr val="4F6915"/>
                </a:solidFill>
                <a:latin typeface="Arial" pitchFamily="34" charset="0"/>
                <a:cs typeface="Arial" pitchFamily="34" charset="0"/>
              </a:rPr>
              <a:t/>
            </a:r>
            <a:br>
              <a:rPr lang="ru-RU" sz="2000" dirty="0" smtClean="0">
                <a:solidFill>
                  <a:srgbClr val="4F6915"/>
                </a:solidFill>
                <a:latin typeface="Arial" pitchFamily="34" charset="0"/>
                <a:cs typeface="Arial" pitchFamily="34" charset="0"/>
              </a:rPr>
            </a:br>
            <a:r>
              <a:rPr lang="ru-RU" sz="2000" dirty="0" smtClean="0">
                <a:solidFill>
                  <a:srgbClr val="4F6915"/>
                </a:solidFill>
                <a:latin typeface="Arial" pitchFamily="34" charset="0"/>
                <a:cs typeface="Arial" pitchFamily="34" charset="0"/>
              </a:rPr>
              <a:t/>
            </a:r>
            <a:br>
              <a:rPr lang="ru-RU" sz="2000" dirty="0" smtClean="0">
                <a:solidFill>
                  <a:srgbClr val="4F6915"/>
                </a:solidFill>
                <a:latin typeface="Arial" pitchFamily="34" charset="0"/>
                <a:cs typeface="Arial" pitchFamily="34" charset="0"/>
              </a:rPr>
            </a:br>
            <a:r>
              <a:rPr lang="ru-RU" sz="2000" dirty="0">
                <a:solidFill>
                  <a:srgbClr val="4F6915"/>
                </a:solidFill>
                <a:latin typeface="Arial" pitchFamily="34" charset="0"/>
                <a:cs typeface="Arial" pitchFamily="34" charset="0"/>
              </a:rPr>
              <a:t/>
            </a:r>
            <a:br>
              <a:rPr lang="ru-RU" sz="2000" dirty="0">
                <a:solidFill>
                  <a:srgbClr val="4F6915"/>
                </a:solidFill>
                <a:latin typeface="Arial" pitchFamily="34" charset="0"/>
                <a:cs typeface="Arial" pitchFamily="34" charset="0"/>
              </a:rPr>
            </a:br>
            <a:endParaRPr lang="uk-UA" sz="1400" i="1" dirty="0">
              <a:solidFill>
                <a:srgbClr val="4F6915"/>
              </a:solidFill>
            </a:endParaRPr>
          </a:p>
        </p:txBody>
      </p:sp>
      <p:sp>
        <p:nvSpPr>
          <p:cNvPr id="2" name="Прямоугольник 1"/>
          <p:cNvSpPr/>
          <p:nvPr/>
        </p:nvSpPr>
        <p:spPr>
          <a:xfrm>
            <a:off x="4572000" y="5301208"/>
            <a:ext cx="2718048" cy="1015663"/>
          </a:xfrm>
          <a:prstGeom prst="rect">
            <a:avLst/>
          </a:prstGeom>
        </p:spPr>
        <p:txBody>
          <a:bodyPr wrap="square">
            <a:spAutoFit/>
          </a:bodyPr>
          <a:lstStyle/>
          <a:p>
            <a:r>
              <a:rPr lang="uk-UA" sz="2400" dirty="0">
                <a:solidFill>
                  <a:srgbClr val="4F6915"/>
                </a:solidFill>
                <a:latin typeface="Arial" pitchFamily="34" charset="0"/>
                <a:ea typeface="+mj-ea"/>
                <a:cs typeface="Arial" pitchFamily="34" charset="0"/>
              </a:rPr>
              <a:t>Світлана Мідик</a:t>
            </a:r>
            <a:br>
              <a:rPr lang="uk-UA" sz="2400" dirty="0">
                <a:solidFill>
                  <a:srgbClr val="4F6915"/>
                </a:solidFill>
                <a:latin typeface="Arial" pitchFamily="34" charset="0"/>
                <a:ea typeface="+mj-ea"/>
                <a:cs typeface="Arial" pitchFamily="34" charset="0"/>
              </a:rPr>
            </a:br>
            <a:r>
              <a:rPr lang="uk-UA" i="1" dirty="0">
                <a:solidFill>
                  <a:srgbClr val="4F6915"/>
                </a:solidFill>
                <a:latin typeface="Arial" pitchFamily="34" charset="0"/>
                <a:ea typeface="+mj-ea"/>
                <a:cs typeface="Arial" pitchFamily="34" charset="0"/>
              </a:rPr>
              <a:t>кандидат наук,</a:t>
            </a:r>
            <a:br>
              <a:rPr lang="uk-UA" i="1" dirty="0">
                <a:solidFill>
                  <a:srgbClr val="4F6915"/>
                </a:solidFill>
                <a:latin typeface="Arial" pitchFamily="34" charset="0"/>
                <a:ea typeface="+mj-ea"/>
                <a:cs typeface="Arial" pitchFamily="34" charset="0"/>
              </a:rPr>
            </a:br>
            <a:r>
              <a:rPr lang="uk-UA" i="1" dirty="0">
                <a:solidFill>
                  <a:srgbClr val="4F6915"/>
                </a:solidFill>
                <a:latin typeface="Arial" pitchFamily="34" charset="0"/>
                <a:ea typeface="+mj-ea"/>
                <a:cs typeface="Arial" pitchFamily="34" charset="0"/>
              </a:rPr>
              <a:t>старший дослідник</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700808"/>
            <a:ext cx="7704856" cy="4603931"/>
          </a:xfrm>
        </p:spPr>
        <p:txBody>
          <a:bodyPr>
            <a:normAutofit/>
          </a:bodyPr>
          <a:lstStyle/>
          <a:p>
            <a:pPr marL="355600" lvl="1" indent="-355600">
              <a:buFont typeface="Courier New" panose="02070309020205020404" pitchFamily="49" charset="0"/>
              <a:buChar char="o"/>
            </a:pPr>
            <a:r>
              <a:rPr lang="ru-RU" sz="2000" b="1" dirty="0" smtClean="0">
                <a:latin typeface="Arial" panose="020B0604020202020204" pitchFamily="34" charset="0"/>
                <a:cs typeface="Arial" panose="020B0604020202020204" pitchFamily="34" charset="0"/>
              </a:rPr>
              <a:t>Валідація (</a:t>
            </a:r>
            <a:r>
              <a:rPr lang="ru-RU" sz="2000" b="1" dirty="0" err="1" smtClean="0">
                <a:latin typeface="Arial" panose="020B0604020202020204" pitchFamily="34" charset="0"/>
                <a:cs typeface="Arial" panose="020B0604020202020204" pitchFamily="34" charset="0"/>
              </a:rPr>
              <a:t>validation</a:t>
            </a:r>
            <a:r>
              <a:rPr lang="ru-RU" sz="2000" b="1" dirty="0" smtClean="0">
                <a:latin typeface="Arial" panose="020B0604020202020204" pitchFamily="34" charset="0"/>
                <a:cs typeface="Arial" panose="020B0604020202020204" pitchFamily="34" charset="0"/>
              </a:rPr>
              <a:t>)</a:t>
            </a:r>
            <a:r>
              <a:rPr lang="ru-RU" sz="2000" b="1" dirty="0">
                <a:latin typeface="Arial" panose="020B0604020202020204" pitchFamily="34" charset="0"/>
                <a:cs typeface="Arial" panose="020B0604020202020204" pitchFamily="34" charset="0"/>
              </a:rPr>
              <a:t> </a:t>
            </a:r>
            <a:r>
              <a:rPr lang="ru-RU" sz="2000" b="1"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верифікація  того, що зазначені вимоги є відповідними для цільового використання</a:t>
            </a:r>
            <a:r>
              <a:rPr lang="ru-RU" sz="2000" dirty="0" smtClean="0">
                <a:latin typeface="Arial" panose="020B0604020202020204" pitchFamily="34" charset="0"/>
                <a:cs typeface="Arial" panose="020B0604020202020204" pitchFamily="34" charset="0"/>
              </a:rPr>
              <a:t>.</a:t>
            </a:r>
          </a:p>
          <a:p>
            <a:r>
              <a:rPr lang="ru-RU" sz="2000" dirty="0" smtClean="0">
                <a:latin typeface="Arial" panose="020B0604020202020204" pitchFamily="34" charset="0"/>
                <a:cs typeface="Arial" panose="020B0604020202020204" pitchFamily="34" charset="0"/>
              </a:rPr>
              <a:t>ПРИКЛАД</a:t>
            </a:r>
            <a:r>
              <a:rPr lang="uk-UA" sz="2000" dirty="0" smtClean="0">
                <a:latin typeface="Arial" panose="020B0604020202020204" pitchFamily="34" charset="0"/>
                <a:cs typeface="Arial" panose="020B0604020202020204" pitchFamily="34" charset="0"/>
              </a:rPr>
              <a:t>. </a:t>
            </a:r>
            <a:r>
              <a:rPr lang="ru-RU" sz="2000" dirty="0" smtClean="0">
                <a:latin typeface="Arial" panose="020B0604020202020204" pitchFamily="34" charset="0"/>
                <a:cs typeface="Arial" panose="020B0604020202020204" pitchFamily="34" charset="0"/>
              </a:rPr>
              <a:t> Методика </a:t>
            </a:r>
            <a:r>
              <a:rPr lang="uk-UA" sz="2000" dirty="0" smtClean="0">
                <a:latin typeface="Arial" panose="020B0604020202020204" pitchFamily="34" charset="0"/>
                <a:cs typeface="Arial" panose="020B0604020202020204" pitchFamily="34" charset="0"/>
              </a:rPr>
              <a:t>вимірювання, що зазвичай використовується для вимірювання масової концентрації </a:t>
            </a:r>
            <a:r>
              <a:rPr lang="ru-RU" sz="2000" dirty="0" smtClean="0">
                <a:latin typeface="Arial" panose="020B0604020202020204" pitchFamily="34" charset="0"/>
                <a:cs typeface="Arial" panose="020B0604020202020204" pitchFamily="34" charset="0"/>
              </a:rPr>
              <a:t>азоту у</a:t>
            </a:r>
            <a:r>
              <a:rPr lang="en-US" sz="2000"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воді, може </a:t>
            </a:r>
            <a:r>
              <a:rPr lang="ru-RU" sz="2000" dirty="0" smtClean="0">
                <a:latin typeface="Arial" panose="020B0604020202020204" pitchFamily="34" charset="0"/>
                <a:cs typeface="Arial" panose="020B0604020202020204" pitchFamily="34" charset="0"/>
              </a:rPr>
              <a:t>бути валідована </a:t>
            </a:r>
            <a:r>
              <a:rPr lang="uk-UA" sz="2000" dirty="0" smtClean="0">
                <a:latin typeface="Arial" panose="020B0604020202020204" pitchFamily="34" charset="0"/>
                <a:cs typeface="Arial" panose="020B0604020202020204" pitchFamily="34" charset="0"/>
              </a:rPr>
              <a:t>також</a:t>
            </a:r>
            <a:r>
              <a:rPr lang="ru-RU" sz="2000" dirty="0" smtClean="0">
                <a:latin typeface="Arial" panose="020B0604020202020204" pitchFamily="34" charset="0"/>
                <a:cs typeface="Arial" panose="020B0604020202020204" pitchFamily="34" charset="0"/>
              </a:rPr>
              <a:t> для </a:t>
            </a:r>
            <a:r>
              <a:rPr lang="uk-UA" sz="2000" dirty="0" smtClean="0">
                <a:latin typeface="Arial" panose="020B0604020202020204" pitchFamily="34" charset="0"/>
                <a:cs typeface="Arial" panose="020B0604020202020204" pitchFamily="34" charset="0"/>
              </a:rPr>
              <a:t>вимірювання масової концентрації азоту у сироватці крові людини</a:t>
            </a:r>
            <a:r>
              <a:rPr lang="ru-RU" sz="2000" dirty="0" smtClean="0">
                <a:latin typeface="Arial" panose="020B0604020202020204" pitchFamily="34" charset="0"/>
                <a:cs typeface="Arial" panose="020B0604020202020204" pitchFamily="34" charset="0"/>
              </a:rPr>
              <a:t>.</a:t>
            </a:r>
          </a:p>
          <a:p>
            <a:pPr marL="342900" lvl="3" indent="-342900">
              <a:buFont typeface="Wingdings" panose="05000000000000000000" pitchFamily="2" charset="2"/>
              <a:buChar char="ü"/>
            </a:pPr>
            <a:r>
              <a:rPr lang="uk-UA" sz="2000" dirty="0" smtClean="0">
                <a:latin typeface="Arial" panose="020B0604020202020204" pitchFamily="34" charset="0"/>
                <a:cs typeface="Arial" panose="020B0604020202020204" pitchFamily="34" charset="0"/>
              </a:rPr>
              <a:t>Лабораторія</a:t>
            </a:r>
            <a:r>
              <a:rPr lang="ru-RU" sz="2000" dirty="0" smtClean="0">
                <a:latin typeface="Arial" panose="020B0604020202020204" pitchFamily="34" charset="0"/>
                <a:cs typeface="Arial" panose="020B0604020202020204" pitchFamily="34" charset="0"/>
              </a:rPr>
              <a:t> повинна </a:t>
            </a:r>
            <a:r>
              <a:rPr lang="uk-UA" sz="2000" dirty="0" err="1" smtClean="0">
                <a:latin typeface="Arial" panose="020B0604020202020204" pitchFamily="34" charset="0"/>
                <a:cs typeface="Arial" panose="020B0604020202020204" pitchFamily="34" charset="0"/>
              </a:rPr>
              <a:t>валідувати</a:t>
            </a:r>
            <a:r>
              <a:rPr lang="uk-UA" sz="2000" dirty="0" smtClean="0">
                <a:latin typeface="Arial" panose="020B0604020202020204" pitchFamily="34" charset="0"/>
                <a:cs typeface="Arial" panose="020B0604020202020204" pitchFamily="34" charset="0"/>
              </a:rPr>
              <a:t> нестандартизовані методи</a:t>
            </a:r>
            <a:r>
              <a:rPr lang="ru-RU" sz="2000" dirty="0" smtClean="0">
                <a:latin typeface="Arial" panose="020B0604020202020204" pitchFamily="34" charset="0"/>
                <a:cs typeface="Arial" panose="020B0604020202020204" pitchFamily="34" charset="0"/>
              </a:rPr>
              <a:t>, </a:t>
            </a:r>
            <a:r>
              <a:rPr lang="uk-UA" sz="2000" dirty="0" smtClean="0">
                <a:latin typeface="Arial" panose="020B0604020202020204" pitchFamily="34" charset="0"/>
                <a:cs typeface="Arial" panose="020B0604020202020204" pitchFamily="34" charset="0"/>
              </a:rPr>
              <a:t>методи, розроблені лабораторією, та стандартизовані методи, які використовуються в інший ніж передбачено спосіб або модифіковані. </a:t>
            </a:r>
          </a:p>
          <a:p>
            <a:pPr marL="342900" lvl="3" indent="-342900">
              <a:buFont typeface="Wingdings" panose="05000000000000000000" pitchFamily="2" charset="2"/>
              <a:buChar char="ü"/>
            </a:pPr>
            <a:r>
              <a:rPr lang="uk-UA" sz="2000" dirty="0" smtClean="0">
                <a:latin typeface="Arial" panose="020B0604020202020204" pitchFamily="34" charset="0"/>
                <a:cs typeface="Arial" panose="020B0604020202020204" pitchFamily="34" charset="0"/>
              </a:rPr>
              <a:t>Валідація має бути настільки масштабною, наскільки це необхідно для задоволення потреб даного застосування або області застосування</a:t>
            </a:r>
            <a:r>
              <a:rPr lang="ru-RU" sz="2000" dirty="0" smtClean="0">
                <a:latin typeface="Arial" panose="020B0604020202020204" pitchFamily="34" charset="0"/>
                <a:cs typeface="Arial" panose="020B0604020202020204" pitchFamily="34" charset="0"/>
              </a:rPr>
              <a:t>.</a:t>
            </a:r>
          </a:p>
          <a:p>
            <a:endParaRPr lang="ru-RU" sz="2400" dirty="0" smtClean="0">
              <a:latin typeface="Times New Roman" pitchFamily="18" charset="0"/>
              <a:cs typeface="Times New Roman" pitchFamily="18" charset="0"/>
            </a:endParaRPr>
          </a:p>
          <a:p>
            <a:endParaRPr lang="ru-RU" dirty="0"/>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1884" y="1436192"/>
            <a:ext cx="734481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необхідно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коли треба переконатися у тому, що за своїми характеристиками він придатний для конкретного застосування.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Лабораторія повинна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нестандартні методи;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методи, створені/розроблені у лабораторії;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стандартні методи у разі їх використання поза встановленою сферою застосування;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розширення та модифікації стандартних методів.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Обсяг робіт з валідації має бути достатній для виконання вимог, пов'язаних з певним завданням або застосуванням.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Ступінь ("масштаб", "зона поширення") валідації залежить від конкретного застосування, характеру внесених змін та умов, за яких метод застосовуватимуть.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Валідація також необхідна, коли треба підтвердити еквівалентність результатів, отриманих двома методами, наприклад, заново розробленим та наявним стандартним/нормативним. </a:t>
            </a:r>
            <a:endParaRPr kumimoji="0" lang="uk-U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51520" y="1495818"/>
            <a:ext cx="712879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Якщо лабораторія застосовує стандартні (стандартизовані) методи, наприклад, опубліковані ISO або ASTM, вона може не робити їх валідацію. Лабораторія, однак, повинна перевірити ("</a:t>
            </a:r>
            <a:r>
              <a:rPr kumimoji="0" lang="uk-UA"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верифікувати</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характеристики методу. Лабораторія повинна підтвердити, що вона може правильно застосовувати стандартні методи, перш ніж розпочати випробування або калібрування". </a:t>
            </a:r>
            <a:endParaRPr kumimoji="0" lang="ru-RU"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Верифікація також потрібна у разі внесення істотних змін, наприклад, коли прилад замінюють на аналогічний новий, переміщують устаткування тощо. У лабораторіях інколи використовуються методи із застосуванням серійних методик, які вже валідував виробник, але які повинен перевірити кінцевий користувач. Це також стосується тих ситуацій, коли у приладі оновлено програмне забезпечення або коли під час контролювання якості встановлено, що характеристики методу з часом змінюються.</a:t>
            </a:r>
            <a:endParaRPr kumimoji="0" lang="uk-UA"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p:nvPr>
        </p:nvSpPr>
        <p:spPr>
          <a:xfrm>
            <a:off x="323528" y="188640"/>
            <a:ext cx="6840760" cy="1320800"/>
          </a:xfrm>
        </p:spPr>
        <p:txBody>
          <a:bodyPr>
            <a:normAutofit/>
          </a:bodyPr>
          <a:lstStyle/>
          <a:p>
            <a:pPr algn="ctr"/>
            <a:r>
              <a:rPr lang="ru-RU" altLang="ru-RU" sz="2400" b="1" dirty="0" smtClean="0">
                <a:solidFill>
                  <a:srgbClr val="63841A"/>
                </a:solidFill>
                <a:latin typeface="Arial" pitchFamily="34" charset="0"/>
                <a:cs typeface="Arial" pitchFamily="34" charset="0"/>
              </a:rPr>
              <a:t>Валідація методик  визначення </a:t>
            </a:r>
            <a:r>
              <a:rPr lang="uk-UA" altLang="ru-RU" sz="2400" b="1" dirty="0" smtClean="0">
                <a:solidFill>
                  <a:srgbClr val="63841A"/>
                </a:solidFill>
                <a:latin typeface="Arial" pitchFamily="34" charset="0"/>
                <a:cs typeface="Arial" pitchFamily="34" charset="0"/>
              </a:rPr>
              <a:t>залишкових кількостей пестицидів</a:t>
            </a:r>
          </a:p>
        </p:txBody>
      </p:sp>
      <p:sp>
        <p:nvSpPr>
          <p:cNvPr id="95235" name="Содержимое 2"/>
          <p:cNvSpPr>
            <a:spLocks noGrp="1"/>
          </p:cNvSpPr>
          <p:nvPr>
            <p:ph idx="1"/>
          </p:nvPr>
        </p:nvSpPr>
        <p:spPr>
          <a:xfrm>
            <a:off x="179512" y="1197323"/>
            <a:ext cx="7560840" cy="5643578"/>
          </a:xfrm>
        </p:spPr>
        <p:txBody>
          <a:bodyPr>
            <a:normAutofit/>
          </a:bodyPr>
          <a:lstStyle/>
          <a:p>
            <a:r>
              <a:rPr lang="uk-UA" altLang="ru-RU" sz="1600" b="1" dirty="0" smtClean="0">
                <a:latin typeface="Arial" pitchFamily="34" charset="0"/>
                <a:cs typeface="Arial" pitchFamily="34" charset="0"/>
              </a:rPr>
              <a:t>Лінійність</a:t>
            </a:r>
            <a:r>
              <a:rPr lang="uk-UA" altLang="ru-RU" sz="1600" dirty="0" smtClean="0">
                <a:latin typeface="Arial" pitchFamily="34" charset="0"/>
                <a:cs typeface="Arial" pitchFamily="34" charset="0"/>
              </a:rPr>
              <a:t> – здатність методики отримувати результати пропорційні концентрації аналіту</a:t>
            </a:r>
          </a:p>
          <a:p>
            <a:r>
              <a:rPr lang="uk-UA" altLang="ru-RU" sz="1600" b="1" dirty="0" smtClean="0">
                <a:latin typeface="Arial" pitchFamily="34" charset="0"/>
                <a:cs typeface="Arial" pitchFamily="34" charset="0"/>
              </a:rPr>
              <a:t>Межа кількісного визначення </a:t>
            </a:r>
            <a:r>
              <a:rPr lang="uk-UA" altLang="ru-RU" sz="1600" dirty="0" smtClean="0">
                <a:latin typeface="Arial" pitchFamily="34" charset="0"/>
                <a:cs typeface="Arial" pitchFamily="34" charset="0"/>
              </a:rPr>
              <a:t>- мінімальна концентрація аналіту в пробі, яку можна вимірювати даним методом із прийнятою статистичною ймовірністю та розрахованою невизначеністю</a:t>
            </a:r>
          </a:p>
          <a:p>
            <a:r>
              <a:rPr lang="uk-UA" altLang="ru-RU" sz="1600" b="1" dirty="0" smtClean="0">
                <a:latin typeface="Arial" pitchFamily="34" charset="0"/>
                <a:cs typeface="Arial" pitchFamily="34" charset="0"/>
              </a:rPr>
              <a:t>Прецизійність</a:t>
            </a:r>
            <a:r>
              <a:rPr lang="uk-UA" altLang="ru-RU" sz="1600" dirty="0" smtClean="0">
                <a:latin typeface="Arial" pitchFamily="34" charset="0"/>
                <a:cs typeface="Arial" pitchFamily="34" charset="0"/>
              </a:rPr>
              <a:t> - близькість узгоджених результатів вимірювань, отриманих за певних умов</a:t>
            </a:r>
          </a:p>
          <a:p>
            <a:r>
              <a:rPr lang="uk-UA" altLang="ru-RU" sz="1600" b="1" dirty="0" smtClean="0">
                <a:latin typeface="Arial" pitchFamily="34" charset="0"/>
                <a:cs typeface="Arial" pitchFamily="34" charset="0"/>
              </a:rPr>
              <a:t>Селективність</a:t>
            </a:r>
            <a:r>
              <a:rPr lang="uk-UA" altLang="ru-RU" sz="1600" dirty="0" smtClean="0">
                <a:latin typeface="Arial" pitchFamily="34" charset="0"/>
                <a:cs typeface="Arial" pitchFamily="34" charset="0"/>
              </a:rPr>
              <a:t> – здатність методу визначати компонент у присутності інших компонентів за стандартних умов вимірювань</a:t>
            </a:r>
          </a:p>
          <a:p>
            <a:r>
              <a:rPr lang="uk-UA" altLang="ru-RU" sz="1600" b="1" dirty="0" smtClean="0">
                <a:latin typeface="Arial" pitchFamily="34" charset="0"/>
                <a:cs typeface="Arial" pitchFamily="34" charset="0"/>
              </a:rPr>
              <a:t>Відтворюваніст</a:t>
            </a:r>
            <a:r>
              <a:rPr lang="uk-UA" altLang="ru-RU" sz="1600" dirty="0" smtClean="0">
                <a:latin typeface="Arial" pitchFamily="34" charset="0"/>
                <a:cs typeface="Arial" pitchFamily="34" charset="0"/>
              </a:rPr>
              <a:t>ь – близькість результатів тієї ж вимірюваної величини, виконаних у змінених умовах вимірювань</a:t>
            </a:r>
          </a:p>
          <a:p>
            <a:r>
              <a:rPr lang="uk-UA" altLang="ru-RU" sz="1600" b="1" dirty="0" smtClean="0">
                <a:latin typeface="Arial" pitchFamily="34" charset="0"/>
                <a:cs typeface="Arial" pitchFamily="34" charset="0"/>
              </a:rPr>
              <a:t>Збіжність</a:t>
            </a:r>
            <a:r>
              <a:rPr lang="uk-UA" altLang="ru-RU" sz="1600" dirty="0" smtClean="0">
                <a:latin typeface="Arial" pitchFamily="34" charset="0"/>
                <a:cs typeface="Arial" pitchFamily="34" charset="0"/>
              </a:rPr>
              <a:t> - близькість результатів послідовних вимірів однієї й тієї самої вимірюваної величини, виконаних в однакових умовах вимірів</a:t>
            </a:r>
          </a:p>
          <a:p>
            <a:r>
              <a:rPr lang="uk-UA" altLang="ru-RU" sz="1600" b="1" dirty="0" smtClean="0">
                <a:latin typeface="Arial" pitchFamily="34" charset="0"/>
                <a:cs typeface="Arial" pitchFamily="34" charset="0"/>
              </a:rPr>
              <a:t>Стійкість</a:t>
            </a:r>
            <a:r>
              <a:rPr lang="uk-UA" altLang="ru-RU" sz="1600" dirty="0" smtClean="0">
                <a:latin typeface="Arial" pitchFamily="34" charset="0"/>
                <a:cs typeface="Arial" pitchFamily="34" charset="0"/>
              </a:rPr>
              <a:t> – метод є стійким, якщо невеликі відхилення у процедурі є причиною непередбачено великих результатів.</a:t>
            </a:r>
          </a:p>
          <a:p>
            <a:r>
              <a:rPr lang="uk-UA" altLang="ru-RU" sz="1600" b="1" dirty="0" smtClean="0">
                <a:latin typeface="Arial" pitchFamily="34" charset="0"/>
                <a:cs typeface="Arial" pitchFamily="34" charset="0"/>
              </a:rPr>
              <a:t>Точність</a:t>
            </a:r>
            <a:r>
              <a:rPr lang="uk-UA" altLang="ru-RU" sz="1600" dirty="0" smtClean="0">
                <a:latin typeface="Arial" pitchFamily="34" charset="0"/>
                <a:cs typeface="Arial" pitchFamily="34" charset="0"/>
              </a:rPr>
              <a:t> – близькість між результатом вимірювань та справжнім значенням вимірюваної величини</a:t>
            </a:r>
            <a:endParaRPr lang="uk-UA" altLang="ru-RU" sz="1600" dirty="0" smtClean="0"/>
          </a:p>
        </p:txBody>
      </p:sp>
    </p:spTree>
    <p:extLst>
      <p:ext uri="{BB962C8B-B14F-4D97-AF65-F5344CB8AC3E}">
        <p14:creationId xmlns:p14="http://schemas.microsoft.com/office/powerpoint/2010/main" val="345485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17270" y="1844824"/>
            <a:ext cx="698477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Робочі характеристики можуть включати,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але не обмежуватися:</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діапазон</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вимірювань,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точність,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невизначеність результатів вимірювання,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межу</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виявлення,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межу кількісного визначення,</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вибірковість методу,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лінійність,</a:t>
            </a:r>
            <a:r>
              <a:rPr kumimoji="0" lang="uk-UA" sz="2000" b="0" i="0" u="none" strike="noStrike" cap="none" normalizeH="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повторюваність або відтворюваність, </a:t>
            </a:r>
          </a:p>
          <a:p>
            <a:pPr marL="342900" marR="0" lvl="0" indent="-342900" algn="just" defTabSz="914400" rtl="0" eaLnBrk="1" fontAlgn="base" latinLnBrk="0" hangingPunct="1">
              <a:lnSpc>
                <a:spcPct val="100000"/>
              </a:lnSpc>
              <a:spcBef>
                <a:spcPct val="0"/>
              </a:spcBef>
              <a:spcAft>
                <a:spcPct val="0"/>
              </a:spcAft>
              <a:buClrTx/>
              <a:buSzTx/>
              <a:buFont typeface="Wingdings" panose="05000000000000000000" pitchFamily="2" charset="2"/>
              <a:buChar char="ü"/>
              <a:tabLst/>
            </a:pP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стійкість до зовнішніх впливів або</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перехресної чутливості до впливу матриці зразка чи об'єкта випробування</a:t>
            </a:r>
            <a:r>
              <a:rPr lang="uk-UA" sz="2000" dirty="0" smtClean="0">
                <a:latin typeface="Arial" panose="020B0604020202020204" pitchFamily="34" charset="0"/>
                <a:ea typeface="Times New Roman" pitchFamily="18" charset="0"/>
                <a:cs typeface="Arial" panose="020B0604020202020204" pitchFamily="34" charset="0"/>
              </a:rPr>
              <a:t> </a:t>
            </a:r>
            <a:r>
              <a:rPr kumimoji="0" lang="uk-UA" sz="20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та зміщення вимірювання.</a:t>
            </a: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4F6915"/>
                </a:solidFill>
              </a:rPr>
              <a:t>Загальні вимоги до компетентності випробувальних та калібрувальних лабораторій» (відповідно </a:t>
            </a:r>
            <a:r>
              <a:rPr lang="ru-RU" sz="2400" b="1" dirty="0" smtClean="0">
                <a:solidFill>
                  <a:srgbClr val="4F6915"/>
                </a:solidFill>
              </a:rPr>
              <a:t>до ISO/IEC 17025:2019</a:t>
            </a:r>
            <a:endParaRPr lang="ru-RU" sz="2400" b="1" dirty="0">
              <a:solidFill>
                <a:srgbClr val="4F691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08000"/>
            <a:ext cx="6635746" cy="1320800"/>
          </a:xfrm>
        </p:spPr>
        <p:txBody>
          <a:bodyPr>
            <a:normAutofit/>
          </a:bodyPr>
          <a:lstStyle/>
          <a:p>
            <a:pPr algn="ctr"/>
            <a:r>
              <a:rPr lang="uk-UA" sz="2400" b="1" dirty="0" smtClean="0">
                <a:solidFill>
                  <a:srgbClr val="4F6915"/>
                </a:solidFill>
                <a:latin typeface="Arial" panose="020B0604020202020204" pitchFamily="34" charset="0"/>
                <a:cs typeface="Arial" panose="020B0604020202020204" pitchFamily="34" charset="0"/>
              </a:rPr>
              <a:t>Робочі параметри, які необхідні для валідації різних типів методик</a:t>
            </a:r>
            <a:endParaRPr lang="uk-UA" sz="2400" b="1" dirty="0">
              <a:solidFill>
                <a:srgbClr val="4F6915"/>
              </a:solidFill>
              <a:latin typeface="Arial" panose="020B0604020202020204" pitchFamily="34" charset="0"/>
              <a:cs typeface="Arial" panose="020B060402020202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766643153"/>
              </p:ext>
            </p:extLst>
          </p:nvPr>
        </p:nvGraphicFramePr>
        <p:xfrm>
          <a:off x="179512" y="1628800"/>
          <a:ext cx="7416825" cy="4680518"/>
        </p:xfrm>
        <a:graphic>
          <a:graphicData uri="http://schemas.openxmlformats.org/drawingml/2006/table">
            <a:tbl>
              <a:tblPr/>
              <a:tblGrid>
                <a:gridCol w="1778939">
                  <a:extLst>
                    <a:ext uri="{9D8B030D-6E8A-4147-A177-3AD203B41FA5}">
                      <a16:colId xmlns:a16="http://schemas.microsoft.com/office/drawing/2014/main" val="20000"/>
                    </a:ext>
                  </a:extLst>
                </a:gridCol>
                <a:gridCol w="1245397">
                  <a:extLst>
                    <a:ext uri="{9D8B030D-6E8A-4147-A177-3AD203B41FA5}">
                      <a16:colId xmlns:a16="http://schemas.microsoft.com/office/drawing/2014/main" val="20001"/>
                    </a:ext>
                  </a:extLst>
                </a:gridCol>
                <a:gridCol w="1573178">
                  <a:extLst>
                    <a:ext uri="{9D8B030D-6E8A-4147-A177-3AD203B41FA5}">
                      <a16:colId xmlns:a16="http://schemas.microsoft.com/office/drawing/2014/main" val="20002"/>
                    </a:ext>
                  </a:extLst>
                </a:gridCol>
                <a:gridCol w="1235134">
                  <a:extLst>
                    <a:ext uri="{9D8B030D-6E8A-4147-A177-3AD203B41FA5}">
                      <a16:colId xmlns:a16="http://schemas.microsoft.com/office/drawing/2014/main" val="20003"/>
                    </a:ext>
                  </a:extLst>
                </a:gridCol>
                <a:gridCol w="1584177">
                  <a:extLst>
                    <a:ext uri="{9D8B030D-6E8A-4147-A177-3AD203B41FA5}">
                      <a16:colId xmlns:a16="http://schemas.microsoft.com/office/drawing/2014/main" val="20004"/>
                    </a:ext>
                  </a:extLst>
                </a:gridCol>
              </a:tblGrid>
              <a:tr h="1000117">
                <a:tc>
                  <a:txBody>
                    <a:bodyPr/>
                    <a:lstStyle/>
                    <a:p>
                      <a:pPr algn="ctr">
                        <a:lnSpc>
                          <a:spcPct val="115000"/>
                        </a:lnSpc>
                        <a:spcAft>
                          <a:spcPts val="0"/>
                        </a:spcAft>
                      </a:pPr>
                      <a:r>
                        <a:rPr lang="ru-RU" sz="1600" b="1" i="1" dirty="0">
                          <a:latin typeface="Arial" panose="020B0604020202020204" pitchFamily="34" charset="0"/>
                          <a:ea typeface="Calibri"/>
                          <a:cs typeface="Arial" panose="020B0604020202020204" pitchFamily="34" charset="0"/>
                        </a:rPr>
                        <a:t>Параметр</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Якісні</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Основний компонент</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smtClean="0">
                          <a:latin typeface="Arial" panose="020B0604020202020204" pitchFamily="34" charset="0"/>
                          <a:ea typeface="Calibri"/>
                          <a:cs typeface="Arial" panose="020B0604020202020204" pitchFamily="34" charset="0"/>
                        </a:rPr>
                        <a:t>Аналіз залишків</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uk-UA" sz="1600" b="1" i="1" noProof="0" dirty="0" err="1" smtClean="0">
                          <a:latin typeface="Arial" panose="020B0604020202020204" pitchFamily="34" charset="0"/>
                          <a:ea typeface="Calibri"/>
                          <a:cs typeface="Arial" panose="020B0604020202020204" pitchFamily="34" charset="0"/>
                        </a:rPr>
                        <a:t>Физ</a:t>
                      </a:r>
                      <a:r>
                        <a:rPr lang="uk-UA" sz="1600" b="1" i="1" noProof="0" dirty="0" smtClean="0">
                          <a:latin typeface="Arial" panose="020B0604020202020204" pitchFamily="34" charset="0"/>
                          <a:ea typeface="Calibri"/>
                          <a:cs typeface="Arial" panose="020B0604020202020204" pitchFamily="34" charset="0"/>
                        </a:rPr>
                        <a:t>.-</a:t>
                      </a:r>
                      <a:r>
                        <a:rPr lang="uk-UA" sz="1600" b="1" i="1" noProof="0" dirty="0" err="1" smtClean="0">
                          <a:latin typeface="Arial" panose="020B0604020202020204" pitchFamily="34" charset="0"/>
                          <a:ea typeface="Calibri"/>
                          <a:cs typeface="Arial" panose="020B0604020202020204" pitchFamily="34" charset="0"/>
                        </a:rPr>
                        <a:t>хім</a:t>
                      </a:r>
                      <a:r>
                        <a:rPr lang="uk-UA" sz="1600" b="1" i="1" noProof="0" dirty="0" smtClean="0">
                          <a:latin typeface="Arial" panose="020B0604020202020204" pitchFamily="34" charset="0"/>
                          <a:ea typeface="Calibri"/>
                          <a:cs typeface="Arial" panose="020B0604020202020204" pitchFamily="34" charset="0"/>
                        </a:rPr>
                        <a:t>. властивості</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Прецизійність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Селективність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Повернення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Стійкість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9380">
                <a:tc>
                  <a:txBody>
                    <a:bodyPr/>
                    <a:lstStyle/>
                    <a:p>
                      <a:pPr algn="ctr">
                        <a:lnSpc>
                          <a:spcPct val="115000"/>
                        </a:lnSpc>
                        <a:spcAft>
                          <a:spcPts val="0"/>
                        </a:spcAft>
                      </a:pPr>
                      <a:r>
                        <a:rPr lang="uk-UA" sz="1600" noProof="0" dirty="0" smtClean="0">
                          <a:latin typeface="Arial" panose="020B0604020202020204" pitchFamily="34" charset="0"/>
                          <a:ea typeface="Calibri"/>
                          <a:cs typeface="Arial" panose="020B0604020202020204" pitchFamily="34" charset="0"/>
                        </a:rPr>
                        <a:t>Лінійність</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a:latin typeface="Arial" panose="020B0604020202020204" pitchFamily="34" charset="0"/>
                          <a:ea typeface="Calibri"/>
                          <a:cs typeface="Arial" panose="020B0604020202020204" pitchFamily="34" charset="0"/>
                        </a:rPr>
                        <a:t>+</a:t>
                      </a: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9380">
                <a:tc>
                  <a:txBody>
                    <a:bodyPr/>
                    <a:lstStyle/>
                    <a:p>
                      <a:pPr algn="ctr">
                        <a:lnSpc>
                          <a:spcPct val="115000"/>
                        </a:lnSpc>
                        <a:spcAft>
                          <a:spcPts val="0"/>
                        </a:spcAft>
                      </a:pPr>
                      <a:r>
                        <a:rPr lang="ru-RU" sz="1600" dirty="0" smtClean="0">
                          <a:latin typeface="Arial" panose="020B0604020202020204" pitchFamily="34" charset="0"/>
                          <a:ea typeface="Calibri"/>
                          <a:cs typeface="Arial" panose="020B0604020202020204" pitchFamily="34" charset="0"/>
                        </a:rPr>
                        <a:t>Межа </a:t>
                      </a:r>
                      <a:r>
                        <a:rPr lang="uk-UA" sz="1600" noProof="0" dirty="0" smtClean="0">
                          <a:latin typeface="Arial" panose="020B0604020202020204" pitchFamily="34" charset="0"/>
                          <a:ea typeface="Calibri"/>
                          <a:cs typeface="Arial" panose="020B0604020202020204" pitchFamily="34" charset="0"/>
                        </a:rPr>
                        <a:t>виявлення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04121">
                <a:tc>
                  <a:txBody>
                    <a:bodyPr/>
                    <a:lstStyle/>
                    <a:p>
                      <a:pPr algn="ctr">
                        <a:lnSpc>
                          <a:spcPct val="115000"/>
                        </a:lnSpc>
                        <a:spcAft>
                          <a:spcPts val="0"/>
                        </a:spcAft>
                      </a:pPr>
                      <a:r>
                        <a:rPr lang="ru-RU" sz="1600" dirty="0" smtClean="0">
                          <a:latin typeface="Arial" panose="020B0604020202020204" pitchFamily="34" charset="0"/>
                          <a:ea typeface="Calibri"/>
                          <a:cs typeface="Arial" panose="020B0604020202020204" pitchFamily="34" charset="0"/>
                        </a:rPr>
                        <a:t>Межа </a:t>
                      </a:r>
                      <a:r>
                        <a:rPr lang="uk-UA" sz="1600" noProof="0" dirty="0" smtClean="0">
                          <a:latin typeface="Arial" panose="020B0604020202020204" pitchFamily="34" charset="0"/>
                          <a:ea typeface="Calibri"/>
                          <a:cs typeface="Arial" panose="020B0604020202020204" pitchFamily="34" charset="0"/>
                        </a:rPr>
                        <a:t>кількісного визначення</a:t>
                      </a:r>
                      <a:endParaRPr lang="uk-UA" sz="1600" noProof="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a:latin typeface="Arial" panose="020B0604020202020204" pitchFamily="34" charset="0"/>
                          <a:ea typeface="Calibri"/>
                          <a:cs typeface="Arial" panose="020B0604020202020204" pitchFamily="34" charset="0"/>
                        </a:rPr>
                        <a:t>+</a:t>
                      </a:r>
                      <a:endParaRPr lang="ru-RU" sz="160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600" dirty="0">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99" y="332656"/>
            <a:ext cx="6347713" cy="731168"/>
          </a:xfrm>
        </p:spPr>
        <p:txBody>
          <a:bodyPr>
            <a:normAutofit/>
          </a:bodyPr>
          <a:lstStyle/>
          <a:p>
            <a:pPr algn="ctr"/>
            <a:r>
              <a:rPr lang="uk-UA" sz="3200" b="1" dirty="0" smtClean="0">
                <a:solidFill>
                  <a:srgbClr val="4F6915"/>
                </a:solidFill>
                <a:latin typeface="Arial" pitchFamily="34" charset="0"/>
                <a:cs typeface="Arial" pitchFamily="34" charset="0"/>
              </a:rPr>
              <a:t>Етапи</a:t>
            </a:r>
            <a:r>
              <a:rPr lang="ru-RU" sz="3200" b="1" dirty="0" smtClean="0">
                <a:solidFill>
                  <a:srgbClr val="4F6915"/>
                </a:solidFill>
                <a:latin typeface="Arial" pitchFamily="34" charset="0"/>
                <a:cs typeface="Arial" pitchFamily="34" charset="0"/>
              </a:rPr>
              <a:t> валідації:</a:t>
            </a:r>
            <a:endParaRPr lang="uk-UA" sz="32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251520" y="1340768"/>
            <a:ext cx="7272808" cy="4977539"/>
          </a:xfrm>
        </p:spPr>
        <p:txBody>
          <a:bodyPr>
            <a:noAutofit/>
          </a:bodyPr>
          <a:lstStyle/>
          <a:p>
            <a:pPr>
              <a:buFont typeface="Wingdings" panose="05000000000000000000" pitchFamily="2" charset="2"/>
              <a:buChar char="q"/>
            </a:pPr>
            <a:r>
              <a:rPr lang="uk-UA" dirty="0" smtClean="0">
                <a:latin typeface="Arial" pitchFamily="34" charset="0"/>
                <a:cs typeface="Arial" pitchFamily="34" charset="0"/>
              </a:rPr>
              <a:t>Розробити і затвердити </a:t>
            </a:r>
            <a:r>
              <a:rPr lang="ru-RU" dirty="0" smtClean="0">
                <a:latin typeface="Arial" pitchFamily="34" charset="0"/>
                <a:cs typeface="Arial" pitchFamily="34" charset="0"/>
              </a:rPr>
              <a:t>PM, Р</a:t>
            </a:r>
            <a:r>
              <a:rPr lang="uk-UA" dirty="0" smtClean="0">
                <a:latin typeface="Arial" pitchFamily="34" charset="0"/>
                <a:cs typeface="Arial" pitchFamily="34" charset="0"/>
              </a:rPr>
              <a:t>І</a:t>
            </a:r>
            <a:r>
              <a:rPr lang="ru-RU" dirty="0" smtClean="0">
                <a:latin typeface="Arial" pitchFamily="34" charset="0"/>
                <a:cs typeface="Arial" pitchFamily="34" charset="0"/>
              </a:rPr>
              <a:t> </a:t>
            </a:r>
            <a:r>
              <a:rPr lang="uk-UA" dirty="0" smtClean="0">
                <a:latin typeface="Arial" pitchFamily="34" charset="0"/>
                <a:cs typeface="Arial" pitchFamily="34" charset="0"/>
              </a:rPr>
              <a:t>виконання</a:t>
            </a:r>
            <a:r>
              <a:rPr lang="ru-RU" dirty="0" smtClean="0">
                <a:latin typeface="Arial" pitchFamily="34" charset="0"/>
                <a:cs typeface="Arial" pitchFamily="34" charset="0"/>
              </a:rPr>
              <a:t> методики</a:t>
            </a:r>
            <a:r>
              <a:rPr lang="uk-UA" dirty="0" smtClean="0">
                <a:latin typeface="Arial" pitchFamily="34" charset="0"/>
                <a:cs typeface="Arial" pitchFamily="34" charset="0"/>
              </a:rPr>
              <a:t> </a:t>
            </a:r>
          </a:p>
          <a:p>
            <a:pPr>
              <a:buFont typeface="Wingdings" panose="05000000000000000000" pitchFamily="2" charset="2"/>
              <a:buChar char="q"/>
            </a:pPr>
            <a:r>
              <a:rPr lang="uk-UA" dirty="0" smtClean="0">
                <a:latin typeface="Arial" pitchFamily="34" charset="0"/>
                <a:cs typeface="Arial" pitchFamily="34" charset="0"/>
              </a:rPr>
              <a:t>розробити</a:t>
            </a:r>
            <a:r>
              <a:rPr lang="ru-RU" dirty="0" smtClean="0">
                <a:latin typeface="Arial" pitchFamily="34" charset="0"/>
                <a:cs typeface="Arial" pitchFamily="34" charset="0"/>
              </a:rPr>
              <a:t> план валідації </a:t>
            </a:r>
            <a:r>
              <a:rPr lang="uk-UA" dirty="0" smtClean="0">
                <a:latin typeface="Arial" pitchFamily="34" charset="0"/>
                <a:cs typeface="Arial" pitchFamily="34" charset="0"/>
              </a:rPr>
              <a:t>згідно</a:t>
            </a:r>
            <a:r>
              <a:rPr lang="ru-RU" dirty="0" smtClean="0">
                <a:latin typeface="Arial" pitchFamily="34" charset="0"/>
                <a:cs typeface="Arial" pitchFamily="34" charset="0"/>
              </a:rPr>
              <a:t> </a:t>
            </a:r>
            <a:r>
              <a:rPr lang="uk-UA" b="1" dirty="0" smtClean="0">
                <a:latin typeface="Arial" pitchFamily="34" charset="0"/>
                <a:cs typeface="Arial" pitchFamily="34" charset="0"/>
              </a:rPr>
              <a:t>СФ.7.2-02.02</a:t>
            </a:r>
            <a:r>
              <a:rPr lang="uk-UA" dirty="0" smtClean="0">
                <a:latin typeface="Arial" pitchFamily="34" charset="0"/>
                <a:cs typeface="Arial" pitchFamily="34" charset="0"/>
              </a:rPr>
              <a:t> «План оцінки придатності (оцінки правильності виконання) МВВ» - узгодити з ВУЯ)</a:t>
            </a:r>
          </a:p>
          <a:p>
            <a:pPr>
              <a:buFont typeface="Wingdings" panose="05000000000000000000" pitchFamily="2" charset="2"/>
              <a:buChar char="q"/>
            </a:pPr>
            <a:r>
              <a:rPr lang="uk-UA" dirty="0" smtClean="0">
                <a:latin typeface="Arial" pitchFamily="34" charset="0"/>
                <a:cs typeface="Arial" pitchFamily="34" charset="0"/>
              </a:rPr>
              <a:t>перевірити кваліфікацію </a:t>
            </a:r>
            <a:r>
              <a:rPr lang="ru-RU" dirty="0" smtClean="0">
                <a:latin typeface="Arial" pitchFamily="34" charset="0"/>
                <a:cs typeface="Arial" pitchFamily="34" charset="0"/>
              </a:rPr>
              <a:t>персоналу (</a:t>
            </a:r>
            <a:r>
              <a:rPr lang="ru-RU" dirty="0" err="1" smtClean="0">
                <a:latin typeface="Arial" pitchFamily="34" charset="0"/>
                <a:cs typeface="Arial" pitchFamily="34" charset="0"/>
              </a:rPr>
              <a:t>атестац</a:t>
            </a:r>
            <a:r>
              <a:rPr lang="uk-UA" dirty="0" smtClean="0">
                <a:latin typeface="Arial" pitchFamily="34" charset="0"/>
                <a:cs typeface="Arial" pitchFamily="34" charset="0"/>
              </a:rPr>
              <a:t>і</a:t>
            </a:r>
            <a:r>
              <a:rPr lang="ru-RU" dirty="0" smtClean="0">
                <a:latin typeface="Arial" pitchFamily="34" charset="0"/>
                <a:cs typeface="Arial" pitchFamily="34" charset="0"/>
              </a:rPr>
              <a:t>я, </a:t>
            </a:r>
            <a:r>
              <a:rPr lang="uk-UA" dirty="0" smtClean="0">
                <a:latin typeface="Arial" pitchFamily="34" charset="0"/>
                <a:cs typeface="Arial" pitchFamily="34" charset="0"/>
              </a:rPr>
              <a:t>протоколи</a:t>
            </a:r>
            <a:r>
              <a:rPr lang="ru-RU" dirty="0" smtClean="0">
                <a:latin typeface="Arial" pitchFamily="34" charset="0"/>
                <a:cs typeface="Arial" pitchFamily="34" charset="0"/>
              </a:rPr>
              <a:t> </a:t>
            </a:r>
            <a:r>
              <a:rPr lang="uk-UA" dirty="0" smtClean="0">
                <a:latin typeface="Arial" pitchFamily="34" charset="0"/>
                <a:cs typeface="Arial" pitchFamily="34" charset="0"/>
              </a:rPr>
              <a:t>уповноважень)</a:t>
            </a:r>
          </a:p>
          <a:p>
            <a:pPr>
              <a:buFont typeface="Wingdings" panose="05000000000000000000" pitchFamily="2" charset="2"/>
              <a:buChar char="q"/>
            </a:pPr>
            <a:r>
              <a:rPr lang="uk-UA" dirty="0" smtClean="0">
                <a:latin typeface="Arial" pitchFamily="34" charset="0"/>
                <a:cs typeface="Arial" pitchFamily="34" charset="0"/>
              </a:rPr>
              <a:t>перевірити робочі характеристики ЗВТ и ВО (повірка і калібрування) кваліфікувати матеріали, наприклад стандарти і реактиви</a:t>
            </a:r>
            <a:r>
              <a:rPr lang="ru-RU" dirty="0" smtClean="0">
                <a:latin typeface="Arial" pitchFamily="34" charset="0"/>
                <a:cs typeface="Arial" pitchFamily="34" charset="0"/>
              </a:rPr>
              <a:t>.</a:t>
            </a:r>
            <a:endParaRPr lang="uk-UA" dirty="0" smtClean="0">
              <a:latin typeface="Arial" pitchFamily="34" charset="0"/>
              <a:cs typeface="Arial" pitchFamily="34" charset="0"/>
            </a:endParaRPr>
          </a:p>
          <a:p>
            <a:pPr lvl="0">
              <a:buFont typeface="Wingdings" panose="05000000000000000000" pitchFamily="2" charset="2"/>
              <a:buChar char="q"/>
            </a:pPr>
            <a:r>
              <a:rPr lang="uk-UA" dirty="0" smtClean="0">
                <a:latin typeface="Arial" pitchFamily="34" charset="0"/>
                <a:cs typeface="Arial" pitchFamily="34" charset="0"/>
              </a:rPr>
              <a:t>виконати повні етапи валідації згідно</a:t>
            </a:r>
            <a:r>
              <a:rPr lang="en-US" dirty="0" smtClean="0">
                <a:latin typeface="Arial" pitchFamily="34" charset="0"/>
                <a:cs typeface="Arial" pitchFamily="34" charset="0"/>
              </a:rPr>
              <a:t> </a:t>
            </a:r>
            <a:r>
              <a:rPr lang="uk-UA" b="1" dirty="0" err="1" smtClean="0">
                <a:latin typeface="Arial" pitchFamily="34" charset="0"/>
                <a:cs typeface="Arial" pitchFamily="34" charset="0"/>
              </a:rPr>
              <a:t>СОП</a:t>
            </a:r>
            <a:r>
              <a:rPr lang="uk-UA" b="1" dirty="0" smtClean="0">
                <a:latin typeface="Arial" pitchFamily="34" charset="0"/>
                <a:cs typeface="Arial" pitchFamily="34" charset="0"/>
              </a:rPr>
              <a:t>..7.2-02 </a:t>
            </a:r>
            <a:r>
              <a:rPr lang="uk-UA" dirty="0" smtClean="0">
                <a:latin typeface="Arial" pitchFamily="34" charset="0"/>
                <a:cs typeface="Arial" pitchFamily="34" charset="0"/>
              </a:rPr>
              <a:t>Оцінювання придатності методу.</a:t>
            </a:r>
          </a:p>
          <a:p>
            <a:pPr>
              <a:buFont typeface="Wingdings" panose="05000000000000000000" pitchFamily="2" charset="2"/>
              <a:buChar char="q"/>
            </a:pPr>
            <a:r>
              <a:rPr lang="uk-UA" dirty="0" smtClean="0">
                <a:latin typeface="Arial" pitchFamily="34" charset="0"/>
                <a:cs typeface="Arial" pitchFamily="34" charset="0"/>
              </a:rPr>
              <a:t>документувати випробування і результати валідації у звіті згідно </a:t>
            </a:r>
            <a:r>
              <a:rPr lang="uk-UA" b="1" dirty="0" smtClean="0">
                <a:latin typeface="Arial" pitchFamily="34" charset="0"/>
                <a:cs typeface="Arial" pitchFamily="34" charset="0"/>
              </a:rPr>
              <a:t>СФ.7.2-02.01 </a:t>
            </a:r>
            <a:r>
              <a:rPr lang="uk-UA" dirty="0" smtClean="0">
                <a:latin typeface="Arial" pitchFamily="34" charset="0"/>
                <a:cs typeface="Arial" pitchFamily="34" charset="0"/>
              </a:rPr>
              <a:t>«Протокол оцінки придатності МВВ», узгодити </a:t>
            </a:r>
            <a:r>
              <a:rPr lang="ru-RU" dirty="0" smtClean="0">
                <a:latin typeface="Arial" pitchFamily="34" charset="0"/>
                <a:cs typeface="Arial" pitchFamily="34" charset="0"/>
              </a:rPr>
              <a:t>з ВУЯ</a:t>
            </a:r>
            <a:endParaRPr lang="uk-UA" dirty="0" smtClean="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2628" y="404664"/>
            <a:ext cx="6347713" cy="515144"/>
          </a:xfrm>
        </p:spPr>
        <p:txBody>
          <a:bodyPr>
            <a:noAutofit/>
          </a:bodyPr>
          <a:lstStyle/>
          <a:p>
            <a:pPr algn="ctr"/>
            <a:r>
              <a:rPr lang="ru-RU" sz="2800" b="1" dirty="0" smtClean="0">
                <a:solidFill>
                  <a:srgbClr val="4F6915"/>
                </a:solidFill>
                <a:latin typeface="Arial" pitchFamily="34" charset="0"/>
                <a:cs typeface="Arial" pitchFamily="34" charset="0"/>
              </a:rPr>
              <a:t>План валідації</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609599" y="1124744"/>
            <a:ext cx="6347714" cy="4916619"/>
          </a:xfrm>
        </p:spPr>
        <p:txBody>
          <a:bodyPr>
            <a:normAutofit fontScale="92500"/>
          </a:bodyPr>
          <a:lstStyle/>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 специфічності (селективності</a:t>
            </a:r>
            <a:r>
              <a:rPr lang="ru-RU" sz="2000" dirty="0" smtClean="0">
                <a:latin typeface="Arial" pitchFamily="34" charset="0"/>
                <a:cs typeface="Arial" pitchFamily="34" charset="0"/>
              </a:rPr>
              <a:t>) методу</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a:t>
            </a:r>
            <a:r>
              <a:rPr lang="ru-RU" sz="2000" dirty="0" smtClean="0">
                <a:latin typeface="Arial" pitchFamily="34" charset="0"/>
                <a:cs typeface="Arial" pitchFamily="34" charset="0"/>
              </a:rPr>
              <a:t> лінійності</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встановлення правильності </a:t>
            </a:r>
            <a:r>
              <a:rPr lang="ru-RU" sz="2000" dirty="0" smtClean="0">
                <a:latin typeface="Arial" pitchFamily="34" charset="0"/>
                <a:cs typeface="Arial" pitchFamily="34" charset="0"/>
              </a:rPr>
              <a:t>методики</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ru-RU" sz="2000" dirty="0" smtClean="0">
                <a:latin typeface="Arial" pitchFamily="34" charset="0"/>
                <a:cs typeface="Arial" pitchFamily="34" charset="0"/>
              </a:rPr>
              <a:t>визначення діапазону методики</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вивчення відтворюваності</a:t>
            </a:r>
          </a:p>
          <a:p>
            <a:pPr>
              <a:lnSpc>
                <a:spcPct val="150000"/>
              </a:lnSpc>
              <a:buFont typeface="Wingdings" panose="05000000000000000000" pitchFamily="2" charset="2"/>
              <a:buChar char="v"/>
            </a:pPr>
            <a:r>
              <a:rPr lang="uk-UA" sz="2000" dirty="0" smtClean="0">
                <a:latin typeface="Arial" pitchFamily="34" charset="0"/>
                <a:cs typeface="Arial" pitchFamily="34" charset="0"/>
              </a:rPr>
              <a:t>дослідження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збіжності</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вимірювань</a:t>
            </a:r>
          </a:p>
          <a:p>
            <a:pPr>
              <a:lnSpc>
                <a:spcPct val="150000"/>
              </a:lnSpc>
              <a:buFont typeface="Wingdings" panose="05000000000000000000" pitchFamily="2" charset="2"/>
              <a:buChar char="v"/>
            </a:pPr>
            <a:r>
              <a:rPr lang="uk-UA" sz="2000" dirty="0" smtClean="0">
                <a:latin typeface="Arial" pitchFamily="34" charset="0"/>
                <a:cs typeface="Arial" pitchFamily="34" charset="0"/>
              </a:rPr>
              <a:t>встановлення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межі виявлення і межі кількісного визначенн</a:t>
            </a:r>
            <a:r>
              <a:rPr lang="ru-RU" sz="2000" dirty="0" smtClean="0">
                <a:latin typeface="Arial" pitchFamily="34" charset="0"/>
                <a:cs typeface="Arial" pitchFamily="34" charset="0"/>
              </a:rPr>
              <a:t>я</a:t>
            </a:r>
            <a:endParaRPr lang="uk-UA" sz="2000" dirty="0" smtClean="0">
              <a:latin typeface="Arial" pitchFamily="34" charset="0"/>
              <a:cs typeface="Arial" pitchFamily="34" charset="0"/>
            </a:endParaRPr>
          </a:p>
          <a:p>
            <a:pPr>
              <a:lnSpc>
                <a:spcPct val="150000"/>
              </a:lnSpc>
              <a:buFont typeface="Wingdings" panose="05000000000000000000" pitchFamily="2" charset="2"/>
              <a:buChar char="v"/>
            </a:pPr>
            <a:r>
              <a:rPr lang="uk-UA" sz="2000" dirty="0" smtClean="0">
                <a:latin typeface="Arial" pitchFamily="34" charset="0"/>
                <a:cs typeface="Arial" pitchFamily="34" charset="0"/>
              </a:rPr>
              <a:t>визначення</a:t>
            </a:r>
            <a:r>
              <a:rPr lang="ru-RU" sz="2000" dirty="0" smtClean="0">
                <a:latin typeface="Arial" pitchFamily="34" charset="0"/>
                <a:cs typeface="Arial" pitchFamily="34" charset="0"/>
              </a:rPr>
              <a:t> </a:t>
            </a:r>
            <a:r>
              <a:rPr lang="uk-UA" sz="2000" dirty="0" smtClean="0">
                <a:latin typeface="Arial" pitchFamily="34" charset="0"/>
                <a:cs typeface="Arial" pitchFamily="34" charset="0"/>
              </a:rPr>
              <a:t>стійкості</a:t>
            </a:r>
            <a:r>
              <a:rPr lang="ru-RU" sz="2000" dirty="0" smtClean="0">
                <a:latin typeface="Arial" pitchFamily="34" charset="0"/>
                <a:cs typeface="Arial" pitchFamily="34" charset="0"/>
              </a:rPr>
              <a:t> методу.</a:t>
            </a:r>
            <a:endParaRPr lang="uk-UA" sz="2000" dirty="0" smtClean="0">
              <a:latin typeface="Arial" pitchFamily="34" charset="0"/>
              <a:cs typeface="Arial" pitchFamily="34" charset="0"/>
            </a:endParaRPr>
          </a:p>
          <a:p>
            <a:endParaRPr lang="uk-UA" sz="1600" dirty="0">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6347713" cy="504056"/>
          </a:xfrm>
        </p:spPr>
        <p:txBody>
          <a:bodyPr>
            <a:normAutofit/>
          </a:bodyPr>
          <a:lstStyle/>
          <a:p>
            <a:pPr algn="ctr"/>
            <a:r>
              <a:rPr lang="ru-RU" sz="2400" b="1" dirty="0" err="1" smtClean="0">
                <a:solidFill>
                  <a:srgbClr val="4F6915"/>
                </a:solidFill>
                <a:latin typeface="Arial" pitchFamily="34" charset="0"/>
                <a:cs typeface="Arial" pitchFamily="34" charset="0"/>
              </a:rPr>
              <a:t>Селективність</a:t>
            </a:r>
            <a:r>
              <a:rPr lang="ru-RU" sz="2400" b="1" dirty="0" smtClean="0">
                <a:solidFill>
                  <a:srgbClr val="4F6915"/>
                </a:solidFill>
                <a:latin typeface="Arial" pitchFamily="34" charset="0"/>
                <a:cs typeface="Arial" pitchFamily="34" charset="0"/>
              </a:rPr>
              <a:t> (</a:t>
            </a:r>
            <a:r>
              <a:rPr lang="ru-RU" sz="2400" b="1" dirty="0" err="1" smtClean="0">
                <a:solidFill>
                  <a:srgbClr val="4F6915"/>
                </a:solidFill>
                <a:latin typeface="Arial" pitchFamily="34" charset="0"/>
                <a:cs typeface="Arial" pitchFamily="34" charset="0"/>
              </a:rPr>
              <a:t>специфічність</a:t>
            </a:r>
            <a:r>
              <a:rPr lang="ru-RU" sz="2400" b="1" dirty="0" smtClean="0">
                <a:solidFill>
                  <a:srgbClr val="4F6915"/>
                </a:solidFill>
                <a:latin typeface="Arial" pitchFamily="34" charset="0"/>
                <a:cs typeface="Arial" pitchFamily="34" charset="0"/>
              </a:rPr>
              <a:t>)</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179512" y="980728"/>
            <a:ext cx="7200800" cy="5616624"/>
          </a:xfrm>
        </p:spPr>
        <p:txBody>
          <a:bodyPr>
            <a:normAutofit/>
          </a:bodyPr>
          <a:lstStyle/>
          <a:p>
            <a:r>
              <a:rPr lang="uk-UA" sz="1500" b="1" i="1" dirty="0" smtClean="0">
                <a:latin typeface="Arial" pitchFamily="34" charset="0"/>
                <a:cs typeface="Arial" pitchFamily="34" charset="0"/>
              </a:rPr>
              <a:t>Селективність</a:t>
            </a:r>
            <a:r>
              <a:rPr lang="ru-RU" sz="1500" b="1" i="1" dirty="0" smtClean="0">
                <a:latin typeface="Arial" pitchFamily="34" charset="0"/>
                <a:cs typeface="Arial" pitchFamily="34" charset="0"/>
              </a:rPr>
              <a:t> (</a:t>
            </a:r>
            <a:r>
              <a:rPr lang="en-US" sz="1500" b="1" i="1" dirty="0" smtClean="0">
                <a:latin typeface="Arial" pitchFamily="34" charset="0"/>
                <a:cs typeface="Arial" pitchFamily="34" charset="0"/>
              </a:rPr>
              <a:t>selectivity</a:t>
            </a:r>
            <a:r>
              <a:rPr lang="ru-RU" sz="1500" dirty="0" smtClean="0">
                <a:latin typeface="Arial" pitchFamily="34" charset="0"/>
                <a:cs typeface="Arial" pitchFamily="34" charset="0"/>
              </a:rPr>
              <a:t>) - </a:t>
            </a:r>
            <a:r>
              <a:rPr lang="uk-UA" sz="1500" dirty="0" smtClean="0">
                <a:latin typeface="Arial" pitchFamily="34" charset="0"/>
                <a:cs typeface="Arial" pitchFamily="34" charset="0"/>
              </a:rPr>
              <a:t>здатність вимірювати точно та селективно аналіт у присутності компонентів, які можуть очікуватися у матриці зразка . Селективність оцінюється за похибкою визначення в результаті аналізу модельних сумішей. Фактично, селективність – це демонстрація правильності методики визначення аналіту в присутності інших компонентів матриці</a:t>
            </a:r>
            <a:r>
              <a:rPr lang="ru-RU" sz="1500" dirty="0" smtClean="0">
                <a:latin typeface="Arial" pitchFamily="34" charset="0"/>
                <a:cs typeface="Arial" pitchFamily="34" charset="0"/>
              </a:rPr>
              <a:t>.</a:t>
            </a:r>
            <a:endParaRPr lang="uk-UA" sz="1500" dirty="0" smtClean="0">
              <a:latin typeface="Arial" pitchFamily="34" charset="0"/>
              <a:cs typeface="Arial" pitchFamily="34" charset="0"/>
            </a:endParaRPr>
          </a:p>
          <a:p>
            <a:r>
              <a:rPr lang="uk-UA" sz="1500" dirty="0" smtClean="0">
                <a:latin typeface="Arial" pitchFamily="34" charset="0"/>
                <a:cs typeface="Arial" pitchFamily="34" charset="0"/>
              </a:rPr>
              <a:t>Селективність</a:t>
            </a:r>
            <a:r>
              <a:rPr lang="ru-RU" sz="1500" dirty="0" smtClean="0">
                <a:latin typeface="Arial" pitchFamily="34" charset="0"/>
                <a:cs typeface="Arial" pitchFamily="34" charset="0"/>
              </a:rPr>
              <a:t> </a:t>
            </a:r>
            <a:r>
              <a:rPr lang="uk-UA" sz="1500" dirty="0" smtClean="0">
                <a:latin typeface="Arial" pitchFamily="34" charset="0"/>
                <a:cs typeface="Arial" pitchFamily="34" charset="0"/>
              </a:rPr>
              <a:t>аналітичних</a:t>
            </a:r>
            <a:r>
              <a:rPr lang="ru-RU" sz="1500" dirty="0" smtClean="0">
                <a:latin typeface="Arial" pitchFamily="34" charset="0"/>
                <a:cs typeface="Arial" pitchFamily="34" charset="0"/>
              </a:rPr>
              <a:t> методик </a:t>
            </a:r>
            <a:r>
              <a:rPr lang="uk-UA" sz="1500" dirty="0" smtClean="0">
                <a:latin typeface="Arial" pitchFamily="34" charset="0"/>
                <a:cs typeface="Arial" pitchFamily="34" charset="0"/>
              </a:rPr>
              <a:t>визначають</a:t>
            </a:r>
            <a:r>
              <a:rPr lang="ru-RU" sz="1500" dirty="0" smtClean="0">
                <a:latin typeface="Arial" pitchFamily="34" charset="0"/>
                <a:cs typeface="Arial" pitchFamily="34" charset="0"/>
              </a:rPr>
              <a:t> за </a:t>
            </a:r>
            <a:r>
              <a:rPr lang="uk-UA" sz="1500" dirty="0" smtClean="0">
                <a:latin typeface="Arial" pitchFamily="34" charset="0"/>
                <a:cs typeface="Arial" pitchFamily="34" charset="0"/>
              </a:rPr>
              <a:t>тією</a:t>
            </a:r>
            <a:r>
              <a:rPr lang="ru-RU" sz="1500" dirty="0" smtClean="0">
                <a:latin typeface="Arial" pitchFamily="34" charset="0"/>
                <a:cs typeface="Arial" pitchFamily="34" charset="0"/>
              </a:rPr>
              <a:t> ж схемою, </a:t>
            </a:r>
            <a:r>
              <a:rPr lang="uk-UA" sz="1500" dirty="0" smtClean="0">
                <a:latin typeface="Arial" pitchFamily="34" charset="0"/>
                <a:cs typeface="Arial" pitchFamily="34" charset="0"/>
              </a:rPr>
              <a:t>що</a:t>
            </a:r>
            <a:r>
              <a:rPr lang="ru-RU" sz="1500" dirty="0" smtClean="0">
                <a:latin typeface="Arial" pitchFamily="34" charset="0"/>
                <a:cs typeface="Arial" pitchFamily="34" charset="0"/>
              </a:rPr>
              <a:t> і </a:t>
            </a:r>
            <a:r>
              <a:rPr lang="uk-UA" sz="1500" dirty="0" smtClean="0">
                <a:latin typeface="Arial" pitchFamily="34" charset="0"/>
                <a:cs typeface="Arial" pitchFamily="34" charset="0"/>
              </a:rPr>
              <a:t>правильність</a:t>
            </a:r>
          </a:p>
          <a:p>
            <a:r>
              <a:rPr lang="uk-UA" sz="1500" b="1" dirty="0" smtClean="0">
                <a:latin typeface="Arial" pitchFamily="34" charset="0"/>
                <a:cs typeface="Arial" pitchFamily="34" charset="0"/>
              </a:rPr>
              <a:t>Встановлення селективності:</a:t>
            </a:r>
          </a:p>
          <a:p>
            <a:r>
              <a:rPr lang="uk-UA" sz="1500" dirty="0" smtClean="0">
                <a:latin typeface="Arial" pitchFamily="34" charset="0"/>
                <a:cs typeface="Arial" pitchFamily="34" charset="0"/>
              </a:rPr>
              <a:t>приготувати холосту пробу з матриці зразка згідно з цим методом. На </a:t>
            </a:r>
            <a:r>
              <a:rPr lang="uk-UA" sz="1500" dirty="0" err="1" smtClean="0">
                <a:latin typeface="Arial" pitchFamily="34" charset="0"/>
                <a:cs typeface="Arial" pitchFamily="34" charset="0"/>
              </a:rPr>
              <a:t>хроматограмі</a:t>
            </a:r>
            <a:r>
              <a:rPr lang="uk-UA" sz="1500" dirty="0" smtClean="0">
                <a:latin typeface="Arial" pitchFamily="34" charset="0"/>
                <a:cs typeface="Arial" pitchFamily="34" charset="0"/>
              </a:rPr>
              <a:t> не повинно бути піків, час утримування яких відповідає часу утримування аналіту; додати в холосту пробу з матриці зразка кількість аналіту, що відповідає межі детектування (120-150%). На </a:t>
            </a:r>
            <a:r>
              <a:rPr lang="uk-UA" sz="1500" dirty="0" err="1" smtClean="0">
                <a:latin typeface="Arial" pitchFamily="34" charset="0"/>
                <a:cs typeface="Arial" pitchFamily="34" charset="0"/>
              </a:rPr>
              <a:t>хроматограмі</a:t>
            </a:r>
            <a:r>
              <a:rPr lang="uk-UA" sz="1500" dirty="0" smtClean="0">
                <a:latin typeface="Arial" pitchFamily="34" charset="0"/>
                <a:cs typeface="Arial" pitchFamily="34" charset="0"/>
              </a:rPr>
              <a:t> має бути пік аналіту.</a:t>
            </a:r>
          </a:p>
          <a:p>
            <a:r>
              <a:rPr lang="uk-UA" sz="1500" dirty="0" smtClean="0">
                <a:latin typeface="Arial" pitchFamily="34" charset="0"/>
                <a:cs typeface="Arial" pitchFamily="34" charset="0"/>
              </a:rPr>
              <a:t>При встановленні характеристик, описаних вище, для однозначних результатів використовуються наступні прийоми: застосування колонок з різною полярністю; застосування різних умов поділу; застосування не «сліпих» детекторів (мас-селективного, </a:t>
            </a:r>
            <a:r>
              <a:rPr lang="uk-UA" sz="1500" dirty="0" err="1" smtClean="0">
                <a:latin typeface="Arial" pitchFamily="34" charset="0"/>
                <a:cs typeface="Arial" pitchFamily="34" charset="0"/>
              </a:rPr>
              <a:t>скануючих</a:t>
            </a:r>
            <a:r>
              <a:rPr lang="uk-UA" sz="1500" dirty="0" smtClean="0">
                <a:latin typeface="Arial" pitchFamily="34" charset="0"/>
                <a:cs typeface="Arial" pitchFamily="34" charset="0"/>
              </a:rPr>
              <a:t> детекторів і </a:t>
            </a:r>
            <a:r>
              <a:rPr lang="uk-UA" sz="1500" dirty="0" err="1" smtClean="0">
                <a:latin typeface="Arial" pitchFamily="34" charset="0"/>
                <a:cs typeface="Arial" pitchFamily="34" charset="0"/>
              </a:rPr>
              <a:t>т.д</a:t>
            </a:r>
            <a:r>
              <a:rPr lang="uk-UA" sz="1500" dirty="0" smtClean="0">
                <a:latin typeface="Arial" pitchFamily="34" charset="0"/>
                <a:cs typeface="Arial" pitchFamily="34" charset="0"/>
              </a:rPr>
              <a:t>.); отримання похідних з властивостями, відмінними від властивостей аналіту; підтвердження іншими методами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071" y="404664"/>
            <a:ext cx="6347713" cy="515144"/>
          </a:xfrm>
        </p:spPr>
        <p:txBody>
          <a:bodyPr>
            <a:normAutofit/>
          </a:bodyPr>
          <a:lstStyle/>
          <a:p>
            <a:pPr algn="ctr"/>
            <a:r>
              <a:rPr lang="uk-UA" sz="2400" b="1" dirty="0" smtClean="0">
                <a:solidFill>
                  <a:srgbClr val="4F6915"/>
                </a:solidFill>
                <a:latin typeface="Arial" pitchFamily="34" charset="0"/>
                <a:cs typeface="Arial" pitchFamily="34" charset="0"/>
              </a:rPr>
              <a:t>Лінійність, лінійний діапазон</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76519" y="1052736"/>
            <a:ext cx="7344816" cy="3880773"/>
          </a:xfrm>
        </p:spPr>
        <p:txBody>
          <a:bodyPr>
            <a:noAutofit/>
          </a:bodyPr>
          <a:lstStyle/>
          <a:p>
            <a:pPr>
              <a:lnSpc>
                <a:spcPct val="150000"/>
              </a:lnSpc>
            </a:pPr>
            <a:r>
              <a:rPr lang="uk-UA" b="1" i="1" dirty="0" smtClean="0">
                <a:latin typeface="Arial" pitchFamily="34" charset="0"/>
                <a:cs typeface="Arial" pitchFamily="34" charset="0"/>
              </a:rPr>
              <a:t>Лінійність</a:t>
            </a:r>
            <a:r>
              <a:rPr lang="ru-RU" b="1" i="1" dirty="0" smtClean="0">
                <a:latin typeface="Arial" pitchFamily="34" charset="0"/>
                <a:cs typeface="Arial" pitchFamily="34" charset="0"/>
              </a:rPr>
              <a:t> </a:t>
            </a:r>
            <a:r>
              <a:rPr lang="ru-RU" b="1" i="1" dirty="0">
                <a:latin typeface="Arial" pitchFamily="34" charset="0"/>
                <a:cs typeface="Arial" pitchFamily="34" charset="0"/>
              </a:rPr>
              <a:t>(</a:t>
            </a:r>
            <a:r>
              <a:rPr lang="en-US" b="1" i="1" dirty="0">
                <a:latin typeface="Arial" pitchFamily="34" charset="0"/>
                <a:cs typeface="Arial" pitchFamily="34" charset="0"/>
              </a:rPr>
              <a:t>linearity) </a:t>
            </a:r>
            <a:r>
              <a:rPr lang="en-US" dirty="0">
                <a:latin typeface="Arial" pitchFamily="34" charset="0"/>
                <a:cs typeface="Arial" pitchFamily="34" charset="0"/>
              </a:rPr>
              <a:t>– </a:t>
            </a:r>
            <a:r>
              <a:rPr lang="uk-UA" dirty="0" smtClean="0">
                <a:latin typeface="Arial" pitchFamily="34" charset="0"/>
                <a:cs typeface="Arial" pitchFamily="34" charset="0"/>
              </a:rPr>
              <a:t>здатність показати, що результати </a:t>
            </a:r>
            <a:r>
              <a:rPr lang="ru-RU" dirty="0" smtClean="0">
                <a:latin typeface="Arial" pitchFamily="34" charset="0"/>
                <a:cs typeface="Arial" pitchFamily="34" charset="0"/>
              </a:rPr>
              <a:t>тесту </a:t>
            </a:r>
            <a:r>
              <a:rPr lang="ru-RU" dirty="0">
                <a:latin typeface="Arial" pitchFamily="34" charset="0"/>
                <a:cs typeface="Arial" pitchFamily="34" charset="0"/>
              </a:rPr>
              <a:t>прямо </a:t>
            </a:r>
            <a:r>
              <a:rPr lang="uk-UA" dirty="0" smtClean="0">
                <a:latin typeface="Arial" pitchFamily="34" charset="0"/>
                <a:cs typeface="Arial" pitchFamily="34" charset="0"/>
              </a:rPr>
              <a:t>або після певної математичної обробки пропорційні концентрації аналіту у зразку в межах даного інтервалу</a:t>
            </a:r>
            <a:r>
              <a:rPr lang="ru-RU" dirty="0" smtClean="0">
                <a:latin typeface="Arial" pitchFamily="34" charset="0"/>
                <a:cs typeface="Arial" pitchFamily="34" charset="0"/>
              </a:rPr>
              <a:t>,</a:t>
            </a:r>
          </a:p>
          <a:p>
            <a:pPr>
              <a:lnSpc>
                <a:spcPct val="150000"/>
              </a:lnSpc>
            </a:pPr>
            <a:r>
              <a:rPr lang="uk-UA" b="1" dirty="0" smtClean="0">
                <a:latin typeface="Arial" pitchFamily="34" charset="0"/>
                <a:cs typeface="Arial" pitchFamily="34" charset="0"/>
              </a:rPr>
              <a:t>визначається</a:t>
            </a:r>
            <a:r>
              <a:rPr lang="ru-RU" b="1" i="1" dirty="0" smtClean="0">
                <a:latin typeface="Arial" pitchFamily="34" charset="0"/>
                <a:cs typeface="Arial" pitchFamily="34" charset="0"/>
              </a:rPr>
              <a:t> </a:t>
            </a:r>
            <a:r>
              <a:rPr lang="uk-UA" dirty="0" smtClean="0">
                <a:latin typeface="Arial" pitchFamily="34" charset="0"/>
                <a:cs typeface="Arial" pitchFamily="34" charset="0"/>
              </a:rPr>
              <a:t>математичною обробкою результатів тестування зразків (3-5 пар. ) З різними концентраціями аналіту (5) в межах інтервалу, встановленого для даного методу. Проводять регресійний аналіз даних шляхом найменших квадратів. Ступінь лінійності методики оцінюють за коефіцієнтом кореляції, стандартною похибкою визначення. Нахил регресійної лінії та його варіація (стандартне відхилення) показують математичну ступінь лінійності. </a:t>
            </a:r>
            <a:endParaRPr lang="uk-UA"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684213" y="6165850"/>
            <a:ext cx="720725" cy="431800"/>
          </a:xfrm>
          <a:prstGeom prst="rect">
            <a:avLst/>
          </a:prstGeom>
          <a:solidFill>
            <a:srgbClr val="CC99FF"/>
          </a:solidFill>
          <a:ln w="19050">
            <a:solidFill>
              <a:srgbClr val="993366"/>
            </a:solidFill>
            <a:prstDash val="lgDash"/>
            <a:miter lim="800000"/>
            <a:headEnd/>
            <a:tailEnd/>
          </a:ln>
          <a:effectLst/>
        </p:spPr>
        <p:txBody>
          <a:bodyPr wrap="none" anchor="ctr"/>
          <a:lstStyle/>
          <a:p>
            <a:pPr algn="ctr"/>
            <a:r>
              <a:rPr lang="ru-RU" b="1" i="1" dirty="0" smtClean="0">
                <a:effectLst/>
                <a:latin typeface="Arial" pitchFamily="34" charset="0"/>
              </a:rPr>
              <a:t>МС</a:t>
            </a:r>
            <a:endParaRPr lang="ru-RU" b="1" i="1" dirty="0">
              <a:effectLst/>
              <a:latin typeface="Arial" pitchFamily="34" charset="0"/>
            </a:endParaRPr>
          </a:p>
        </p:txBody>
      </p:sp>
      <p:sp>
        <p:nvSpPr>
          <p:cNvPr id="58373" name="Rectangle 5"/>
          <p:cNvSpPr>
            <a:spLocks noChangeArrowheads="1"/>
          </p:cNvSpPr>
          <p:nvPr/>
        </p:nvSpPr>
        <p:spPr bwMode="auto">
          <a:xfrm>
            <a:off x="3492500" y="6237288"/>
            <a:ext cx="720725" cy="431800"/>
          </a:xfrm>
          <a:prstGeom prst="rect">
            <a:avLst/>
          </a:prstGeom>
          <a:solidFill>
            <a:srgbClr val="FF0000"/>
          </a:solidFill>
          <a:ln w="19050">
            <a:solidFill>
              <a:srgbClr val="993300"/>
            </a:solidFill>
            <a:prstDash val="dash"/>
            <a:miter lim="800000"/>
            <a:headEnd/>
            <a:tailEnd/>
          </a:ln>
          <a:effectLst/>
        </p:spPr>
        <p:txBody>
          <a:bodyPr wrap="none" anchor="ctr"/>
          <a:lstStyle/>
          <a:p>
            <a:pPr algn="ctr"/>
            <a:r>
              <a:rPr lang="ru-RU" b="1" i="1" dirty="0" smtClean="0">
                <a:effectLst/>
                <a:latin typeface="Arial" pitchFamily="34" charset="0"/>
              </a:rPr>
              <a:t>ПІД</a:t>
            </a:r>
            <a:endParaRPr lang="ru-RU" b="1" i="1" dirty="0">
              <a:effectLst/>
              <a:latin typeface="Arial" pitchFamily="34" charset="0"/>
            </a:endParaRPr>
          </a:p>
        </p:txBody>
      </p:sp>
      <p:sp>
        <p:nvSpPr>
          <p:cNvPr id="58374" name="Rectangle 6"/>
          <p:cNvSpPr>
            <a:spLocks noChangeArrowheads="1"/>
          </p:cNvSpPr>
          <p:nvPr/>
        </p:nvSpPr>
        <p:spPr bwMode="auto">
          <a:xfrm>
            <a:off x="5219700" y="5949950"/>
            <a:ext cx="647700" cy="431800"/>
          </a:xfrm>
          <a:prstGeom prst="rect">
            <a:avLst/>
          </a:prstGeom>
          <a:solidFill>
            <a:srgbClr val="FF9900"/>
          </a:solidFill>
          <a:ln w="19050">
            <a:solidFill>
              <a:srgbClr val="FF00FF"/>
            </a:solidFill>
            <a:prstDash val="dashDot"/>
            <a:miter lim="800000"/>
            <a:headEnd/>
            <a:tailEnd/>
          </a:ln>
          <a:effectLst/>
        </p:spPr>
        <p:txBody>
          <a:bodyPr wrap="none" anchor="ctr"/>
          <a:lstStyle/>
          <a:p>
            <a:pPr algn="ctr"/>
            <a:r>
              <a:rPr lang="ru-RU" b="1" i="1" dirty="0">
                <a:latin typeface="Arial" pitchFamily="34" charset="0"/>
              </a:rPr>
              <a:t>Е</a:t>
            </a:r>
            <a:r>
              <a:rPr lang="ru-RU" b="1" i="1" dirty="0" smtClean="0">
                <a:effectLst/>
                <a:latin typeface="Arial" pitchFamily="34" charset="0"/>
              </a:rPr>
              <a:t>ЗД</a:t>
            </a:r>
            <a:endParaRPr lang="ru-RU" b="1" i="1" dirty="0">
              <a:effectLst/>
              <a:latin typeface="Arial" pitchFamily="34" charset="0"/>
            </a:endParaRPr>
          </a:p>
        </p:txBody>
      </p:sp>
      <p:sp>
        <p:nvSpPr>
          <p:cNvPr id="58375" name="Oval 7"/>
          <p:cNvSpPr>
            <a:spLocks noChangeArrowheads="1"/>
          </p:cNvSpPr>
          <p:nvPr/>
        </p:nvSpPr>
        <p:spPr bwMode="auto">
          <a:xfrm>
            <a:off x="5688012" y="812991"/>
            <a:ext cx="2305050" cy="576262"/>
          </a:xfrm>
          <a:prstGeom prst="ellipse">
            <a:avLst/>
          </a:prstGeom>
          <a:solidFill>
            <a:srgbClr val="808080">
              <a:alpha val="50000"/>
            </a:srgbClr>
          </a:solidFill>
          <a:ln w="9525">
            <a:solidFill>
              <a:srgbClr val="008000"/>
            </a:solidFill>
            <a:round/>
            <a:headEnd/>
            <a:tailEnd/>
          </a:ln>
          <a:effectLst/>
        </p:spPr>
        <p:txBody>
          <a:bodyPr wrap="none" anchor="ctr"/>
          <a:lstStyle/>
          <a:p>
            <a:pPr algn="ctr"/>
            <a:r>
              <a:rPr lang="uk-UA" sz="1600" b="1" i="1" dirty="0" smtClean="0">
                <a:solidFill>
                  <a:srgbClr val="660066"/>
                </a:solidFill>
                <a:effectLst/>
                <a:latin typeface="Arial" pitchFamily="34" charset="0"/>
              </a:rPr>
              <a:t>Відбір проби</a:t>
            </a:r>
            <a:endParaRPr lang="uk-UA" sz="1600" b="1" i="1" dirty="0">
              <a:solidFill>
                <a:srgbClr val="660066"/>
              </a:solidFill>
              <a:effectLst/>
              <a:latin typeface="Arial" pitchFamily="34" charset="0"/>
            </a:endParaRPr>
          </a:p>
        </p:txBody>
      </p:sp>
      <p:sp>
        <p:nvSpPr>
          <p:cNvPr id="58376" name="Oval 8"/>
          <p:cNvSpPr>
            <a:spLocks noChangeArrowheads="1"/>
          </p:cNvSpPr>
          <p:nvPr/>
        </p:nvSpPr>
        <p:spPr bwMode="auto">
          <a:xfrm>
            <a:off x="5940425" y="1773238"/>
            <a:ext cx="1800225" cy="576262"/>
          </a:xfrm>
          <a:prstGeom prst="ellipse">
            <a:avLst/>
          </a:prstGeom>
          <a:solidFill>
            <a:srgbClr val="99CC00">
              <a:alpha val="77000"/>
            </a:srgbClr>
          </a:solidFill>
          <a:ln w="9525">
            <a:solidFill>
              <a:srgbClr val="808000"/>
            </a:solidFill>
            <a:round/>
            <a:headEnd/>
            <a:tailEnd/>
          </a:ln>
          <a:effectLst/>
        </p:spPr>
        <p:txBody>
          <a:bodyPr wrap="none" anchor="ctr"/>
          <a:lstStyle/>
          <a:p>
            <a:pPr algn="ctr"/>
            <a:r>
              <a:rPr lang="uk-UA" sz="1600" b="1" i="1" dirty="0" smtClean="0">
                <a:solidFill>
                  <a:srgbClr val="660066"/>
                </a:solidFill>
                <a:effectLst/>
                <a:latin typeface="Arial" pitchFamily="34" charset="0"/>
              </a:rPr>
              <a:t>екстракція</a:t>
            </a:r>
            <a:endParaRPr lang="uk-UA" sz="1600" b="1" i="1" dirty="0">
              <a:solidFill>
                <a:srgbClr val="660066"/>
              </a:solidFill>
              <a:effectLst/>
              <a:latin typeface="Arial" pitchFamily="34" charset="0"/>
            </a:endParaRPr>
          </a:p>
        </p:txBody>
      </p:sp>
      <p:sp>
        <p:nvSpPr>
          <p:cNvPr id="58377" name="Oval 9"/>
          <p:cNvSpPr>
            <a:spLocks noChangeArrowheads="1"/>
          </p:cNvSpPr>
          <p:nvPr/>
        </p:nvSpPr>
        <p:spPr bwMode="auto">
          <a:xfrm>
            <a:off x="3563938" y="2349500"/>
            <a:ext cx="2305050" cy="792163"/>
          </a:xfrm>
          <a:prstGeom prst="ellipse">
            <a:avLst/>
          </a:prstGeom>
          <a:solidFill>
            <a:srgbClr val="008000">
              <a:alpha val="80000"/>
            </a:srgbClr>
          </a:solidFill>
          <a:ln w="9525">
            <a:solidFill>
              <a:srgbClr val="00FF00"/>
            </a:solidFill>
            <a:round/>
            <a:headEnd/>
            <a:tailEnd/>
          </a:ln>
          <a:effectLst/>
        </p:spPr>
        <p:txBody>
          <a:bodyPr wrap="none" anchor="ctr"/>
          <a:lstStyle/>
          <a:p>
            <a:pPr algn="ctr"/>
            <a:r>
              <a:rPr lang="ru-RU" sz="1600" b="1" i="1" dirty="0" smtClean="0">
                <a:solidFill>
                  <a:srgbClr val="FFFF00"/>
                </a:solidFill>
                <a:effectLst/>
                <a:latin typeface="Arial" pitchFamily="34" charset="0"/>
              </a:rPr>
              <a:t>концентр</a:t>
            </a:r>
            <a:r>
              <a:rPr lang="uk-UA" sz="1600" b="1" i="1" dirty="0" err="1" smtClean="0">
                <a:solidFill>
                  <a:srgbClr val="FFFF00"/>
                </a:solidFill>
                <a:effectLst/>
                <a:latin typeface="Arial" pitchFamily="34" charset="0"/>
              </a:rPr>
              <a:t>ування</a:t>
            </a:r>
            <a:endParaRPr lang="ru-RU" sz="1600" b="1" i="1" dirty="0">
              <a:solidFill>
                <a:srgbClr val="FFFF00"/>
              </a:solidFill>
              <a:effectLst/>
              <a:latin typeface="Arial" pitchFamily="34" charset="0"/>
            </a:endParaRPr>
          </a:p>
        </p:txBody>
      </p:sp>
      <p:sp>
        <p:nvSpPr>
          <p:cNvPr id="58378" name="Oval 10"/>
          <p:cNvSpPr>
            <a:spLocks noChangeArrowheads="1"/>
          </p:cNvSpPr>
          <p:nvPr/>
        </p:nvSpPr>
        <p:spPr bwMode="auto">
          <a:xfrm>
            <a:off x="3168650" y="3398235"/>
            <a:ext cx="2089150" cy="669924"/>
          </a:xfrm>
          <a:prstGeom prst="ellipse">
            <a:avLst/>
          </a:prstGeom>
          <a:solidFill>
            <a:srgbClr val="CCFFFF"/>
          </a:solidFill>
          <a:ln w="9525">
            <a:solidFill>
              <a:srgbClr val="3366FF"/>
            </a:solidFill>
            <a:round/>
            <a:headEnd/>
            <a:tailEnd/>
          </a:ln>
          <a:effectLst/>
        </p:spPr>
        <p:txBody>
          <a:bodyPr wrap="none" anchor="ctr"/>
          <a:lstStyle/>
          <a:p>
            <a:pPr algn="ctr"/>
            <a:r>
              <a:rPr lang="uk-UA" sz="1600" b="1" i="1" dirty="0" smtClean="0">
                <a:solidFill>
                  <a:srgbClr val="660066"/>
                </a:solidFill>
                <a:effectLst/>
                <a:latin typeface="Arial" pitchFamily="34" charset="0"/>
              </a:rPr>
              <a:t>очищення</a:t>
            </a:r>
            <a:endParaRPr lang="uk-UA" sz="1600" b="1" i="1" dirty="0">
              <a:solidFill>
                <a:srgbClr val="660066"/>
              </a:solidFill>
              <a:effectLst/>
              <a:latin typeface="Arial" pitchFamily="34" charset="0"/>
            </a:endParaRPr>
          </a:p>
        </p:txBody>
      </p:sp>
      <p:sp>
        <p:nvSpPr>
          <p:cNvPr id="58379" name="Oval 11"/>
          <p:cNvSpPr>
            <a:spLocks noChangeArrowheads="1"/>
          </p:cNvSpPr>
          <p:nvPr/>
        </p:nvSpPr>
        <p:spPr bwMode="auto">
          <a:xfrm>
            <a:off x="395288" y="3712628"/>
            <a:ext cx="2795386" cy="863600"/>
          </a:xfrm>
          <a:prstGeom prst="ellipse">
            <a:avLst/>
          </a:prstGeom>
          <a:solidFill>
            <a:srgbClr val="3366FF">
              <a:alpha val="53999"/>
            </a:srgbClr>
          </a:solidFill>
          <a:ln w="9525">
            <a:solidFill>
              <a:srgbClr val="0000FF"/>
            </a:solidFill>
            <a:round/>
            <a:headEnd/>
            <a:tailEnd/>
          </a:ln>
          <a:effectLst/>
        </p:spPr>
        <p:txBody>
          <a:bodyPr wrap="none" anchor="ctr"/>
          <a:lstStyle/>
          <a:p>
            <a:pPr algn="ctr">
              <a:lnSpc>
                <a:spcPct val="75000"/>
              </a:lnSpc>
            </a:pPr>
            <a:r>
              <a:rPr lang="uk-UA" sz="1600" b="1" i="1" dirty="0" smtClean="0">
                <a:solidFill>
                  <a:srgbClr val="FFFF00"/>
                </a:solidFill>
                <a:effectLst/>
                <a:latin typeface="Arial" pitchFamily="34" charset="0"/>
              </a:rPr>
              <a:t>підготовка </a:t>
            </a:r>
          </a:p>
          <a:p>
            <a:pPr algn="ctr"/>
            <a:r>
              <a:rPr lang="uk-UA" sz="1600" b="1" i="1" dirty="0" smtClean="0">
                <a:solidFill>
                  <a:srgbClr val="FFFF00"/>
                </a:solidFill>
                <a:effectLst/>
                <a:latin typeface="Arial" pitchFamily="34" charset="0"/>
              </a:rPr>
              <a:t>проби до аналізу</a:t>
            </a:r>
            <a:endParaRPr lang="uk-UA" sz="1600" b="1" i="1" dirty="0">
              <a:solidFill>
                <a:srgbClr val="FFFF00"/>
              </a:solidFill>
              <a:effectLst/>
              <a:latin typeface="Arial" pitchFamily="34" charset="0"/>
            </a:endParaRPr>
          </a:p>
        </p:txBody>
      </p:sp>
      <p:sp>
        <p:nvSpPr>
          <p:cNvPr id="58380" name="Oval 12"/>
          <p:cNvSpPr>
            <a:spLocks noChangeArrowheads="1"/>
          </p:cNvSpPr>
          <p:nvPr/>
        </p:nvSpPr>
        <p:spPr bwMode="auto">
          <a:xfrm>
            <a:off x="3008764" y="5006247"/>
            <a:ext cx="1584325" cy="649288"/>
          </a:xfrm>
          <a:prstGeom prst="ellipse">
            <a:avLst/>
          </a:prstGeom>
          <a:solidFill>
            <a:srgbClr val="FFFF00"/>
          </a:solidFill>
          <a:ln w="9525">
            <a:solidFill>
              <a:srgbClr val="800080"/>
            </a:solidFill>
            <a:round/>
            <a:headEnd/>
            <a:tailEnd/>
          </a:ln>
          <a:effectLst/>
        </p:spPr>
        <p:txBody>
          <a:bodyPr wrap="none" anchor="ctr"/>
          <a:lstStyle/>
          <a:p>
            <a:pPr algn="ctr"/>
            <a:r>
              <a:rPr lang="ru-RU" b="1" i="1" dirty="0" smtClean="0">
                <a:solidFill>
                  <a:srgbClr val="CC0000"/>
                </a:solidFill>
                <a:effectLst/>
                <a:latin typeface="Arial" pitchFamily="34" charset="0"/>
              </a:rPr>
              <a:t>ГХ/ВЕРХ</a:t>
            </a:r>
            <a:endParaRPr lang="ru-RU" b="1" i="1" dirty="0">
              <a:solidFill>
                <a:srgbClr val="CC0000"/>
              </a:solidFill>
              <a:effectLst/>
              <a:latin typeface="Arial" pitchFamily="34" charset="0"/>
            </a:endParaRPr>
          </a:p>
        </p:txBody>
      </p:sp>
      <p:sp>
        <p:nvSpPr>
          <p:cNvPr id="58381" name="AutoShape 13"/>
          <p:cNvSpPr>
            <a:spLocks noChangeArrowheads="1"/>
          </p:cNvSpPr>
          <p:nvPr/>
        </p:nvSpPr>
        <p:spPr bwMode="auto">
          <a:xfrm>
            <a:off x="250825" y="333375"/>
            <a:ext cx="5689600" cy="863600"/>
          </a:xfrm>
          <a:prstGeom prst="ribbon">
            <a:avLst>
              <a:gd name="adj1" fmla="val 12500"/>
              <a:gd name="adj2" fmla="val 50000"/>
            </a:avLst>
          </a:prstGeom>
          <a:solidFill>
            <a:srgbClr val="FFFF00"/>
          </a:solidFill>
          <a:ln w="9525">
            <a:solidFill>
              <a:srgbClr val="FF99CC"/>
            </a:solidFill>
            <a:round/>
            <a:headEnd/>
            <a:tailEnd/>
          </a:ln>
          <a:effectLst/>
        </p:spPr>
        <p:txBody>
          <a:bodyPr wrap="none" anchor="ctr"/>
          <a:lstStyle/>
          <a:p>
            <a:pPr algn="ctr"/>
            <a:r>
              <a:rPr lang="ru-RU" sz="2000" b="1" dirty="0" smtClean="0">
                <a:effectLst/>
                <a:latin typeface="Comic Sans MS" pitchFamily="66" charset="0"/>
              </a:rPr>
              <a:t>СХЕМА АНАЛІЗУ</a:t>
            </a:r>
            <a:endParaRPr lang="ru-RU" sz="2000" b="1" dirty="0">
              <a:effectLst/>
              <a:latin typeface="Comic Sans MS" pitchFamily="66" charset="0"/>
            </a:endParaRPr>
          </a:p>
        </p:txBody>
      </p:sp>
      <p:sp>
        <p:nvSpPr>
          <p:cNvPr id="58382" name="Line 14"/>
          <p:cNvSpPr>
            <a:spLocks noChangeShapeType="1"/>
          </p:cNvSpPr>
          <p:nvPr/>
        </p:nvSpPr>
        <p:spPr bwMode="auto">
          <a:xfrm flipH="1">
            <a:off x="7019925" y="1310131"/>
            <a:ext cx="720725" cy="431800"/>
          </a:xfrm>
          <a:prstGeom prst="line">
            <a:avLst/>
          </a:prstGeom>
          <a:noFill/>
          <a:ln w="9525">
            <a:solidFill>
              <a:srgbClr val="800080"/>
            </a:solidFill>
            <a:round/>
            <a:headEnd/>
            <a:tailEnd type="stealth" w="med" len="lg"/>
          </a:ln>
          <a:effectLst/>
        </p:spPr>
        <p:txBody>
          <a:bodyPr/>
          <a:lstStyle/>
          <a:p>
            <a:endParaRPr lang="ru-RU"/>
          </a:p>
        </p:txBody>
      </p:sp>
      <p:sp>
        <p:nvSpPr>
          <p:cNvPr id="58383" name="Line 15"/>
          <p:cNvSpPr>
            <a:spLocks noChangeShapeType="1"/>
          </p:cNvSpPr>
          <p:nvPr/>
        </p:nvSpPr>
        <p:spPr bwMode="auto">
          <a:xfrm flipH="1">
            <a:off x="3132138" y="4068160"/>
            <a:ext cx="647700" cy="215900"/>
          </a:xfrm>
          <a:prstGeom prst="line">
            <a:avLst/>
          </a:prstGeom>
          <a:noFill/>
          <a:ln w="9525">
            <a:solidFill>
              <a:srgbClr val="800080"/>
            </a:solidFill>
            <a:round/>
            <a:headEnd/>
            <a:tailEnd type="stealth" w="med" len="lg"/>
          </a:ln>
          <a:effectLst/>
        </p:spPr>
        <p:txBody>
          <a:bodyPr/>
          <a:lstStyle/>
          <a:p>
            <a:endParaRPr lang="ru-RU"/>
          </a:p>
        </p:txBody>
      </p:sp>
      <p:sp>
        <p:nvSpPr>
          <p:cNvPr id="58384" name="Line 16"/>
          <p:cNvSpPr>
            <a:spLocks noChangeShapeType="1"/>
          </p:cNvSpPr>
          <p:nvPr/>
        </p:nvSpPr>
        <p:spPr bwMode="auto">
          <a:xfrm flipH="1">
            <a:off x="4716016" y="3078766"/>
            <a:ext cx="648071" cy="422242"/>
          </a:xfrm>
          <a:prstGeom prst="line">
            <a:avLst/>
          </a:prstGeom>
          <a:noFill/>
          <a:ln w="9525">
            <a:solidFill>
              <a:srgbClr val="800080"/>
            </a:solidFill>
            <a:round/>
            <a:headEnd/>
            <a:tailEnd type="stealth" w="med" len="lg"/>
          </a:ln>
          <a:effectLst/>
        </p:spPr>
        <p:txBody>
          <a:bodyPr/>
          <a:lstStyle/>
          <a:p>
            <a:endParaRPr lang="ru-RU"/>
          </a:p>
        </p:txBody>
      </p:sp>
      <p:sp>
        <p:nvSpPr>
          <p:cNvPr id="58385" name="Line 17"/>
          <p:cNvSpPr>
            <a:spLocks noChangeShapeType="1"/>
          </p:cNvSpPr>
          <p:nvPr/>
        </p:nvSpPr>
        <p:spPr bwMode="auto">
          <a:xfrm flipH="1">
            <a:off x="1763713" y="5084763"/>
            <a:ext cx="1368425" cy="504825"/>
          </a:xfrm>
          <a:prstGeom prst="line">
            <a:avLst/>
          </a:prstGeom>
          <a:noFill/>
          <a:ln w="9525">
            <a:solidFill>
              <a:schemeClr val="bg2"/>
            </a:solidFill>
            <a:round/>
            <a:headEnd/>
            <a:tailEnd type="stealth" w="med" len="lg"/>
          </a:ln>
          <a:effectLst/>
        </p:spPr>
        <p:txBody>
          <a:bodyPr/>
          <a:lstStyle/>
          <a:p>
            <a:endParaRPr lang="ru-RU"/>
          </a:p>
        </p:txBody>
      </p:sp>
      <p:sp>
        <p:nvSpPr>
          <p:cNvPr id="58386" name="Line 18"/>
          <p:cNvSpPr>
            <a:spLocks noChangeShapeType="1"/>
          </p:cNvSpPr>
          <p:nvPr/>
        </p:nvSpPr>
        <p:spPr bwMode="auto">
          <a:xfrm flipH="1">
            <a:off x="3563938" y="5445125"/>
            <a:ext cx="215900" cy="504825"/>
          </a:xfrm>
          <a:prstGeom prst="line">
            <a:avLst/>
          </a:prstGeom>
          <a:noFill/>
          <a:ln w="9525">
            <a:solidFill>
              <a:schemeClr val="bg2"/>
            </a:solidFill>
            <a:round/>
            <a:headEnd/>
            <a:tailEnd type="stealth" w="med" len="lg"/>
          </a:ln>
          <a:effectLst/>
        </p:spPr>
        <p:txBody>
          <a:bodyPr/>
          <a:lstStyle/>
          <a:p>
            <a:endParaRPr lang="ru-RU"/>
          </a:p>
        </p:txBody>
      </p:sp>
      <p:sp>
        <p:nvSpPr>
          <p:cNvPr id="58387" name="Line 19"/>
          <p:cNvSpPr>
            <a:spLocks noChangeShapeType="1"/>
          </p:cNvSpPr>
          <p:nvPr/>
        </p:nvSpPr>
        <p:spPr bwMode="auto">
          <a:xfrm>
            <a:off x="4067175" y="5445125"/>
            <a:ext cx="1079500" cy="576263"/>
          </a:xfrm>
          <a:prstGeom prst="line">
            <a:avLst/>
          </a:prstGeom>
          <a:noFill/>
          <a:ln w="9525">
            <a:solidFill>
              <a:schemeClr val="bg2"/>
            </a:solidFill>
            <a:round/>
            <a:headEnd/>
            <a:tailEnd type="stealth" w="med" len="lg"/>
          </a:ln>
          <a:effectLst/>
        </p:spPr>
        <p:txBody>
          <a:bodyPr/>
          <a:lstStyle/>
          <a:p>
            <a:endParaRPr lang="ru-RU"/>
          </a:p>
        </p:txBody>
      </p:sp>
      <p:sp>
        <p:nvSpPr>
          <p:cNvPr id="58388" name="Line 20"/>
          <p:cNvSpPr>
            <a:spLocks noChangeShapeType="1"/>
          </p:cNvSpPr>
          <p:nvPr/>
        </p:nvSpPr>
        <p:spPr bwMode="auto">
          <a:xfrm>
            <a:off x="2195736" y="4576228"/>
            <a:ext cx="864095" cy="645919"/>
          </a:xfrm>
          <a:prstGeom prst="line">
            <a:avLst/>
          </a:prstGeom>
          <a:noFill/>
          <a:ln w="9525">
            <a:solidFill>
              <a:srgbClr val="800080"/>
            </a:solidFill>
            <a:round/>
            <a:headEnd/>
            <a:tailEnd type="stealth" w="med" len="lg"/>
          </a:ln>
          <a:effectLst/>
        </p:spPr>
        <p:txBody>
          <a:bodyPr/>
          <a:lstStyle/>
          <a:p>
            <a:endParaRPr lang="ru-RU"/>
          </a:p>
        </p:txBody>
      </p:sp>
      <p:sp>
        <p:nvSpPr>
          <p:cNvPr id="58389" name="Line 21"/>
          <p:cNvSpPr>
            <a:spLocks noChangeShapeType="1"/>
          </p:cNvSpPr>
          <p:nvPr/>
        </p:nvSpPr>
        <p:spPr bwMode="auto">
          <a:xfrm flipH="1">
            <a:off x="5257799" y="2155825"/>
            <a:ext cx="686858" cy="224982"/>
          </a:xfrm>
          <a:prstGeom prst="line">
            <a:avLst/>
          </a:prstGeom>
          <a:noFill/>
          <a:ln w="9525">
            <a:solidFill>
              <a:srgbClr val="800080"/>
            </a:solidFill>
            <a:round/>
            <a:headEnd/>
            <a:tailEnd type="stealth" w="med" len="lg"/>
          </a:ln>
          <a:effectLst/>
        </p:spPr>
        <p:txBody>
          <a:bodyPr/>
          <a:lstStyle/>
          <a:p>
            <a:endParaRPr lang="ru-RU"/>
          </a:p>
        </p:txBody>
      </p:sp>
      <p:pic>
        <p:nvPicPr>
          <p:cNvPr id="58390" name="Picture 22" descr="radio_hazard"/>
          <p:cNvPicPr>
            <a:picLocks noChangeAspect="1" noChangeArrowheads="1"/>
          </p:cNvPicPr>
          <p:nvPr/>
        </p:nvPicPr>
        <p:blipFill>
          <a:blip r:embed="rId2" cstate="print"/>
          <a:srcRect/>
          <a:stretch>
            <a:fillRect/>
          </a:stretch>
        </p:blipFill>
        <p:spPr bwMode="auto">
          <a:xfrm>
            <a:off x="5940425" y="5611813"/>
            <a:ext cx="863600" cy="741362"/>
          </a:xfrm>
          <a:prstGeom prst="rect">
            <a:avLst/>
          </a:prstGeom>
          <a:noFill/>
        </p:spPr>
      </p:pic>
      <p:pic>
        <p:nvPicPr>
          <p:cNvPr id="58391" name="Picture 23" descr="Tof"/>
          <p:cNvPicPr>
            <a:picLocks noChangeArrowheads="1"/>
          </p:cNvPicPr>
          <p:nvPr/>
        </p:nvPicPr>
        <p:blipFill>
          <a:blip r:embed="rId3" cstate="print"/>
          <a:srcRect l="21397" t="8260" r="8559"/>
          <a:stretch>
            <a:fillRect/>
          </a:stretch>
        </p:blipFill>
        <p:spPr bwMode="auto">
          <a:xfrm>
            <a:off x="395288" y="5084763"/>
            <a:ext cx="1152525" cy="1008062"/>
          </a:xfrm>
          <a:prstGeom prst="rect">
            <a:avLst/>
          </a:prstGeom>
          <a:noFill/>
          <a:ln w="9525">
            <a:noFill/>
            <a:miter lim="800000"/>
            <a:headEnd/>
            <a:tailEnd/>
          </a:ln>
        </p:spPr>
      </p:pic>
      <p:pic>
        <p:nvPicPr>
          <p:cNvPr id="58392" name="Picture 24" descr="flame">
            <a:hlinkClick r:id="rId4"/>
          </p:cNvPr>
          <p:cNvPicPr>
            <a:picLocks noChangeAspect="1" noChangeArrowheads="1"/>
          </p:cNvPicPr>
          <p:nvPr/>
        </p:nvPicPr>
        <p:blipFill>
          <a:blip r:embed="rId5" cstate="print"/>
          <a:srcRect/>
          <a:stretch>
            <a:fillRect/>
          </a:stretch>
        </p:blipFill>
        <p:spPr bwMode="auto">
          <a:xfrm>
            <a:off x="2700338" y="5876925"/>
            <a:ext cx="747712" cy="876300"/>
          </a:xfrm>
          <a:prstGeom prst="rect">
            <a:avLst/>
          </a:prstGeom>
          <a:noFill/>
        </p:spPr>
      </p:pic>
      <p:sp>
        <p:nvSpPr>
          <p:cNvPr id="58396" name="AutoShape 28"/>
          <p:cNvSpPr>
            <a:spLocks noChangeArrowheads="1"/>
          </p:cNvSpPr>
          <p:nvPr/>
        </p:nvSpPr>
        <p:spPr bwMode="auto">
          <a:xfrm flipV="1">
            <a:off x="7740650" y="1989138"/>
            <a:ext cx="1223963" cy="45719"/>
          </a:xfrm>
          <a:prstGeom prst="cloudCallout">
            <a:avLst>
              <a:gd name="adj1" fmla="val -43750"/>
              <a:gd name="adj2" fmla="val 70000"/>
            </a:avLst>
          </a:prstGeom>
          <a:solidFill>
            <a:schemeClr val="accent1"/>
          </a:solidFill>
          <a:ln w="9525">
            <a:solidFill>
              <a:schemeClr val="tx1"/>
            </a:solidFill>
            <a:round/>
            <a:headEnd/>
            <a:tailEnd/>
          </a:ln>
          <a:effectLst/>
        </p:spPr>
        <p:txBody>
          <a:bodyPr/>
          <a:lstStyle/>
          <a:p>
            <a:endParaRPr lang="ru-RU" sz="1400" i="1" dirty="0">
              <a:effectLst/>
              <a:latin typeface="Arial" pitchFamily="34" charset="0"/>
            </a:endParaRPr>
          </a:p>
        </p:txBody>
      </p:sp>
      <p:sp>
        <p:nvSpPr>
          <p:cNvPr id="58403" name="AutoShape 35"/>
          <p:cNvSpPr>
            <a:spLocks noChangeArrowheads="1"/>
          </p:cNvSpPr>
          <p:nvPr/>
        </p:nvSpPr>
        <p:spPr bwMode="auto">
          <a:xfrm flipV="1">
            <a:off x="6191250" y="3168967"/>
            <a:ext cx="2952750" cy="45719"/>
          </a:xfrm>
          <a:prstGeom prst="cloudCallout">
            <a:avLst>
              <a:gd name="adj1" fmla="val -43764"/>
              <a:gd name="adj2" fmla="val 52838"/>
            </a:avLst>
          </a:prstGeom>
          <a:solidFill>
            <a:schemeClr val="accent1"/>
          </a:solidFill>
          <a:ln w="9525">
            <a:solidFill>
              <a:schemeClr val="tx1"/>
            </a:solidFill>
            <a:round/>
            <a:headEnd/>
            <a:tailEnd/>
          </a:ln>
          <a:effectLst/>
        </p:spPr>
        <p:txBody>
          <a:bodyPr/>
          <a:lstStyle/>
          <a:p>
            <a:pPr algn="ctr"/>
            <a:endParaRPr lang="ru-RU" sz="1000" b="1" i="1" dirty="0">
              <a:effectLst/>
              <a:latin typeface="Arial" pitchFamily="34" charset="0"/>
            </a:endParaRPr>
          </a:p>
        </p:txBody>
      </p:sp>
      <p:sp>
        <p:nvSpPr>
          <p:cNvPr id="58404" name="Line 36"/>
          <p:cNvSpPr>
            <a:spLocks noChangeShapeType="1"/>
          </p:cNvSpPr>
          <p:nvPr/>
        </p:nvSpPr>
        <p:spPr bwMode="auto">
          <a:xfrm>
            <a:off x="6112341" y="3733197"/>
            <a:ext cx="433388" cy="0"/>
          </a:xfrm>
          <a:prstGeom prst="line">
            <a:avLst/>
          </a:prstGeom>
          <a:noFill/>
          <a:ln w="9525">
            <a:solidFill>
              <a:schemeClr val="tx1"/>
            </a:solidFill>
            <a:round/>
            <a:headEnd/>
            <a:tailEnd type="stealth" w="sm" len="lg"/>
          </a:ln>
          <a:effectLst/>
        </p:spPr>
        <p:txBody>
          <a:bodyPr/>
          <a:lstStyle/>
          <a:p>
            <a:endParaRPr lang="ru-RU"/>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7067793" cy="432048"/>
          </a:xfrm>
        </p:spPr>
        <p:txBody>
          <a:bodyPr>
            <a:normAutofit/>
          </a:bodyPr>
          <a:lstStyle/>
          <a:p>
            <a:pPr algn="ctr"/>
            <a:r>
              <a:rPr lang="uk-UA" sz="2000" b="1" dirty="0" smtClean="0">
                <a:solidFill>
                  <a:srgbClr val="4F6915"/>
                </a:solidFill>
                <a:latin typeface="Arial" pitchFamily="34" charset="0"/>
                <a:cs typeface="Arial" pitchFamily="34" charset="0"/>
              </a:rPr>
              <a:t>Межі вимірювань в аналітичних методиках</a:t>
            </a:r>
            <a:endParaRPr lang="uk-UA" sz="20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27277" y="823227"/>
            <a:ext cx="7929099" cy="5950444"/>
          </a:xfrm>
        </p:spPr>
        <p:txBody>
          <a:bodyPr>
            <a:normAutofit/>
          </a:bodyPr>
          <a:lstStyle/>
          <a:p>
            <a:r>
              <a:rPr lang="uk-UA" sz="1600" dirty="0" smtClean="0">
                <a:latin typeface="Arial" pitchFamily="34" charset="0"/>
                <a:cs typeface="Arial" pitchFamily="34" charset="0"/>
              </a:rPr>
              <a:t>Найнижчий калібрувальний рівень </a:t>
            </a:r>
            <a:r>
              <a:rPr lang="ru-RU" sz="1600" i="1" u="sng" dirty="0" smtClean="0">
                <a:latin typeface="Arial" pitchFamily="34" charset="0"/>
                <a:cs typeface="Arial" pitchFamily="34" charset="0"/>
              </a:rPr>
              <a:t>(</a:t>
            </a:r>
            <a:r>
              <a:rPr lang="en-US" sz="1600" b="1" i="1" u="sng" dirty="0" smtClean="0">
                <a:latin typeface="Arial" pitchFamily="34" charset="0"/>
                <a:cs typeface="Arial" pitchFamily="34" charset="0"/>
              </a:rPr>
              <a:t>LCL</a:t>
            </a:r>
            <a:r>
              <a:rPr lang="ru-RU" sz="1600" dirty="0" smtClean="0">
                <a:latin typeface="Arial" pitchFamily="34" charset="0"/>
                <a:cs typeface="Arial" pitchFamily="34" charset="0"/>
              </a:rPr>
              <a:t>). </a:t>
            </a:r>
            <a:r>
              <a:rPr lang="uk-UA" sz="1600" dirty="0" smtClean="0">
                <a:latin typeface="Arial" pitchFamily="34" charset="0"/>
                <a:cs typeface="Arial" pitchFamily="34" charset="0"/>
              </a:rPr>
              <a:t>Найнижча концентрація (або маса) аналіту при якій система визначення успішно </a:t>
            </a:r>
            <a:r>
              <a:rPr lang="uk-UA" sz="1600" dirty="0" err="1" smtClean="0">
                <a:latin typeface="Arial" pitchFamily="34" charset="0"/>
                <a:cs typeface="Arial" pitchFamily="34" charset="0"/>
              </a:rPr>
              <a:t>калібрується</a:t>
            </a:r>
            <a:r>
              <a:rPr lang="uk-UA" sz="1600" dirty="0" smtClean="0">
                <a:latin typeface="Arial" pitchFamily="34" charset="0"/>
                <a:cs typeface="Arial" pitchFamily="34" charset="0"/>
              </a:rPr>
              <a:t> протягом всієї серії аналізів. Визначається калібрувальним характеристикам </a:t>
            </a:r>
            <a:r>
              <a:rPr lang="ru-RU" sz="1600" dirty="0" smtClean="0">
                <a:latin typeface="Arial" pitchFamily="34" charset="0"/>
                <a:cs typeface="Arial" pitchFamily="34" charset="0"/>
              </a:rPr>
              <a:t>СПЛАЙН</a:t>
            </a:r>
          </a:p>
          <a:p>
            <a:r>
              <a:rPr lang="uk-UA" sz="1500" b="1" i="1" u="sng" dirty="0" smtClean="0">
                <a:latin typeface="Arial" pitchFamily="34" charset="0"/>
                <a:cs typeface="Arial" pitchFamily="34" charset="0"/>
              </a:rPr>
              <a:t>Межа детектування </a:t>
            </a:r>
            <a:r>
              <a:rPr lang="en-US" sz="1500" b="1" i="1" u="sng" dirty="0" smtClean="0">
                <a:latin typeface="Arial" pitchFamily="34" charset="0"/>
                <a:cs typeface="Arial" pitchFamily="34" charset="0"/>
              </a:rPr>
              <a:t>(Limit of detection)</a:t>
            </a:r>
            <a:r>
              <a:rPr lang="uk-UA" sz="1500" b="1" i="1" u="sng" dirty="0" smtClean="0">
                <a:latin typeface="Arial" pitchFamily="34" charset="0"/>
                <a:cs typeface="Arial" pitchFamily="34" charset="0"/>
              </a:rPr>
              <a:t>.</a:t>
            </a:r>
            <a:r>
              <a:rPr lang="uk-UA" sz="1500" u="sng" dirty="0" smtClean="0">
                <a:latin typeface="Arial" pitchFamily="34" charset="0"/>
                <a:cs typeface="Arial" pitchFamily="34" charset="0"/>
              </a:rPr>
              <a:t> </a:t>
            </a:r>
            <a:r>
              <a:rPr lang="uk-UA" sz="1500" dirty="0" smtClean="0">
                <a:latin typeface="Arial" pitchFamily="34" charset="0"/>
                <a:cs typeface="Arial" pitchFamily="34" charset="0"/>
              </a:rPr>
              <a:t>Це найменша кількість аналіту, яка може бути виявлена за умов </a:t>
            </a:r>
            <a:r>
              <a:rPr lang="uk-UA" sz="1500" dirty="0" err="1" smtClean="0">
                <a:latin typeface="Arial" pitchFamily="34" charset="0"/>
                <a:cs typeface="Arial" pitchFamily="34" charset="0"/>
              </a:rPr>
              <a:t>хроматографування</a:t>
            </a:r>
            <a:r>
              <a:rPr lang="uk-UA" sz="1500" dirty="0" smtClean="0">
                <a:latin typeface="Arial" pitchFamily="34" charset="0"/>
                <a:cs typeface="Arial" pitchFamily="34" charset="0"/>
              </a:rPr>
              <a:t>.</a:t>
            </a:r>
          </a:p>
          <a:p>
            <a:r>
              <a:rPr lang="uk-UA" sz="1500" b="1" i="1" dirty="0" smtClean="0">
                <a:latin typeface="Arial" pitchFamily="34" charset="0"/>
                <a:cs typeface="Arial" pitchFamily="34" charset="0"/>
              </a:rPr>
              <a:t>Встановлення межі детектування</a:t>
            </a:r>
            <a:r>
              <a:rPr lang="uk-UA" sz="1500" dirty="0" smtClean="0">
                <a:latin typeface="Arial" pitchFamily="34" charset="0"/>
                <a:cs typeface="Arial" pitchFamily="34" charset="0"/>
              </a:rPr>
              <a:t>: ввести у хроматограф робочий стандартний розчин аналіту (за умов, що відповідають даному методу). Розбавити робочий стандартний розчин так, щоб висота піку аналіту становила 3 рівні шуму, що і відповідатиме межі детектування</a:t>
            </a:r>
            <a:r>
              <a:rPr lang="ru-RU" sz="1500" dirty="0" smtClean="0">
                <a:latin typeface="Arial" pitchFamily="34" charset="0"/>
                <a:cs typeface="Arial" pitchFamily="34" charset="0"/>
              </a:rPr>
              <a:t>.</a:t>
            </a:r>
            <a:endParaRPr lang="ru-RU" sz="1500" dirty="0">
              <a:latin typeface="Arial" pitchFamily="34" charset="0"/>
              <a:cs typeface="Arial" pitchFamily="34" charset="0"/>
            </a:endParaRPr>
          </a:p>
          <a:p>
            <a:r>
              <a:rPr lang="ru-RU" sz="1500" b="1" i="1" u="sng" dirty="0">
                <a:latin typeface="Arial" pitchFamily="34" charset="0"/>
                <a:cs typeface="Arial" pitchFamily="34" charset="0"/>
              </a:rPr>
              <a:t>Межа </a:t>
            </a:r>
            <a:r>
              <a:rPr lang="ru-RU" sz="1500" b="1" i="1" u="sng" dirty="0" err="1">
                <a:latin typeface="Arial" pitchFamily="34" charset="0"/>
                <a:cs typeface="Arial" pitchFamily="34" charset="0"/>
              </a:rPr>
              <a:t>виявлення</a:t>
            </a:r>
            <a:r>
              <a:rPr lang="ru-RU" sz="1500" b="1" i="1" u="sng" dirty="0">
                <a:latin typeface="Arial" pitchFamily="34" charset="0"/>
                <a:cs typeface="Arial" pitchFamily="34" charset="0"/>
              </a:rPr>
              <a:t> (</a:t>
            </a:r>
            <a:r>
              <a:rPr lang="en-US" sz="1500" b="1" i="1" u="sng" dirty="0">
                <a:latin typeface="Arial" pitchFamily="34" charset="0"/>
                <a:cs typeface="Arial" pitchFamily="34" charset="0"/>
              </a:rPr>
              <a:t>limit of determination)</a:t>
            </a:r>
            <a:r>
              <a:rPr lang="en-US" sz="1500" dirty="0">
                <a:latin typeface="Arial" pitchFamily="34" charset="0"/>
                <a:cs typeface="Arial" pitchFamily="34" charset="0"/>
              </a:rPr>
              <a:t> </a:t>
            </a:r>
            <a:r>
              <a:rPr lang="uk-UA" sz="1500" dirty="0" smtClean="0">
                <a:latin typeface="Arial" pitchFamily="34" charset="0"/>
                <a:cs typeface="Arial" pitchFamily="34" charset="0"/>
              </a:rPr>
              <a:t>Мінімальна концентрація аналіту у зразку, яка може бути виявлена, але не визначена кількісно в умовах аналізу (точка, в якій виміряна величина більша, ніж невизначеність, пов'язана з нею).</a:t>
            </a:r>
          </a:p>
          <a:p>
            <a:r>
              <a:rPr lang="uk-UA" sz="1500" dirty="0" smtClean="0">
                <a:latin typeface="Arial" pitchFamily="34" charset="0"/>
                <a:cs typeface="Arial" pitchFamily="34" charset="0"/>
              </a:rPr>
              <a:t>Визначення межі виявлення залежить від типу методу (інструментальний або неінструментальний). Для інструментальних методів переважно визначають відношення сигнал/шум або вимірюють величину фонового сигналу, після чого розраховують мінімальний рівень (зазвичай приймають відношення сигнал/шум = 2:1 або 3:1). Ця межа потім оцінюється аналізом низки зразків, з вмістом аналіту близьким до межі (реальних чи спеціально підготовлених). Для неінструментальних методів межа виявлення визначається аналізом зразків з відомими концентраціями аналіту та встановленням мінімального рівня аналіту, при якому він може бути достовірно виявлений</a:t>
            </a:r>
            <a:r>
              <a:rPr lang="ru-RU" sz="1500" dirty="0" smtClean="0">
                <a:latin typeface="Arial" pitchFamily="34" charset="0"/>
                <a:cs typeface="Arial" pitchFamily="34" charset="0"/>
              </a:rPr>
              <a:t>.</a:t>
            </a:r>
            <a:endParaRPr lang="uk-UA" sz="1500" dirty="0" smtClean="0">
              <a:latin typeface="Arial" pitchFamily="34" charset="0"/>
              <a:cs typeface="Arial" pitchFamily="34" charset="0"/>
            </a:endParaRPr>
          </a:p>
          <a:p>
            <a:endParaRPr lang="uk-UA" sz="15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496" y="764704"/>
            <a:ext cx="7416824" cy="6093296"/>
          </a:xfrm>
        </p:spPr>
        <p:txBody>
          <a:bodyPr>
            <a:normAutofit/>
          </a:bodyPr>
          <a:lstStyle/>
          <a:p>
            <a:r>
              <a:rPr lang="ru-RU" b="1" i="1" dirty="0">
                <a:latin typeface="Arial" pitchFamily="34" charset="0"/>
                <a:cs typeface="Arial" pitchFamily="34" charset="0"/>
              </a:rPr>
              <a:t>Межа </a:t>
            </a:r>
            <a:r>
              <a:rPr lang="uk-UA" b="1" i="1" dirty="0" smtClean="0">
                <a:latin typeface="Arial" pitchFamily="34" charset="0"/>
                <a:cs typeface="Arial" pitchFamily="34" charset="0"/>
              </a:rPr>
              <a:t>кількісного визначення </a:t>
            </a:r>
            <a:r>
              <a:rPr lang="ru-RU" b="1" i="1" dirty="0" smtClean="0">
                <a:latin typeface="Arial" pitchFamily="34" charset="0"/>
                <a:cs typeface="Arial" pitchFamily="34" charset="0"/>
              </a:rPr>
              <a:t>(</a:t>
            </a:r>
            <a:r>
              <a:rPr lang="en-US" b="1" i="1" dirty="0">
                <a:latin typeface="Arial" pitchFamily="34" charset="0"/>
                <a:cs typeface="Arial" pitchFamily="34" charset="0"/>
              </a:rPr>
              <a:t>limit of quantitation)</a:t>
            </a:r>
            <a:r>
              <a:rPr lang="en-US" dirty="0">
                <a:latin typeface="Arial" pitchFamily="34" charset="0"/>
                <a:cs typeface="Arial" pitchFamily="34" charset="0"/>
              </a:rPr>
              <a:t> – </a:t>
            </a:r>
            <a:r>
              <a:rPr lang="ru-RU" dirty="0">
                <a:latin typeface="Arial" pitchFamily="34" charset="0"/>
                <a:cs typeface="Arial" pitchFamily="34" charset="0"/>
              </a:rPr>
              <a:t>параметр </a:t>
            </a:r>
            <a:r>
              <a:rPr lang="uk-UA" dirty="0" smtClean="0">
                <a:latin typeface="Arial" pitchFamily="34" charset="0"/>
                <a:cs typeface="Arial" pitchFamily="34" charset="0"/>
              </a:rPr>
              <a:t>кількісного визначення для нижчих рівнів вмісту речовин у пробі (валідаційний мінімум). Виражається концентрацією аналіту у зразку. Визначається, як і у випадку межі виявлення</a:t>
            </a:r>
          </a:p>
          <a:p>
            <a:r>
              <a:rPr lang="uk-UA" b="1" i="1" dirty="0" smtClean="0">
                <a:latin typeface="Arial" pitchFamily="34" charset="0"/>
                <a:cs typeface="Arial" pitchFamily="34" charset="0"/>
              </a:rPr>
              <a:t>ПКО</a:t>
            </a:r>
            <a:r>
              <a:rPr lang="uk-UA" dirty="0" smtClean="0">
                <a:latin typeface="Arial" pitchFamily="34" charset="0"/>
                <a:cs typeface="Arial" pitchFamily="34" charset="0"/>
              </a:rPr>
              <a:t> - найменша кількість аналіту, яка може бути однозначно виявлена в матриці за умов, що відповідають даному методу.</a:t>
            </a:r>
          </a:p>
          <a:p>
            <a:r>
              <a:rPr lang="uk-UA" b="1" i="1" dirty="0" smtClean="0">
                <a:latin typeface="Arial" pitchFamily="34" charset="0"/>
                <a:cs typeface="Arial" pitchFamily="34" charset="0"/>
              </a:rPr>
              <a:t>Встановлення межі виявлення</a:t>
            </a:r>
            <a:r>
              <a:rPr lang="uk-UA" dirty="0" smtClean="0">
                <a:latin typeface="Arial" pitchFamily="34" charset="0"/>
                <a:cs typeface="Arial" pitchFamily="34" charset="0"/>
              </a:rPr>
              <a:t>: додати холосту пробу з матриці зразка кількість аналіту, для якого співвідношення сигнал/шум буде рівним 10.</a:t>
            </a:r>
          </a:p>
          <a:p>
            <a:r>
              <a:rPr lang="uk-UA" dirty="0" smtClean="0">
                <a:latin typeface="Arial" pitchFamily="34" charset="0"/>
                <a:cs typeface="Arial" pitchFamily="34" charset="0"/>
              </a:rPr>
              <a:t>Для встановлення перелічених характеристик слід одержати не менше 3 позитивних результати</a:t>
            </a:r>
            <a:r>
              <a:rPr lang="ru-RU" dirty="0" smtClean="0">
                <a:latin typeface="Arial" pitchFamily="34" charset="0"/>
                <a:cs typeface="Arial" pitchFamily="34" charset="0"/>
              </a:rPr>
              <a:t>.</a:t>
            </a:r>
            <a:endParaRPr lang="ru-RU" dirty="0">
              <a:latin typeface="Arial" pitchFamily="34" charset="0"/>
              <a:cs typeface="Arial" pitchFamily="34" charset="0"/>
            </a:endParaRPr>
          </a:p>
          <a:p>
            <a:r>
              <a:rPr lang="ru-RU" b="1" i="1" dirty="0" err="1">
                <a:latin typeface="Arial" pitchFamily="34" charset="0"/>
                <a:cs typeface="Arial" pitchFamily="34" charset="0"/>
              </a:rPr>
              <a:t>Рівень</a:t>
            </a:r>
            <a:r>
              <a:rPr lang="ru-RU" b="1" i="1" dirty="0">
                <a:latin typeface="Arial" pitchFamily="34" charset="0"/>
                <a:cs typeface="Arial" pitchFamily="34" charset="0"/>
              </a:rPr>
              <a:t> </a:t>
            </a:r>
            <a:r>
              <a:rPr lang="ru-RU" b="1" i="1" dirty="0" err="1">
                <a:latin typeface="Arial" pitchFamily="34" charset="0"/>
                <a:cs typeface="Arial" pitchFamily="34" charset="0"/>
              </a:rPr>
              <a:t>звітності</a:t>
            </a:r>
            <a:r>
              <a:rPr lang="ru-RU" b="1" i="1" dirty="0">
                <a:latin typeface="Arial" pitchFamily="34" charset="0"/>
                <a:cs typeface="Arial" pitchFamily="34" charset="0"/>
              </a:rPr>
              <a:t> (</a:t>
            </a:r>
            <a:r>
              <a:rPr lang="en-US" b="1" i="1" dirty="0">
                <a:latin typeface="Arial" pitchFamily="34" charset="0"/>
                <a:cs typeface="Arial" pitchFamily="34" charset="0"/>
              </a:rPr>
              <a:t>RL ) </a:t>
            </a:r>
            <a:r>
              <a:rPr lang="uk-UA" b="1" i="1" dirty="0" smtClean="0">
                <a:latin typeface="Arial" pitchFamily="34" charset="0"/>
                <a:cs typeface="Arial" pitchFamily="34" charset="0"/>
              </a:rPr>
              <a:t>- </a:t>
            </a:r>
            <a:r>
              <a:rPr lang="uk-UA" dirty="0" smtClean="0">
                <a:latin typeface="Arial" pitchFamily="34" charset="0"/>
                <a:cs typeface="Arial" pitchFamily="34" charset="0"/>
              </a:rPr>
              <a:t>найнижчий рівень, де залишки підлягають звіту як конкретні числа. Він може дорівнювати </a:t>
            </a:r>
            <a:r>
              <a:rPr lang="en-US" dirty="0" smtClean="0">
                <a:latin typeface="Arial" pitchFamily="34" charset="0"/>
                <a:cs typeface="Arial" pitchFamily="34" charset="0"/>
              </a:rPr>
              <a:t>LOQ </a:t>
            </a:r>
            <a:r>
              <a:rPr lang="uk-UA" dirty="0" smtClean="0">
                <a:latin typeface="Arial" pitchFamily="34" charset="0"/>
                <a:cs typeface="Arial" pitchFamily="34" charset="0"/>
              </a:rPr>
              <a:t>або може перевищувати цю межу з метою обмеження витрат. Він не повинен бути нижчим, ніж відповідний </a:t>
            </a:r>
            <a:r>
              <a:rPr lang="en-US" dirty="0" smtClean="0">
                <a:latin typeface="Arial" pitchFamily="34" charset="0"/>
                <a:cs typeface="Arial" pitchFamily="34" charset="0"/>
              </a:rPr>
              <a:t>LCL</a:t>
            </a:r>
            <a:r>
              <a:rPr lang="en-US" dirty="0">
                <a:latin typeface="Arial" pitchFamily="34" charset="0"/>
                <a:cs typeface="Arial" pitchFamily="34" charset="0"/>
              </a:rPr>
              <a:t>. </a:t>
            </a:r>
            <a:r>
              <a:rPr lang="uk-UA" dirty="0" smtClean="0">
                <a:latin typeface="Arial" pitchFamily="34" charset="0"/>
                <a:cs typeface="Arial" pitchFamily="34" charset="0"/>
              </a:rPr>
              <a:t>Така ж межа звітності має бути протягом усього року</a:t>
            </a:r>
            <a:r>
              <a:rPr lang="ru-RU" dirty="0" smtClean="0">
                <a:latin typeface="Arial" pitchFamily="34" charset="0"/>
                <a:cs typeface="Arial" pitchFamily="34" charset="0"/>
              </a:rPr>
              <a:t>.</a:t>
            </a:r>
            <a:endParaRPr lang="uk-UA" dirty="0">
              <a:latin typeface="Arial" pitchFamily="34" charset="0"/>
              <a:cs typeface="Arial" pitchFamily="34" charset="0"/>
            </a:endParaRPr>
          </a:p>
        </p:txBody>
      </p:sp>
      <p:sp>
        <p:nvSpPr>
          <p:cNvPr id="5" name="Заголовок 1"/>
          <p:cNvSpPr>
            <a:spLocks noGrp="1"/>
          </p:cNvSpPr>
          <p:nvPr>
            <p:ph type="title"/>
          </p:nvPr>
        </p:nvSpPr>
        <p:spPr>
          <a:xfrm>
            <a:off x="179512" y="188640"/>
            <a:ext cx="7067793" cy="432048"/>
          </a:xfrm>
        </p:spPr>
        <p:txBody>
          <a:bodyPr>
            <a:normAutofit/>
          </a:bodyPr>
          <a:lstStyle/>
          <a:p>
            <a:pPr algn="ctr"/>
            <a:r>
              <a:rPr lang="uk-UA" sz="2000" b="1" dirty="0" smtClean="0">
                <a:solidFill>
                  <a:srgbClr val="4F6915"/>
                </a:solidFill>
                <a:latin typeface="Arial" pitchFamily="34" charset="0"/>
                <a:cs typeface="Arial" pitchFamily="34" charset="0"/>
              </a:rPr>
              <a:t>Межі вимірювань в аналітичних методиках</a:t>
            </a:r>
            <a:endParaRPr lang="uk-UA" sz="2000" b="1" dirty="0">
              <a:solidFill>
                <a:srgbClr val="4F6915"/>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059" y="250363"/>
            <a:ext cx="6347713" cy="443136"/>
          </a:xfrm>
        </p:spPr>
        <p:txBody>
          <a:bodyPr>
            <a:noAutofit/>
          </a:bodyPr>
          <a:lstStyle/>
          <a:p>
            <a:pPr algn="ctr"/>
            <a:r>
              <a:rPr lang="uk-UA" sz="2400" b="1" dirty="0" smtClean="0">
                <a:solidFill>
                  <a:srgbClr val="4F6915"/>
                </a:solidFill>
                <a:latin typeface="Arial" pitchFamily="34" charset="0"/>
                <a:cs typeface="Arial" pitchFamily="34" charset="0"/>
              </a:rPr>
              <a:t>Правильність</a:t>
            </a:r>
            <a:endParaRPr lang="uk-UA" sz="24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35496" y="703784"/>
            <a:ext cx="7560840" cy="6154216"/>
          </a:xfrm>
        </p:spPr>
        <p:txBody>
          <a:bodyPr>
            <a:normAutofit/>
          </a:bodyPr>
          <a:lstStyle/>
          <a:p>
            <a:r>
              <a:rPr lang="ru-RU" sz="1600" b="1" i="1" u="sng" dirty="0" err="1" smtClean="0">
                <a:latin typeface="Arial" pitchFamily="34" charset="0"/>
                <a:cs typeface="Arial" pitchFamily="34" charset="0"/>
              </a:rPr>
              <a:t>Правильність</a:t>
            </a:r>
            <a:r>
              <a:rPr lang="ru-RU" sz="1600" b="1" i="1" u="sng" dirty="0" smtClean="0">
                <a:latin typeface="Arial" pitchFamily="34" charset="0"/>
                <a:cs typeface="Arial" pitchFamily="34" charset="0"/>
              </a:rPr>
              <a:t> (</a:t>
            </a:r>
            <a:r>
              <a:rPr lang="ru-RU" sz="1600" b="1" i="1" u="sng" dirty="0" err="1" smtClean="0">
                <a:latin typeface="Arial" pitchFamily="34" charset="0"/>
                <a:cs typeface="Arial" pitchFamily="34" charset="0"/>
              </a:rPr>
              <a:t>accuracy</a:t>
            </a:r>
            <a:r>
              <a:rPr lang="ru-RU" sz="1600" b="1" i="1" u="sng" dirty="0" smtClean="0">
                <a:latin typeface="Arial" pitchFamily="34" charset="0"/>
                <a:cs typeface="Arial" pitchFamily="34" charset="0"/>
              </a:rPr>
              <a:t>) – </a:t>
            </a:r>
            <a:r>
              <a:rPr lang="uk-UA" sz="1600" dirty="0" smtClean="0">
                <a:latin typeface="Arial" pitchFamily="34" charset="0"/>
                <a:cs typeface="Arial" pitchFamily="34" charset="0"/>
              </a:rPr>
              <a:t>близькість одержуваних результатів до справжнього значення, оцінюється за похибкою визначення в результаті аналізу модельних зразків з відомими концентраціями аналіту, повністю приготованих зі стандартних речовин або методом добавок.</a:t>
            </a:r>
          </a:p>
          <a:p>
            <a:r>
              <a:rPr lang="uk-UA" sz="1600" dirty="0" smtClean="0">
                <a:latin typeface="Arial" pitchFamily="34" charset="0"/>
                <a:cs typeface="Arial" pitchFamily="34" charset="0"/>
              </a:rPr>
              <a:t>З погляду статистики, правильність методики це відсутність систематичної помилки.</a:t>
            </a:r>
          </a:p>
          <a:p>
            <a:r>
              <a:rPr lang="uk-UA" sz="1600" dirty="0" smtClean="0">
                <a:latin typeface="Arial" pitchFamily="34" charset="0"/>
                <a:cs typeface="Arial" pitchFamily="34" charset="0"/>
              </a:rPr>
              <a:t>Правильність методики визначається двома факторами: її селективністю та ступенем вилучення аналіту з матриці.</a:t>
            </a:r>
          </a:p>
          <a:p>
            <a:r>
              <a:rPr lang="uk-UA" sz="1600" dirty="0" smtClean="0">
                <a:latin typeface="Arial" pitchFamily="34" charset="0"/>
                <a:cs typeface="Arial" pitchFamily="34" charset="0"/>
              </a:rPr>
              <a:t>Оскільки правильність тісно пов'язана із селективністю, раціонально при плануванні </a:t>
            </a:r>
            <a:r>
              <a:rPr lang="uk-UA" sz="1600" dirty="0" err="1" smtClean="0">
                <a:latin typeface="Arial" pitchFamily="34" charset="0"/>
                <a:cs typeface="Arial" pitchFamily="34" charset="0"/>
              </a:rPr>
              <a:t>валідаційних</a:t>
            </a:r>
            <a:r>
              <a:rPr lang="uk-UA" sz="1600" dirty="0" smtClean="0">
                <a:latin typeface="Arial" pitchFamily="34" charset="0"/>
                <a:cs typeface="Arial" pitchFamily="34" charset="0"/>
              </a:rPr>
              <a:t> експериментів проводити обидва ці випробування спільно, причому на етапі так званої «</a:t>
            </a:r>
            <a:r>
              <a:rPr lang="uk-UA" sz="1600" dirty="0" err="1" smtClean="0">
                <a:latin typeface="Arial" pitchFamily="34" charset="0"/>
                <a:cs typeface="Arial" pitchFamily="34" charset="0"/>
              </a:rPr>
              <a:t>передвалідації</a:t>
            </a:r>
            <a:r>
              <a:rPr lang="uk-UA" sz="1600" dirty="0" smtClean="0">
                <a:latin typeface="Arial" pitchFamily="34" charset="0"/>
                <a:cs typeface="Arial" pitchFamily="34" charset="0"/>
              </a:rPr>
              <a:t>», найкраще при розробці методики.</a:t>
            </a:r>
          </a:p>
          <a:p>
            <a:r>
              <a:rPr lang="uk-UA" sz="1600" dirty="0" smtClean="0">
                <a:latin typeface="Arial" pitchFamily="34" charset="0"/>
                <a:cs typeface="Arial" pitchFamily="34" charset="0"/>
              </a:rPr>
              <a:t>З іншого боку, саме визначення правильності, тобто. Визначення аналіту в присутності всіх компонентів матриці у співвідношенні, максимально наближеному до реального об'єкта, є першим етапом визначення селективності методики, і це також можна і потрібно враховувати для скорочення обсягу </a:t>
            </a:r>
            <a:r>
              <a:rPr lang="uk-UA" sz="1600" dirty="0" err="1" smtClean="0">
                <a:latin typeface="Arial" pitchFamily="34" charset="0"/>
                <a:cs typeface="Arial" pitchFamily="34" charset="0"/>
              </a:rPr>
              <a:t>валідаційних</a:t>
            </a:r>
            <a:r>
              <a:rPr lang="uk-UA" sz="1600" dirty="0" smtClean="0">
                <a:latin typeface="Arial" pitchFamily="34" charset="0"/>
                <a:cs typeface="Arial" pitchFamily="34" charset="0"/>
              </a:rPr>
              <a:t> експериментів.</a:t>
            </a:r>
          </a:p>
          <a:p>
            <a:endParaRPr lang="ru-RU" sz="1600" dirty="0">
              <a:latin typeface="Arial" pitchFamily="34" charset="0"/>
              <a:cs typeface="Arial" pitchFamily="34" charset="0"/>
            </a:endParaRPr>
          </a:p>
          <a:p>
            <a:r>
              <a:rPr lang="ru-RU" sz="1600" b="1" i="1" dirty="0" err="1">
                <a:latin typeface="Arial" pitchFamily="34" charset="0"/>
                <a:cs typeface="Arial" pitchFamily="34" charset="0"/>
              </a:rPr>
              <a:t>Повернення</a:t>
            </a:r>
            <a:r>
              <a:rPr lang="ru-RU" sz="1600" b="1" i="1" dirty="0" smtClean="0">
                <a:latin typeface="Arial" pitchFamily="34" charset="0"/>
                <a:cs typeface="Arial" pitchFamily="34" charset="0"/>
              </a:rPr>
              <a:t> </a:t>
            </a:r>
            <a:r>
              <a:rPr lang="ru-RU" sz="1600" b="1" i="1" dirty="0">
                <a:latin typeface="Arial" pitchFamily="34" charset="0"/>
                <a:cs typeface="Arial" pitchFamily="34" charset="0"/>
              </a:rPr>
              <a:t>(</a:t>
            </a:r>
            <a:r>
              <a:rPr lang="en-US" sz="1600" b="1" i="1" dirty="0">
                <a:latin typeface="Arial" pitchFamily="34" charset="0"/>
                <a:cs typeface="Arial" pitchFamily="34" charset="0"/>
              </a:rPr>
              <a:t>Recovery</a:t>
            </a:r>
            <a:r>
              <a:rPr lang="en-US" sz="1600" dirty="0">
                <a:latin typeface="Arial" pitchFamily="34" charset="0"/>
                <a:cs typeface="Arial" pitchFamily="34" charset="0"/>
              </a:rPr>
              <a:t>) </a:t>
            </a:r>
            <a:r>
              <a:rPr lang="ru-RU" sz="1600" dirty="0" smtClean="0">
                <a:latin typeface="Arial" pitchFamily="34" charset="0"/>
                <a:cs typeface="Arial" pitchFamily="34" charset="0"/>
              </a:rPr>
              <a:t>– </a:t>
            </a:r>
            <a:r>
              <a:rPr lang="uk-UA" sz="1600" dirty="0" smtClean="0">
                <a:latin typeface="Arial" pitchFamily="34" charset="0"/>
                <a:cs typeface="Arial" pitchFamily="34" charset="0"/>
              </a:rPr>
              <a:t>ступінь вилучення доданого до зразка </a:t>
            </a:r>
            <a:r>
              <a:rPr lang="ru-RU" sz="1600" dirty="0" smtClean="0">
                <a:latin typeface="Arial" pitchFamily="34" charset="0"/>
                <a:cs typeface="Arial" pitchFamily="34" charset="0"/>
              </a:rPr>
              <a:t>стандарту</a:t>
            </a:r>
            <a:r>
              <a:rPr lang="ru-RU" sz="1600" dirty="0">
                <a:latin typeface="Arial" pitchFamily="34" charset="0"/>
                <a:cs typeface="Arial" pitchFamily="34" charset="0"/>
              </a:rPr>
              <a:t>. </a:t>
            </a:r>
            <a:r>
              <a:rPr lang="uk-UA" sz="1600" dirty="0" smtClean="0">
                <a:latin typeface="Arial" pitchFamily="34" charset="0"/>
                <a:cs typeface="Arial" pitchFamily="34" charset="0"/>
              </a:rPr>
              <a:t>Відсоток повернення має бути постійним.</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6" y="116632"/>
            <a:ext cx="2890664" cy="582594"/>
          </a:xfrm>
        </p:spPr>
        <p:txBody>
          <a:bodyPr>
            <a:normAutofit/>
          </a:bodyPr>
          <a:lstStyle/>
          <a:p>
            <a:pPr algn="ctr"/>
            <a:r>
              <a:rPr lang="uk-UA" sz="2800" b="1" dirty="0" smtClean="0">
                <a:solidFill>
                  <a:srgbClr val="4F6915"/>
                </a:solidFill>
                <a:latin typeface="Arial" pitchFamily="34" charset="0"/>
                <a:cs typeface="Arial" pitchFamily="34" charset="0"/>
              </a:rPr>
              <a:t>Прецизійність</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0" y="699226"/>
            <a:ext cx="7740352" cy="6237312"/>
          </a:xfrm>
        </p:spPr>
        <p:txBody>
          <a:bodyPr>
            <a:normAutofit lnSpcReduction="10000"/>
          </a:bodyPr>
          <a:lstStyle/>
          <a:p>
            <a:r>
              <a:rPr lang="ru-RU" sz="1500" b="1" i="1" u="sng" dirty="0" err="1" smtClean="0">
                <a:latin typeface="Arial" pitchFamily="34" charset="0"/>
                <a:cs typeface="Arial" pitchFamily="34" charset="0"/>
              </a:rPr>
              <a:t>Прецизійність</a:t>
            </a:r>
            <a:r>
              <a:rPr lang="ru-RU" sz="1500" b="1" i="1" u="sng" dirty="0" smtClean="0">
                <a:latin typeface="Arial" pitchFamily="34" charset="0"/>
                <a:cs typeface="Arial" pitchFamily="34" charset="0"/>
              </a:rPr>
              <a:t> (</a:t>
            </a:r>
            <a:r>
              <a:rPr lang="en-US" sz="1500" b="1" i="1" u="sng" dirty="0" smtClean="0">
                <a:latin typeface="Arial" pitchFamily="34" charset="0"/>
                <a:cs typeface="Arial" pitchFamily="34" charset="0"/>
              </a:rPr>
              <a:t>Precision</a:t>
            </a:r>
            <a:r>
              <a:rPr lang="ru-RU" sz="1500" b="1" i="1" u="sng" dirty="0" smtClean="0">
                <a:latin typeface="Arial" pitchFamily="34" charset="0"/>
                <a:cs typeface="Arial" pitchFamily="34" charset="0"/>
              </a:rPr>
              <a:t>) </a:t>
            </a:r>
            <a:r>
              <a:rPr lang="uk-UA" sz="1500" dirty="0" smtClean="0">
                <a:latin typeface="Arial" pitchFamily="34" charset="0"/>
                <a:cs typeface="Arial" pitchFamily="34" charset="0"/>
              </a:rPr>
              <a:t>близькість незалежних результатів, отриманих при випробуванні </a:t>
            </a:r>
            <a:r>
              <a:rPr lang="uk-UA" sz="1500" dirty="0" err="1" smtClean="0">
                <a:latin typeface="Arial" pitchFamily="34" charset="0"/>
                <a:cs typeface="Arial" pitchFamily="34" charset="0"/>
              </a:rPr>
              <a:t>внутрішньолабораторного</a:t>
            </a:r>
            <a:r>
              <a:rPr lang="uk-UA" sz="1500" dirty="0" smtClean="0">
                <a:latin typeface="Arial" pitchFamily="34" charset="0"/>
                <a:cs typeface="Arial" pitchFamily="34" charset="0"/>
              </a:rPr>
              <a:t> контрольного зразка або ступінь узгодженості результатів при багаторазовому повторенні аналітичної процедури. визначається двома параметрами: збіжність (повторюваність) і відтворюваність.</a:t>
            </a:r>
          </a:p>
          <a:p>
            <a:r>
              <a:rPr lang="uk-UA" sz="1500" b="1" i="1" dirty="0" smtClean="0">
                <a:latin typeface="Arial" pitchFamily="34" charset="0"/>
                <a:cs typeface="Arial" pitchFamily="34" charset="0"/>
              </a:rPr>
              <a:t>Показники прецизійності аналітичного методу </a:t>
            </a:r>
            <a:r>
              <a:rPr lang="uk-UA" sz="1500" dirty="0" smtClean="0">
                <a:latin typeface="Arial" pitchFamily="34" charset="0"/>
                <a:cs typeface="Arial" pitchFamily="34" charset="0"/>
              </a:rPr>
              <a:t>– відносне стандартне відхилення, довірчий інтервал. Визначення проводиться у два етапи: спочатку визначається збіжність, потім відтворюваність. Точність методик визначається на одному з останніх етапів валідації. Спочатку визначається збіжність, потім відтворюваність. У першому випадку аналіз гомогенної проби виконується 10 разів в одній лабораторії на одному приладі одним аналітиком, у другому той же зразок аналізується в різних лабораторіях різні люди на різних приладах та в різний час (всього від 9 до 15 варіантів). Як об'єкт аналізу використовуються реальні зразки </a:t>
            </a:r>
            <a:r>
              <a:rPr lang="uk-UA" sz="1500" dirty="0" err="1" smtClean="0">
                <a:latin typeface="Arial" pitchFamily="34" charset="0"/>
                <a:cs typeface="Arial" pitchFamily="34" charset="0"/>
              </a:rPr>
              <a:t>спайковані</a:t>
            </a:r>
            <a:r>
              <a:rPr lang="uk-UA" sz="1500" dirty="0" smtClean="0">
                <a:latin typeface="Arial" pitchFamily="34" charset="0"/>
                <a:cs typeface="Arial" pitchFamily="34" charset="0"/>
              </a:rPr>
              <a:t> концентраціями аналіту у межах інтервалу методики. Оцінку проводять за відносним стандартним відхиленням результатів аналізів.</a:t>
            </a:r>
          </a:p>
          <a:p>
            <a:r>
              <a:rPr lang="uk-UA" sz="1500" b="1" u="sng" dirty="0" smtClean="0">
                <a:latin typeface="Arial" pitchFamily="34" charset="0"/>
                <a:cs typeface="Arial" pitchFamily="34" charset="0"/>
              </a:rPr>
              <a:t>Відтворюваність</a:t>
            </a:r>
            <a:r>
              <a:rPr lang="uk-UA" sz="1500" dirty="0" smtClean="0">
                <a:latin typeface="Arial" pitchFamily="34" charset="0"/>
                <a:cs typeface="Arial" pitchFamily="34" charset="0"/>
              </a:rPr>
              <a:t> - здатність методу забезпечувати отримання близьких результатів для паралельних проб, отриманих у різні дні, різними операторами, за різних умов.</a:t>
            </a:r>
          </a:p>
          <a:p>
            <a:r>
              <a:rPr lang="uk-UA" sz="1500" dirty="0" smtClean="0">
                <a:latin typeface="Arial" pitchFamily="34" charset="0"/>
                <a:cs typeface="Arial" pitchFamily="34" charset="0"/>
              </a:rPr>
              <a:t>Отримати не менше 7 результатів у різні дні за різних умов, відкинути мінімальне та максимальне значення, обчислити середнє арифметичне та середньоквадратичне відхилення. Отримане значення СКВ має перевищувати значення, вказане у НД на метод випробування.</a:t>
            </a:r>
          </a:p>
          <a:p>
            <a:r>
              <a:rPr lang="uk-UA" sz="1500" b="1" i="1" dirty="0" err="1" smtClean="0">
                <a:latin typeface="Arial" pitchFamily="34" charset="0"/>
                <a:cs typeface="Arial" pitchFamily="34" charset="0"/>
              </a:rPr>
              <a:t>Сходимість</a:t>
            </a:r>
            <a:r>
              <a:rPr lang="uk-UA" sz="1500" dirty="0" smtClean="0">
                <a:latin typeface="Arial" pitchFamily="34" charset="0"/>
                <a:cs typeface="Arial" pitchFamily="34" charset="0"/>
              </a:rPr>
              <a:t> - здатність методу забезпечувати отримання близьких результатів для паралельних проб в тих самих умовах. Відкинути мінімальне та максимальне значення, обчислити середнє арифметичне та середньоквадратичне відхилення. Отримане значення СКВ має перевищувати значення, вказане у НД на метод випробування</a:t>
            </a:r>
            <a:r>
              <a:rPr lang="ru-RU" sz="1500" dirty="0" smtClean="0">
                <a:latin typeface="Arial" pitchFamily="34" charset="0"/>
                <a:cs typeface="Arial" pitchFamily="34" charset="0"/>
              </a:rPr>
              <a:t>.</a:t>
            </a:r>
            <a:endParaRPr lang="ru-RU" sz="1400" dirty="0" smtClean="0">
              <a:latin typeface="Arial" pitchFamily="34" charset="0"/>
              <a:cs typeface="Arial" pitchFamily="34" charset="0"/>
            </a:endParaRPr>
          </a:p>
          <a:p>
            <a:endParaRPr lang="uk-UA" sz="14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6347713" cy="515144"/>
          </a:xfrm>
        </p:spPr>
        <p:txBody>
          <a:bodyPr>
            <a:noAutofit/>
          </a:bodyPr>
          <a:lstStyle/>
          <a:p>
            <a:pPr algn="ctr"/>
            <a:r>
              <a:rPr lang="uk-UA" sz="2800" b="1" dirty="0" smtClean="0">
                <a:solidFill>
                  <a:srgbClr val="4F6915"/>
                </a:solidFill>
                <a:latin typeface="Arial" pitchFamily="34" charset="0"/>
                <a:cs typeface="Arial" pitchFamily="34" charset="0"/>
              </a:rPr>
              <a:t>Стійкість методики</a:t>
            </a:r>
            <a:endParaRPr lang="uk-UA" sz="28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41000" y="1052736"/>
            <a:ext cx="7344816" cy="5688632"/>
          </a:xfrm>
        </p:spPr>
        <p:txBody>
          <a:bodyPr>
            <a:normAutofit lnSpcReduction="10000"/>
          </a:bodyPr>
          <a:lstStyle/>
          <a:p>
            <a:r>
              <a:rPr lang="ru-RU" sz="2000" b="1" i="1" u="sng" dirty="0" err="1" smtClean="0">
                <a:latin typeface="Arial" pitchFamily="34" charset="0"/>
                <a:cs typeface="Arial" pitchFamily="34" charset="0"/>
              </a:rPr>
              <a:t>Стійкість</a:t>
            </a:r>
            <a:r>
              <a:rPr lang="ru-RU" sz="2000" b="1" i="1" u="sng" dirty="0" smtClean="0">
                <a:latin typeface="Arial" pitchFamily="34" charset="0"/>
                <a:cs typeface="Arial" pitchFamily="34" charset="0"/>
              </a:rPr>
              <a:t> (</a:t>
            </a:r>
            <a:r>
              <a:rPr lang="ru-RU" sz="2000" b="1" i="1" u="sng" dirty="0" err="1" smtClean="0">
                <a:latin typeface="Arial" pitchFamily="34" charset="0"/>
                <a:cs typeface="Arial" pitchFamily="34" charset="0"/>
              </a:rPr>
              <a:t>robustness</a:t>
            </a:r>
            <a:r>
              <a:rPr lang="ru-RU" sz="2000" b="1" i="1" u="sng" dirty="0" smtClean="0">
                <a:latin typeface="Arial" pitchFamily="34" charset="0"/>
                <a:cs typeface="Arial" pitchFamily="34" charset="0"/>
              </a:rPr>
              <a:t>) </a:t>
            </a:r>
            <a:r>
              <a:rPr lang="ru-RU" sz="2000" dirty="0" smtClean="0">
                <a:latin typeface="Arial" panose="020B0604020202020204" pitchFamily="34" charset="0"/>
                <a:cs typeface="Arial" panose="020B0604020202020204" pitchFamily="34" charset="0"/>
              </a:rPr>
              <a:t>– </a:t>
            </a:r>
            <a:r>
              <a:rPr lang="uk-UA" sz="2000" dirty="0" smtClean="0">
                <a:latin typeface="Arial" pitchFamily="34" charset="0"/>
                <a:cs typeface="Arial" pitchFamily="34" charset="0"/>
              </a:rPr>
              <a:t>міра здатності не піддаватися впливу невеликих, але позамежних відхилень параметрів методики – показує точність і правильність за нормальних умов. </a:t>
            </a:r>
          </a:p>
          <a:p>
            <a:r>
              <a:rPr lang="uk-UA" sz="2000" dirty="0" smtClean="0">
                <a:latin typeface="Arial" pitchFamily="34" charset="0"/>
                <a:cs typeface="Arial" pitchFamily="34" charset="0"/>
              </a:rPr>
              <a:t>Визначається проведенням тесту </a:t>
            </a:r>
            <a:r>
              <a:rPr lang="uk-UA" sz="2000" b="1" dirty="0" smtClean="0">
                <a:latin typeface="Arial" pitchFamily="34" charset="0"/>
                <a:cs typeface="Arial" pitchFamily="34" charset="0"/>
              </a:rPr>
              <a:t>правильності</a:t>
            </a:r>
            <a:r>
              <a:rPr lang="uk-UA" sz="2000" dirty="0" smtClean="0">
                <a:latin typeface="Arial" pitchFamily="34" charset="0"/>
                <a:cs typeface="Arial" pitchFamily="34" charset="0"/>
              </a:rPr>
              <a:t> при невеликих відхиленнях параметрів методики або властивостей об'єкта, що аналізується. Розраховується похибка порівняно з результатами, одержаними в нормальних умовах. Якщо спостерігається вплив параметрів методики, про це зазначаємо в тексті методики.</a:t>
            </a:r>
          </a:p>
          <a:p>
            <a:r>
              <a:rPr lang="uk-UA" sz="2000" dirty="0" smtClean="0">
                <a:latin typeface="Arial" pitchFamily="34" charset="0"/>
                <a:cs typeface="Arial" pitchFamily="34" charset="0"/>
              </a:rPr>
              <a:t>Такі дані дозволяють вирішити - чи метод може бути </a:t>
            </a:r>
            <a:r>
              <a:rPr lang="uk-UA" sz="2000" dirty="0" err="1" smtClean="0">
                <a:latin typeface="Arial" pitchFamily="34" charset="0"/>
                <a:cs typeface="Arial" pitchFamily="34" charset="0"/>
              </a:rPr>
              <a:t>ревалідований</a:t>
            </a:r>
            <a:r>
              <a:rPr lang="uk-UA" sz="2000" dirty="0" smtClean="0">
                <a:latin typeface="Arial" pitchFamily="34" charset="0"/>
                <a:cs typeface="Arial" pitchFamily="34" charset="0"/>
              </a:rPr>
              <a:t>, коли один або більше параметрів змінені. В оптимальному варіанті слід оцінювати стійкість методів у фазі розробки.</a:t>
            </a:r>
          </a:p>
          <a:p>
            <a:r>
              <a:rPr lang="uk-UA" sz="2000" dirty="0" smtClean="0">
                <a:latin typeface="Arial" pitchFamily="34" charset="0"/>
                <a:cs typeface="Arial" pitchFamily="34" charset="0"/>
              </a:rPr>
              <a:t>На наш погляд, стійкість методики відмінно перевіряється в умовах безперервної валідації при виконанні рутинних випробувань</a:t>
            </a:r>
            <a:r>
              <a:rPr lang="ru-RU" sz="2000" dirty="0" smtClean="0">
                <a:latin typeface="Arial" pitchFamily="34" charset="0"/>
                <a:cs typeface="Arial" pitchFamily="34" charset="0"/>
              </a:rPr>
              <a:t>.</a:t>
            </a:r>
            <a:endParaRPr lang="uk-UA" sz="20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6347713" cy="875184"/>
          </a:xfrm>
        </p:spPr>
        <p:txBody>
          <a:bodyPr>
            <a:normAutofit/>
          </a:bodyPr>
          <a:lstStyle/>
          <a:p>
            <a:pPr algn="ctr"/>
            <a:r>
              <a:rPr lang="uk-UA" sz="2400" b="1" dirty="0" smtClean="0">
                <a:solidFill>
                  <a:srgbClr val="4F6915"/>
                </a:solidFill>
                <a:latin typeface="Arial" pitchFamily="34" charset="0"/>
                <a:cs typeface="Arial" pitchFamily="34" charset="0"/>
              </a:rPr>
              <a:t>Безперервна валідація/верифікація робочих характеристик</a:t>
            </a:r>
            <a:endParaRPr lang="uk-UA" sz="2400"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0" y="1124744"/>
            <a:ext cx="8316416" cy="5733256"/>
          </a:xfrm>
        </p:spPr>
        <p:txBody>
          <a:bodyPr>
            <a:noAutofit/>
          </a:bodyPr>
          <a:lstStyle/>
          <a:p>
            <a:r>
              <a:rPr lang="uk-UA" b="1" i="1" u="sng" dirty="0" smtClean="0">
                <a:latin typeface="Arial" pitchFamily="34" charset="0"/>
                <a:cs typeface="Arial" pitchFamily="34" charset="0"/>
              </a:rPr>
              <a:t>Мета безперервної валідації </a:t>
            </a:r>
            <a:r>
              <a:rPr lang="uk-UA" dirty="0" smtClean="0">
                <a:latin typeface="Arial" pitchFamily="34" charset="0"/>
                <a:cs typeface="Arial" pitchFamily="34" charset="0"/>
              </a:rPr>
              <a:t>методики полягає в наступному</a:t>
            </a:r>
            <a:r>
              <a:rPr lang="ru-RU" dirty="0" smtClean="0">
                <a:latin typeface="Arial" pitchFamily="34" charset="0"/>
                <a:cs typeface="Arial" pitchFamily="34" charset="0"/>
              </a:rPr>
              <a:t>:</a:t>
            </a:r>
            <a:endParaRPr lang="uk-UA" dirty="0" smtClean="0">
              <a:latin typeface="Arial" pitchFamily="34" charset="0"/>
              <a:cs typeface="Arial" pitchFamily="34" charset="0"/>
            </a:endParaRPr>
          </a:p>
          <a:p>
            <a:pPr>
              <a:buFont typeface="Wingdings" panose="05000000000000000000" pitchFamily="2" charset="2"/>
              <a:buChar char="q"/>
            </a:pPr>
            <a:r>
              <a:rPr lang="uk-UA" dirty="0" smtClean="0">
                <a:latin typeface="Arial" pitchFamily="34" charset="0"/>
                <a:cs typeface="Arial" pitchFamily="34" charset="0"/>
              </a:rPr>
              <a:t>продемонструвати </a:t>
            </a:r>
            <a:r>
              <a:rPr lang="uk-UA" dirty="0" err="1" smtClean="0">
                <a:latin typeface="Arial" pitchFamily="34" charset="0"/>
                <a:cs typeface="Arial" pitchFamily="34" charset="0"/>
              </a:rPr>
              <a:t>робастність</a:t>
            </a:r>
            <a:r>
              <a:rPr lang="uk-UA" dirty="0" smtClean="0">
                <a:latin typeface="Arial" pitchFamily="34" charset="0"/>
                <a:cs typeface="Arial" pitchFamily="34" charset="0"/>
              </a:rPr>
              <a:t> за допомогою оцінки середнього коефіцієнта вилучення та внутрішньолабораторної відтворюваності</a:t>
            </a:r>
          </a:p>
          <a:p>
            <a:pPr>
              <a:buFont typeface="Wingdings" panose="05000000000000000000" pitchFamily="2" charset="2"/>
              <a:buChar char="q"/>
            </a:pPr>
            <a:r>
              <a:rPr lang="uk-UA" dirty="0" smtClean="0">
                <a:latin typeface="Arial" pitchFamily="34" charset="0"/>
                <a:cs typeface="Arial" pitchFamily="34" charset="0"/>
              </a:rPr>
              <a:t>довести, що незначні коригування не впливають на стійкість методики</a:t>
            </a:r>
          </a:p>
          <a:p>
            <a:r>
              <a:rPr lang="uk-UA" b="1" dirty="0" smtClean="0">
                <a:latin typeface="Arial" pitchFamily="34" charset="0"/>
                <a:cs typeface="Arial" pitchFamily="34" charset="0"/>
              </a:rPr>
              <a:t>Крім того :</a:t>
            </a:r>
          </a:p>
          <a:p>
            <a:r>
              <a:rPr lang="uk-UA" dirty="0" smtClean="0">
                <a:latin typeface="Arial" pitchFamily="34" charset="0"/>
                <a:cs typeface="Arial" pitchFamily="34" charset="0"/>
              </a:rPr>
              <a:t>показати, що зміни, проведені в методі з часом, не надають неприйнятного негативного впливу на робочі характеристики методу</a:t>
            </a:r>
          </a:p>
          <a:p>
            <a:r>
              <a:rPr lang="uk-UA" dirty="0" smtClean="0">
                <a:latin typeface="Arial" pitchFamily="34" charset="0"/>
                <a:cs typeface="Arial" pitchFamily="34" charset="0"/>
              </a:rPr>
              <a:t>продемонструвати можливість застосування для дослідження інших матриць із тієї ж категорії</a:t>
            </a:r>
          </a:p>
          <a:p>
            <a:r>
              <a:rPr lang="uk-UA" dirty="0" smtClean="0">
                <a:latin typeface="Arial" pitchFamily="34" charset="0"/>
                <a:cs typeface="Arial" pitchFamily="34" charset="0"/>
              </a:rPr>
              <a:t>визначити межі прийнятності для результатів окремого вилучення, отриманих під час рутинного аналізу</a:t>
            </a:r>
          </a:p>
          <a:p>
            <a:r>
              <a:rPr lang="uk-UA" dirty="0" smtClean="0">
                <a:latin typeface="Arial" pitchFamily="34" charset="0"/>
                <a:cs typeface="Arial" pitchFamily="34" charset="0"/>
              </a:rPr>
              <a:t>зібрати інформацію для обчислення невизначеності вимірювання всередині лабораторії.</a:t>
            </a:r>
          </a:p>
          <a:p>
            <a:r>
              <a:rPr lang="uk-UA" b="1" dirty="0" smtClean="0">
                <a:latin typeface="Arial" pitchFamily="34" charset="0"/>
                <a:cs typeface="Arial" pitchFamily="34" charset="0"/>
              </a:rPr>
              <a:t>Виконується:</a:t>
            </a:r>
            <a:r>
              <a:rPr lang="uk-UA" dirty="0" smtClean="0">
                <a:latin typeface="Arial" pitchFamily="34" charset="0"/>
                <a:cs typeface="Arial" pitchFamily="34" charset="0"/>
              </a:rPr>
              <a:t> при рутинному аналізі кожної серії зразків один або кілька зразків із досліджуваної категорії матриць збагачують </a:t>
            </a:r>
            <a:r>
              <a:rPr lang="uk-UA" dirty="0" err="1" smtClean="0">
                <a:latin typeface="Arial" pitchFamily="34" charset="0"/>
                <a:cs typeface="Arial" pitchFamily="34" charset="0"/>
              </a:rPr>
              <a:t>аналітами</a:t>
            </a:r>
            <a:r>
              <a:rPr lang="uk-UA" dirty="0" smtClean="0">
                <a:latin typeface="Arial" pitchFamily="34" charset="0"/>
                <a:cs typeface="Arial" pitchFamily="34" charset="0"/>
              </a:rPr>
              <a:t> і аналізують одночасно з іншими зразками</a:t>
            </a:r>
            <a:r>
              <a:rPr lang="ru-RU" dirty="0" smtClean="0">
                <a:latin typeface="Arial" pitchFamily="34" charset="0"/>
                <a:cs typeface="Arial" pitchFamily="34" charset="0"/>
              </a:rPr>
              <a:t>.</a:t>
            </a:r>
            <a:endParaRPr lang="uk-UA" dirty="0">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6347713" cy="443136"/>
          </a:xfrm>
        </p:spPr>
        <p:txBody>
          <a:bodyPr>
            <a:noAutofit/>
          </a:bodyPr>
          <a:lstStyle/>
          <a:p>
            <a:pPr algn="ctr"/>
            <a:r>
              <a:rPr lang="uk-UA" sz="2400" b="1" dirty="0" smtClean="0">
                <a:solidFill>
                  <a:srgbClr val="63841A"/>
                </a:solidFill>
                <a:latin typeface="Arial" panose="020B0604020202020204" pitchFamily="34" charset="0"/>
                <a:cs typeface="Arial" panose="020B0604020202020204" pitchFamily="34" charset="0"/>
              </a:rPr>
              <a:t>Ефект матриці</a:t>
            </a:r>
            <a:endParaRPr lang="uk-UA" sz="2400" b="1" dirty="0">
              <a:solidFill>
                <a:srgbClr val="63841A"/>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7504" y="980728"/>
            <a:ext cx="7344816" cy="5060635"/>
          </a:xfrm>
        </p:spPr>
        <p:txBody>
          <a:bodyPr>
            <a:noAutofit/>
          </a:bodyPr>
          <a:lstStyle/>
          <a:p>
            <a:pPr>
              <a:buFont typeface="Wingdings" panose="05000000000000000000" pitchFamily="2" charset="2"/>
              <a:buChar char="ü"/>
            </a:pPr>
            <a:r>
              <a:rPr lang="uk-UA" sz="2000" b="1" dirty="0">
                <a:latin typeface="Arial" panose="020B0604020202020204" pitchFamily="34" charset="0"/>
                <a:cs typeface="Arial" panose="020B0604020202020204" pitchFamily="34" charset="0"/>
              </a:rPr>
              <a:t>Вплив матриці (матричний ефект)</a:t>
            </a:r>
            <a:r>
              <a:rPr lang="uk-UA" sz="2000" dirty="0">
                <a:latin typeface="Arial" panose="020B0604020202020204" pitchFamily="34" charset="0"/>
                <a:cs typeface="Arial" panose="020B0604020202020204" pitchFamily="34" charset="0"/>
              </a:rPr>
              <a:t> особливо важливо враховувати в аналізі пестицидів, ПАУ, ПХБ, мікотоксинів та інших нормованих показників безпеки. Тому в план валідації вводиться нова характеристика – калібрування у матрицю.</a:t>
            </a:r>
          </a:p>
          <a:p>
            <a:pPr>
              <a:buFont typeface="Wingdings" panose="05000000000000000000" pitchFamily="2" charset="2"/>
              <a:buChar char="ü"/>
            </a:pPr>
            <a:r>
              <a:rPr lang="uk-UA" sz="2000" b="1" dirty="0">
                <a:latin typeface="Arial" panose="020B0604020202020204" pitchFamily="34" charset="0"/>
                <a:cs typeface="Arial" panose="020B0604020202020204" pitchFamily="34" charset="0"/>
              </a:rPr>
              <a:t>Калібрування в матрицю</a:t>
            </a:r>
            <a:r>
              <a:rPr lang="uk-UA" sz="2000" dirty="0">
                <a:latin typeface="Arial" panose="020B0604020202020204" pitchFamily="34" charset="0"/>
                <a:cs typeface="Arial" panose="020B0604020202020204" pitchFamily="34" charset="0"/>
              </a:rPr>
              <a:t>, призначене для компенсації ефектів матриці та допустимого втручання. Матричний холостий зразок має бути приготовлений також як проба для рутинного аналізу.</a:t>
            </a:r>
          </a:p>
          <a:p>
            <a:pPr>
              <a:buFont typeface="Wingdings" panose="05000000000000000000" pitchFamily="2" charset="2"/>
              <a:buChar char="ü"/>
            </a:pPr>
            <a:r>
              <a:rPr lang="uk-UA" sz="2000" dirty="0">
                <a:latin typeface="Arial" panose="020B0604020202020204" pitchFamily="34" charset="0"/>
                <a:cs typeface="Arial" panose="020B0604020202020204" pitchFamily="34" charset="0"/>
              </a:rPr>
              <a:t>Насправді пестицид додається в екстракт холостого зразка матриці, схожої з матрицею, що піддається аналізу. </a:t>
            </a:r>
            <a:r>
              <a:rPr lang="uk-UA" sz="2000" dirty="0" smtClean="0">
                <a:latin typeface="Arial" panose="020B0604020202020204" pitchFamily="34" charset="0"/>
                <a:cs typeface="Arial" panose="020B0604020202020204" pitchFamily="34" charset="0"/>
              </a:rPr>
              <a:t>Матриця </a:t>
            </a:r>
            <a:r>
              <a:rPr lang="uk-UA" sz="2000" dirty="0">
                <a:latin typeface="Arial" panose="020B0604020202020204" pitchFamily="34" charset="0"/>
                <a:cs typeface="Arial" panose="020B0604020202020204" pitchFamily="34" charset="0"/>
              </a:rPr>
              <a:t>холостого зразка може відрізнятися від матриці зразків, якщо продемонстровано, що вона компенсує ефекти. </a:t>
            </a:r>
            <a:r>
              <a:rPr lang="uk-UA" sz="2000" dirty="0" smtClean="0">
                <a:latin typeface="Arial" panose="020B0604020202020204" pitchFamily="34" charset="0"/>
                <a:cs typeface="Arial" panose="020B0604020202020204" pitchFamily="34" charset="0"/>
              </a:rPr>
              <a:t>Однак, </a:t>
            </a:r>
            <a:r>
              <a:rPr lang="uk-UA" sz="2000" dirty="0">
                <a:latin typeface="Arial" panose="020B0604020202020204" pitchFamily="34" charset="0"/>
                <a:cs typeface="Arial" panose="020B0604020202020204" pitchFamily="34" charset="0"/>
              </a:rPr>
              <a:t>для визначення залишків, що досягають або перевищують </a:t>
            </a:r>
            <a:r>
              <a:rPr lang="en-US" sz="2000" dirty="0">
                <a:latin typeface="Arial" panose="020B0604020202020204" pitchFamily="34" charset="0"/>
                <a:cs typeface="Arial" panose="020B0604020202020204" pitchFamily="34" charset="0"/>
              </a:rPr>
              <a:t>MRL, </a:t>
            </a:r>
            <a:r>
              <a:rPr lang="uk-UA" sz="2000" dirty="0">
                <a:latin typeface="Arial" panose="020B0604020202020204" pitchFamily="34" charset="0"/>
                <a:cs typeface="Arial" panose="020B0604020202020204" pitchFamily="34" charset="0"/>
              </a:rPr>
              <a:t>слід використовувати ту саму </a:t>
            </a:r>
            <a:r>
              <a:rPr lang="uk-UA" sz="2000" dirty="0" smtClean="0">
                <a:latin typeface="Arial" panose="020B0604020202020204" pitchFamily="34" charset="0"/>
                <a:cs typeface="Arial" panose="020B0604020202020204" pitchFamily="34" charset="0"/>
              </a:rPr>
              <a:t>матрицю.</a:t>
            </a:r>
            <a:endParaRPr lang="ru-RU" sz="2000" dirty="0"/>
          </a:p>
        </p:txBody>
      </p:sp>
    </p:spTree>
    <p:extLst>
      <p:ext uri="{BB962C8B-B14F-4D97-AF65-F5344CB8AC3E}">
        <p14:creationId xmlns:p14="http://schemas.microsoft.com/office/powerpoint/2010/main" val="3849406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7272807" cy="1320800"/>
          </a:xfrm>
        </p:spPr>
        <p:txBody>
          <a:bodyPr>
            <a:normAutofit/>
          </a:bodyPr>
          <a:lstStyle/>
          <a:p>
            <a:pPr algn="ctr"/>
            <a:r>
              <a:rPr lang="uk-UA" sz="2400" b="1" dirty="0" smtClean="0">
                <a:solidFill>
                  <a:srgbClr val="63841A"/>
                </a:solidFill>
                <a:latin typeface="Arial" pitchFamily="34" charset="0"/>
                <a:cs typeface="Arial" pitchFamily="34" charset="0"/>
              </a:rPr>
              <a:t>Звіт</a:t>
            </a:r>
            <a:r>
              <a:rPr lang="ru-RU" sz="2400" b="1" dirty="0" smtClean="0">
                <a:solidFill>
                  <a:srgbClr val="63841A"/>
                </a:solidFill>
                <a:latin typeface="Arial" pitchFamily="34" charset="0"/>
                <a:cs typeface="Arial" pitchFamily="34" charset="0"/>
              </a:rPr>
              <a:t> про валідацію методики (СФ.7.2-02.01 «Протокол </a:t>
            </a:r>
            <a:r>
              <a:rPr lang="uk-UA" sz="2400" b="1" dirty="0" smtClean="0">
                <a:solidFill>
                  <a:srgbClr val="63841A"/>
                </a:solidFill>
                <a:latin typeface="Arial" panose="020B0604020202020204" pitchFamily="34" charset="0"/>
                <a:cs typeface="Arial" panose="020B0604020202020204" pitchFamily="34" charset="0"/>
              </a:rPr>
              <a:t>оцінки придатності </a:t>
            </a:r>
            <a:r>
              <a:rPr lang="ru-RU" sz="2400" b="1" dirty="0" smtClean="0">
                <a:solidFill>
                  <a:srgbClr val="63841A"/>
                </a:solidFill>
                <a:latin typeface="Arial" panose="020B0604020202020204" pitchFamily="34" charset="0"/>
                <a:cs typeface="Arial" panose="020B0604020202020204" pitchFamily="34" charset="0"/>
              </a:rPr>
              <a:t>МВВ)</a:t>
            </a:r>
            <a:endParaRPr lang="uk-UA" sz="2400" b="1" dirty="0">
              <a:solidFill>
                <a:srgbClr val="63841A"/>
              </a:solidFill>
              <a:latin typeface="Arial" pitchFamily="34" charset="0"/>
              <a:cs typeface="Arial" pitchFamily="34" charset="0"/>
            </a:endParaRPr>
          </a:p>
        </p:txBody>
      </p:sp>
      <p:sp>
        <p:nvSpPr>
          <p:cNvPr id="3" name="Содержимое 2"/>
          <p:cNvSpPr>
            <a:spLocks noGrp="1"/>
          </p:cNvSpPr>
          <p:nvPr>
            <p:ph idx="1"/>
          </p:nvPr>
        </p:nvSpPr>
        <p:spPr>
          <a:xfrm>
            <a:off x="179512" y="1412776"/>
            <a:ext cx="7632848" cy="4844611"/>
          </a:xfrm>
        </p:spPr>
        <p:txBody>
          <a:bodyPr>
            <a:noAutofit/>
          </a:bodyPr>
          <a:lstStyle/>
          <a:p>
            <a:r>
              <a:rPr lang="ru-RU" sz="1600" dirty="0" smtClean="0">
                <a:latin typeface="Arial" pitchFamily="34" charset="0"/>
                <a:cs typeface="Arial" pitchFamily="34" charset="0"/>
              </a:rPr>
              <a:t>• </a:t>
            </a:r>
            <a:r>
              <a:rPr lang="uk-UA" sz="1600" dirty="0" smtClean="0">
                <a:latin typeface="Arial" pitchFamily="34" charset="0"/>
                <a:cs typeface="Arial" pitchFamily="34" charset="0"/>
              </a:rPr>
              <a:t>Інформацію</a:t>
            </a:r>
            <a:r>
              <a:rPr lang="ru-RU" sz="1600" dirty="0" smtClean="0">
                <a:latin typeface="Arial" pitchFamily="34" charset="0"/>
                <a:cs typeface="Arial" pitchFamily="34" charset="0"/>
              </a:rPr>
              <a:t> про метод, об</a:t>
            </a:r>
            <a:r>
              <a:rPr lang="en-US" sz="1600" dirty="0" smtClean="0">
                <a:latin typeface="Arial" pitchFamily="34" charset="0"/>
                <a:cs typeface="Arial" pitchFamily="34" charset="0"/>
              </a:rPr>
              <a:t>’</a:t>
            </a:r>
            <a:r>
              <a:rPr lang="uk-UA" sz="1600" dirty="0" err="1" smtClean="0">
                <a:latin typeface="Arial" pitchFamily="34" charset="0"/>
                <a:cs typeface="Arial" pitchFamily="34" charset="0"/>
              </a:rPr>
              <a:t>єкт</a:t>
            </a:r>
            <a:r>
              <a:rPr lang="ru-RU" sz="1600" dirty="0" smtClean="0">
                <a:latin typeface="Arial" pitchFamily="34" charset="0"/>
                <a:cs typeface="Arial" pitchFamily="34" charset="0"/>
              </a:rPr>
              <a:t> </a:t>
            </a:r>
            <a:r>
              <a:rPr lang="uk-UA" sz="1600" dirty="0" smtClean="0">
                <a:latin typeface="Arial" pitchFamily="34" charset="0"/>
                <a:cs typeface="Arial" pitchFamily="34" charset="0"/>
              </a:rPr>
              <a:t>аналізу</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Детальну інформацію про хімічні реактиви, витратні матеріали, еталони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Перелік обладнання і його функціональні та експлуатаційні вимоги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Детальні умови проведення аналізувань, включаючи </a:t>
            </a:r>
            <a:r>
              <a:rPr lang="uk-UA" sz="1600" dirty="0" err="1" smtClean="0">
                <a:latin typeface="Arial" pitchFamily="34" charset="0"/>
                <a:cs typeface="Arial" pitchFamily="34" charset="0"/>
              </a:rPr>
              <a:t>подготовку</a:t>
            </a:r>
            <a:r>
              <a:rPr lang="uk-UA" sz="1600" dirty="0" smtClean="0">
                <a:latin typeface="Arial" pitchFamily="34" charset="0"/>
                <a:cs typeface="Arial" pitchFamily="34" charset="0"/>
              </a:rPr>
              <a:t> проби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Результати, графічну інформацію, наприклад, </a:t>
            </a:r>
            <a:r>
              <a:rPr lang="uk-UA" sz="1600" dirty="0" err="1" smtClean="0">
                <a:latin typeface="Arial" pitchFamily="34" charset="0"/>
                <a:cs typeface="Arial" pitchFamily="34" charset="0"/>
              </a:rPr>
              <a:t>хроматограми</a:t>
            </a:r>
            <a:r>
              <a:rPr lang="uk-UA" sz="1600" dirty="0" smtClean="0">
                <a:latin typeface="Arial" pitchFamily="34" charset="0"/>
                <a:cs typeface="Arial" pitchFamily="34" charset="0"/>
              </a:rPr>
              <a:t>, спектри і калібрувальні криві</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Статистичні процедури та обрахунки</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Межі експлуатаційних даних для </a:t>
            </a:r>
            <a:r>
              <a:rPr lang="uk-UA" sz="1600" dirty="0" err="1" smtClean="0">
                <a:latin typeface="Arial" pitchFamily="34" charset="0"/>
                <a:cs typeface="Arial" pitchFamily="34" charset="0"/>
              </a:rPr>
              <a:t>приняття</a:t>
            </a:r>
            <a:r>
              <a:rPr lang="uk-UA" sz="1600" dirty="0" smtClean="0">
                <a:latin typeface="Arial" pitchFamily="34" charset="0"/>
                <a:cs typeface="Arial" pitchFamily="34" charset="0"/>
              </a:rPr>
              <a:t> методу (критерії)</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Очікувана невизначеність результатів вимірювання (невизначеність вимірювань - це величина, яка характеризує похибку методу</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Критичні параметри, які </a:t>
            </a:r>
            <a:r>
              <a:rPr lang="uk-UA" sz="1600" dirty="0" err="1" smtClean="0">
                <a:latin typeface="Arial" pitchFamily="34" charset="0"/>
                <a:cs typeface="Arial" pitchFamily="34" charset="0"/>
              </a:rPr>
              <a:t>істановлені</a:t>
            </a:r>
            <a:r>
              <a:rPr lang="uk-UA" sz="1600" dirty="0" smtClean="0">
                <a:latin typeface="Arial" pitchFamily="34" charset="0"/>
                <a:cs typeface="Arial" pitchFamily="34" charset="0"/>
              </a:rPr>
              <a:t> при випробуванні стійкості</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Процедури для контролю якості у процесі експлуатації</a:t>
            </a:r>
            <a:r>
              <a:rPr lang="ru-RU" sz="1600" dirty="0" smtClean="0">
                <a:latin typeface="Arial" pitchFamily="34" charset="0"/>
                <a:cs typeface="Arial" pitchFamily="34" charset="0"/>
              </a:rPr>
              <a:t> методики </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Резюме і </a:t>
            </a:r>
            <a:r>
              <a:rPr lang="uk-UA" sz="1600" dirty="0" smtClean="0">
                <a:latin typeface="Arial" pitchFamily="34" charset="0"/>
                <a:cs typeface="Arial" pitchFamily="34" charset="0"/>
              </a:rPr>
              <a:t>заключення</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r>
              <a:rPr lang="ru-RU" sz="1600" dirty="0" smtClean="0">
                <a:latin typeface="Arial" pitchFamily="34" charset="0"/>
                <a:cs typeface="Arial" pitchFamily="34" charset="0"/>
              </a:rPr>
              <a:t>• </a:t>
            </a:r>
            <a:r>
              <a:rPr lang="uk-UA" sz="1600" dirty="0" smtClean="0">
                <a:latin typeface="Arial" pitchFamily="34" charset="0"/>
                <a:cs typeface="Arial" pitchFamily="34" charset="0"/>
              </a:rPr>
              <a:t>Умови </a:t>
            </a:r>
            <a:r>
              <a:rPr lang="uk-UA" sz="1600" dirty="0" err="1" smtClean="0">
                <a:latin typeface="Arial" pitchFamily="34" charset="0"/>
                <a:cs typeface="Arial" pitchFamily="34" charset="0"/>
              </a:rPr>
              <a:t>ревалідації</a:t>
            </a:r>
            <a:r>
              <a:rPr lang="ru-RU" sz="1600" dirty="0" smtClean="0">
                <a:latin typeface="Arial" pitchFamily="34" charset="0"/>
                <a:cs typeface="Arial" pitchFamily="34" charset="0"/>
              </a:rPr>
              <a:t>.</a:t>
            </a:r>
            <a:endParaRPr lang="uk-UA" sz="1600" dirty="0" smtClean="0">
              <a:latin typeface="Arial" pitchFamily="34" charset="0"/>
              <a:cs typeface="Arial" pitchFamily="34" charset="0"/>
            </a:endParaRPr>
          </a:p>
          <a:p>
            <a:endParaRPr lang="uk-UA" sz="1600" dirty="0">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79512" y="0"/>
            <a:ext cx="8208912" cy="67095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3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СФ.УЛ.7.2-02.03 </a:t>
            </a:r>
            <a:r>
              <a:rPr kumimoji="0" lang="uk-UA" sz="13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«Протокол оцінки придатності методу № _____ від________»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3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У ДАНІЙ ФОРМІ ЗАЗНАЧАЮТЬ </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а також, хто і коли виконує цю роботу. Стисло описують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метод та сферу його застосування, подають інформацію про статус методу (наприклад, стандартизований, міжнародний стандарт, метод, розроблений у лабораторії тощо), аналіт, вимірювану величину, одиницю виміру, типи проб та мету застосування. Взяття проб та проміжних проб може бути частиною методики вимірювання і тоді ці операції потрібно </a:t>
            </a:r>
            <a:r>
              <a:rPr kumimoji="0" lang="uk-UA"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валідувати</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uk-UA" sz="1400" dirty="0" smtClean="0">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Позначення та назва  методу випробування (стандартизований метод)</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ru-RU" sz="1400" dirty="0" smtClean="0">
                <a:latin typeface="Arial" panose="020B0604020202020204" pitchFamily="34" charset="0"/>
                <a:ea typeface="Times New Roman"/>
                <a:cs typeface="Arial" panose="020B0604020202020204" pitchFamily="34" charset="0"/>
              </a:rPr>
              <a:t>Назва </a:t>
            </a:r>
            <a:r>
              <a:rPr lang="ru-RU" sz="1400" dirty="0" err="1" smtClean="0">
                <a:latin typeface="Arial" panose="020B0604020202020204" pitchFamily="34" charset="0"/>
                <a:ea typeface="Times New Roman"/>
                <a:cs typeface="Arial" panose="020B0604020202020204" pitchFamily="34" charset="0"/>
              </a:rPr>
              <a:t>випробувань</a:t>
            </a:r>
            <a:r>
              <a:rPr lang="ru-RU" sz="1400" dirty="0" smtClean="0">
                <a:latin typeface="Arial" panose="020B0604020202020204" pitchFamily="34" charset="0"/>
                <a:ea typeface="Times New Roman"/>
                <a:cs typeface="Arial" panose="020B0604020202020204" pitchFamily="34" charset="0"/>
              </a:rPr>
              <a:t> та/</a:t>
            </a:r>
            <a:r>
              <a:rPr lang="ru-RU" sz="1400" dirty="0" err="1" smtClean="0">
                <a:latin typeface="Arial" panose="020B0604020202020204" pitchFamily="34" charset="0"/>
                <a:ea typeface="Times New Roman"/>
                <a:cs typeface="Arial" panose="020B0604020202020204" pitchFamily="34" charset="0"/>
              </a:rPr>
              <a:t>або</a:t>
            </a:r>
            <a:r>
              <a:rPr lang="ru-RU" sz="1400" dirty="0" smtClean="0">
                <a:latin typeface="Arial" panose="020B0604020202020204" pitchFamily="34" charset="0"/>
                <a:ea typeface="Times New Roman"/>
                <a:cs typeface="Arial" panose="020B0604020202020204" pitchFamily="34" charset="0"/>
              </a:rPr>
              <a:t> характеристик (</a:t>
            </a:r>
            <a:r>
              <a:rPr lang="ru-RU" sz="1400" dirty="0" err="1" smtClean="0">
                <a:latin typeface="Arial" panose="020B0604020202020204" pitchFamily="34" charset="0"/>
                <a:ea typeface="Times New Roman"/>
                <a:cs typeface="Arial" panose="020B0604020202020204" pitchFamily="34" charset="0"/>
              </a:rPr>
              <a:t>параметрів</a:t>
            </a:r>
            <a:r>
              <a:rPr lang="ru-RU" sz="1400" dirty="0" smtClean="0">
                <a:latin typeface="Arial" panose="020B0604020202020204" pitchFamily="34" charset="0"/>
                <a:ea typeface="Times New Roman"/>
                <a:cs typeface="Arial" panose="020B0604020202020204" pitchFamily="34" charset="0"/>
              </a:rPr>
              <a:t>), </a:t>
            </a:r>
            <a:r>
              <a:rPr lang="uk-UA" sz="1400" dirty="0" smtClean="0">
                <a:latin typeface="Arial" panose="020B0604020202020204" pitchFamily="34" charset="0"/>
                <a:ea typeface="Times New Roman"/>
                <a:cs typeface="Arial" panose="020B0604020202020204" pitchFamily="34" charset="0"/>
              </a:rPr>
              <a:t>що визначаються відповідно до сфери акредитації</a:t>
            </a: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Робоча інструкція по виконанню (за наявності, позначення, назва, дата затвердження)</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Виконавець (ці) випробування</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(посада, П.І.Б., уповноваження). Мінімальний термін проведення випробовування (люд</a:t>
            </a:r>
            <a:r>
              <a:rPr lang="ru-RU" sz="1400" dirty="0" err="1" smtClean="0">
                <a:latin typeface="Arial" panose="020B0604020202020204" pitchFamily="34" charset="0"/>
                <a:ea typeface="Times New Roman"/>
                <a:cs typeface="Arial" panose="020B0604020202020204" pitchFamily="34" charset="0"/>
              </a:rPr>
              <a:t>ино</a:t>
            </a:r>
            <a:r>
              <a:rPr lang="ru-RU" sz="1400" dirty="0" smtClean="0">
                <a:latin typeface="Arial" panose="020B0604020202020204" pitchFamily="34" charset="0"/>
                <a:ea typeface="Times New Roman"/>
                <a:cs typeface="Arial" panose="020B0604020202020204" pitchFamily="34" charset="0"/>
              </a:rPr>
              <a:t>/година)</a:t>
            </a: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Устаткування, що застосовується для випробувань</a:t>
            </a:r>
            <a:endParaRPr lang="ru-RU" sz="1400" dirty="0" smtClean="0">
              <a:latin typeface="Arial" panose="020B0604020202020204" pitchFamily="34" charset="0"/>
              <a:ea typeface="Times New Roman"/>
              <a:cs typeface="Arial" panose="020B0604020202020204" pitchFamily="34" charset="0"/>
            </a:endParaRPr>
          </a:p>
          <a:p>
            <a:pPr marL="285750" indent="-285750">
              <a:spcAft>
                <a:spcPts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(назва, тип, номер; основні метрологічні характеристики, докази </a:t>
            </a:r>
            <a:r>
              <a:rPr lang="uk-UA" sz="1400" dirty="0" err="1" smtClean="0">
                <a:latin typeface="Arial" panose="020B0604020202020204" pitchFamily="34" charset="0"/>
                <a:ea typeface="Times New Roman"/>
                <a:cs typeface="Arial" panose="020B0604020202020204" pitchFamily="34" charset="0"/>
              </a:rPr>
              <a:t>простежуваності</a:t>
            </a:r>
            <a:r>
              <a:rPr lang="uk-UA" sz="1400" dirty="0" smtClean="0">
                <a:latin typeface="Arial" panose="020B0604020202020204" pitchFamily="34" charset="0"/>
                <a:ea typeface="Times New Roman"/>
                <a:cs typeface="Arial" panose="020B0604020202020204" pitchFamily="34" charset="0"/>
              </a:rPr>
              <a:t>) </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Способи та дані щодо забезпечення якості випробувань</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Дані оцінювання спроможності лабораторії виконувати метод (посилання на результати оцінювання придатності (первинні дані)</a:t>
            </a:r>
            <a:endParaRPr lang="ru-RU" sz="1400" dirty="0" smtClean="0">
              <a:latin typeface="Arial" panose="020B0604020202020204" pitchFamily="34" charset="0"/>
              <a:ea typeface="Times New Roman"/>
              <a:cs typeface="Arial" panose="020B0604020202020204" pitchFamily="34" charset="0"/>
            </a:endParaRP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Об’єкт випробування, що використовувався для оцінки (походження, назва, ідентифікація, сертифікати тощо)</a:t>
            </a:r>
          </a:p>
          <a:p>
            <a:pPr marL="285750" indent="-285750" eaLnBrk="0" fontAlgn="base" hangingPunct="0">
              <a:spcBef>
                <a:spcPct val="0"/>
              </a:spcBef>
              <a:spcAft>
                <a:spcPct val="0"/>
              </a:spcAft>
              <a:buFont typeface="Wingdings" panose="05000000000000000000" pitchFamily="2" charset="2"/>
              <a:buChar char="q"/>
            </a:pPr>
            <a:r>
              <a:rPr lang="uk-UA" sz="1400" dirty="0" smtClean="0">
                <a:latin typeface="Arial" panose="020B0604020202020204" pitchFamily="34" charset="0"/>
                <a:ea typeface="Times New Roman"/>
                <a:cs typeface="Arial" panose="020B0604020202020204" pitchFamily="34" charset="0"/>
              </a:rPr>
              <a:t>Умови довкілля</a:t>
            </a:r>
          </a:p>
          <a:p>
            <a:pPr marL="285750" indent="-285750" eaLnBrk="0" fontAlgn="base" hangingPunct="0">
              <a:spcBef>
                <a:spcPct val="0"/>
              </a:spcBef>
              <a:spcAft>
                <a:spcPct val="0"/>
              </a:spcAft>
              <a:buFont typeface="Wingdings" panose="05000000000000000000" pitchFamily="2" charset="2"/>
              <a:buChar char="q"/>
            </a:pPr>
            <a:r>
              <a:rPr lang="uk-UA" sz="1400" dirty="0">
                <a:latin typeface="Arial" panose="020B0604020202020204" pitchFamily="34" charset="0"/>
                <a:ea typeface="Times New Roman"/>
                <a:cs typeface="Arial" panose="020B0604020202020204" pitchFamily="34" charset="0"/>
              </a:rPr>
              <a:t>ВИСНОВКИ, щодо придатності</a:t>
            </a:r>
            <a:r>
              <a:rPr lang="uk-UA" sz="1400" dirty="0" smtClean="0">
                <a:latin typeface="Arial" panose="020B0604020202020204" pitchFamily="34" charset="0"/>
                <a:ea typeface="Times New Roman"/>
                <a:cs typeface="Arial" panose="020B0604020202020204" pitchFamily="34" charset="0"/>
              </a:rPr>
              <a:t>: мають містити </a:t>
            </a:r>
            <a:r>
              <a:rPr lang="uk-UA" sz="1400" dirty="0">
                <a:latin typeface="Arial" panose="020B0604020202020204" pitchFamily="34" charset="0"/>
                <a:ea typeface="Times New Roman"/>
                <a:cs typeface="Arial" panose="020B0604020202020204" pitchFamily="34" charset="0"/>
              </a:rPr>
              <a:t>підсумок </a:t>
            </a:r>
            <a:r>
              <a:rPr lang="uk-UA" sz="1400" dirty="0" err="1">
                <a:latin typeface="Arial" panose="020B0604020202020204" pitchFamily="34" charset="0"/>
                <a:ea typeface="Times New Roman"/>
                <a:cs typeface="Arial" panose="020B0604020202020204" pitchFamily="34" charset="0"/>
              </a:rPr>
              <a:t>валідаційного</a:t>
            </a:r>
            <a:r>
              <a:rPr lang="uk-UA" sz="1400" dirty="0">
                <a:latin typeface="Arial" panose="020B0604020202020204" pitchFamily="34" charset="0"/>
                <a:ea typeface="Times New Roman"/>
                <a:cs typeface="Arial" panose="020B0604020202020204" pitchFamily="34" charset="0"/>
              </a:rPr>
              <a:t>/</a:t>
            </a:r>
            <a:r>
              <a:rPr lang="uk-UA" sz="1400" dirty="0" err="1">
                <a:latin typeface="Arial" panose="020B0604020202020204" pitchFamily="34" charset="0"/>
                <a:ea typeface="Times New Roman"/>
                <a:cs typeface="Arial" panose="020B0604020202020204" pitchFamily="34" charset="0"/>
              </a:rPr>
              <a:t>верифікаційного</a:t>
            </a:r>
            <a:r>
              <a:rPr lang="uk-UA" sz="1400" dirty="0">
                <a:latin typeface="Arial" panose="020B0604020202020204" pitchFamily="34" charset="0"/>
                <a:ea typeface="Times New Roman"/>
                <a:cs typeface="Arial" panose="020B0604020202020204" pitchFamily="34" charset="0"/>
              </a:rPr>
              <a:t> дослідження та його результатів. Можуть бути подані висновки щодо регулярного застосування методу та внутрішнього і зовнішнього контролювання якості. І що найважливіше, тут повинен бути заключний висновок щодо придатності методу для конкретного застосування. </a:t>
            </a:r>
            <a:endParaRPr lang="ru-RU" sz="1400" dirty="0" smtClean="0">
              <a:latin typeface="Arial" panose="020B0604020202020204" pitchFamily="34" charset="0"/>
              <a:ea typeface="Times New Roman"/>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231327318"/>
              </p:ext>
            </p:extLst>
          </p:nvPr>
        </p:nvGraphicFramePr>
        <p:xfrm>
          <a:off x="35495" y="0"/>
          <a:ext cx="9001001" cy="6760098"/>
        </p:xfrm>
        <a:graphic>
          <a:graphicData uri="http://schemas.openxmlformats.org/drawingml/2006/table">
            <a:tbl>
              <a:tblPr/>
              <a:tblGrid>
                <a:gridCol w="2896986">
                  <a:extLst>
                    <a:ext uri="{9D8B030D-6E8A-4147-A177-3AD203B41FA5}">
                      <a16:colId xmlns:a16="http://schemas.microsoft.com/office/drawing/2014/main" val="20000"/>
                    </a:ext>
                  </a:extLst>
                </a:gridCol>
                <a:gridCol w="3483163">
                  <a:extLst>
                    <a:ext uri="{9D8B030D-6E8A-4147-A177-3AD203B41FA5}">
                      <a16:colId xmlns:a16="http://schemas.microsoft.com/office/drawing/2014/main" val="20001"/>
                    </a:ext>
                  </a:extLst>
                </a:gridCol>
                <a:gridCol w="2620852">
                  <a:extLst>
                    <a:ext uri="{9D8B030D-6E8A-4147-A177-3AD203B41FA5}">
                      <a16:colId xmlns:a16="http://schemas.microsoft.com/office/drawing/2014/main" val="20002"/>
                    </a:ext>
                  </a:extLst>
                </a:gridCol>
              </a:tblGrid>
              <a:tr h="209553">
                <a:tc>
                  <a:txBody>
                    <a:bodyPr/>
                    <a:lstStyle/>
                    <a:p>
                      <a:pPr algn="ctr">
                        <a:lnSpc>
                          <a:spcPct val="107000"/>
                        </a:lnSpc>
                        <a:spcAft>
                          <a:spcPts val="0"/>
                        </a:spcAft>
                      </a:pPr>
                      <a:r>
                        <a:rPr lang="ru-RU" sz="1400" b="1" dirty="0">
                          <a:solidFill>
                            <a:srgbClr val="FFFFFF"/>
                          </a:solidFill>
                          <a:latin typeface="Arial" pitchFamily="34" charset="0"/>
                          <a:ea typeface="Times New Roman"/>
                          <a:cs typeface="Arial" pitchFamily="34" charset="0"/>
                        </a:rPr>
                        <a:t>Параметр</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lnSpc>
                          <a:spcPct val="107000"/>
                        </a:lnSpc>
                        <a:spcAft>
                          <a:spcPts val="0"/>
                        </a:spcAft>
                      </a:pPr>
                      <a:r>
                        <a:rPr lang="ru-RU" sz="1400" b="1" dirty="0" err="1" smtClean="0">
                          <a:solidFill>
                            <a:srgbClr val="FFFFFF"/>
                          </a:solidFill>
                          <a:latin typeface="Arial" pitchFamily="34" charset="0"/>
                          <a:ea typeface="Times New Roman"/>
                          <a:cs typeface="Arial" pitchFamily="34" charset="0"/>
                        </a:rPr>
                        <a:t>Що</a:t>
                      </a:r>
                      <a:r>
                        <a:rPr lang="ru-RU" sz="1400" b="1" dirty="0" smtClean="0">
                          <a:solidFill>
                            <a:srgbClr val="FFFFFF"/>
                          </a:solidFill>
                          <a:latin typeface="Arial" pitchFamily="34" charset="0"/>
                          <a:ea typeface="Times New Roman"/>
                          <a:cs typeface="Arial" pitchFamily="34" charset="0"/>
                        </a:rPr>
                        <a:t>/як</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tc>
                  <a:txBody>
                    <a:bodyPr/>
                    <a:lstStyle/>
                    <a:p>
                      <a:pPr algn="ctr">
                        <a:lnSpc>
                          <a:spcPct val="107000"/>
                        </a:lnSpc>
                        <a:spcAft>
                          <a:spcPts val="0"/>
                        </a:spcAft>
                      </a:pPr>
                      <a:r>
                        <a:rPr lang="ru-RU" sz="1400" b="1" dirty="0" err="1" smtClean="0">
                          <a:solidFill>
                            <a:srgbClr val="FFFFFF"/>
                          </a:solidFill>
                          <a:latin typeface="Arial" pitchFamily="34" charset="0"/>
                          <a:ea typeface="Times New Roman"/>
                          <a:cs typeface="Arial" pitchFamily="34" charset="0"/>
                        </a:rPr>
                        <a:t>Критерій</a:t>
                      </a:r>
                      <a:endParaRPr lang="uk-UA" sz="1400" dirty="0">
                        <a:latin typeface="Arial" pitchFamily="34" charset="0"/>
                        <a:ea typeface="Calibri"/>
                        <a:cs typeface="Arial" pitchFamily="34" charset="0"/>
                      </a:endParaRPr>
                    </a:p>
                  </a:txBody>
                  <a:tcPr marL="38490" marR="384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99"/>
                    </a:solidFill>
                  </a:tcPr>
                </a:tc>
                <a:extLst>
                  <a:ext uri="{0D108BD9-81ED-4DB2-BD59-A6C34878D82A}">
                    <a16:rowId xmlns:a16="http://schemas.microsoft.com/office/drawing/2014/main" val="10000"/>
                  </a:ext>
                </a:extLst>
              </a:tr>
              <a:tr h="362124">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Лінійність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smtClean="0">
                          <a:latin typeface="Arial" pitchFamily="34" charset="0"/>
                          <a:ea typeface="Times New Roman"/>
                          <a:cs typeface="Arial" pitchFamily="34" charset="0"/>
                        </a:rPr>
                        <a:t>За </a:t>
                      </a:r>
                      <a:r>
                        <a:rPr lang="ru-RU" sz="1400" dirty="0" err="1" smtClean="0">
                          <a:latin typeface="Arial" pitchFamily="34" charset="0"/>
                          <a:ea typeface="Times New Roman"/>
                          <a:cs typeface="Arial" pitchFamily="34" charset="0"/>
                        </a:rPr>
                        <a:t>калібрувальною</a:t>
                      </a:r>
                      <a:r>
                        <a:rPr lang="ru-RU" sz="1400" dirty="0" smtClean="0">
                          <a:latin typeface="Arial" pitchFamily="34" charset="0"/>
                          <a:ea typeface="Times New Roman"/>
                          <a:cs typeface="Arial" pitchFamily="34" charset="0"/>
                        </a:rPr>
                        <a:t> кривою</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err="1" smtClean="0">
                          <a:latin typeface="Arial" pitchFamily="34" charset="0"/>
                          <a:ea typeface="Times New Roman"/>
                          <a:cs typeface="Arial" pitchFamily="34" charset="0"/>
                        </a:rPr>
                        <a:t>Залишки</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&lt; ±20%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306">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Ефект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Порівняння відповідної реакції стандартів виробника і стандартів, які знаходяться у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smtClean="0">
                          <a:latin typeface="Arial" pitchFamily="34" charset="0"/>
                          <a:ea typeface="Times New Roman"/>
                          <a:cs typeface="Arial" pitchFamily="34" charset="0"/>
                        </a:rPr>
                        <a:t>% </a:t>
                      </a:r>
                      <a:r>
                        <a:rPr lang="uk-UA" sz="1400" noProof="0" dirty="0" smtClean="0">
                          <a:latin typeface="Arial" pitchFamily="34" charset="0"/>
                          <a:ea typeface="Times New Roman"/>
                          <a:cs typeface="Arial" pitchFamily="34" charset="0"/>
                        </a:rPr>
                        <a:t>ефекту матриці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8492">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Межа кількісного визначення </a:t>
                      </a:r>
                      <a:r>
                        <a:rPr lang="ru-RU" sz="1400" dirty="0" smtClean="0">
                          <a:latin typeface="Arial" pitchFamily="34" charset="0"/>
                          <a:ea typeface="Times New Roman"/>
                          <a:cs typeface="Arial" pitchFamily="34" charset="0"/>
                        </a:rPr>
                        <a:t>(</a:t>
                      </a:r>
                      <a:r>
                        <a:rPr lang="en-US" sz="1400" dirty="0">
                          <a:latin typeface="Arial" pitchFamily="34" charset="0"/>
                          <a:ea typeface="Times New Roman"/>
                          <a:cs typeface="Arial" pitchFamily="34" charset="0"/>
                        </a:rPr>
                        <a:t>LOQ)</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Визначення найнижчого рівня, для якого було продемонстровано відповідність критеріям правильності і прецизійності</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MRL</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Специфічність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Відповідна реакція в </a:t>
                      </a:r>
                      <a:r>
                        <a:rPr lang="uk-UA" sz="1400" noProof="0" dirty="0" err="1" smtClean="0">
                          <a:latin typeface="Arial" pitchFamily="34" charset="0"/>
                          <a:ea typeface="Times New Roman"/>
                          <a:cs typeface="Arial" pitchFamily="34" charset="0"/>
                        </a:rPr>
                        <a:t>реагентному</a:t>
                      </a:r>
                      <a:r>
                        <a:rPr lang="uk-UA" sz="1400" noProof="0" dirty="0" smtClean="0">
                          <a:latin typeface="Arial" pitchFamily="34" charset="0"/>
                          <a:ea typeface="Times New Roman"/>
                          <a:cs typeface="Arial" pitchFamily="34" charset="0"/>
                        </a:rPr>
                        <a:t> холостому зразку і контрольних зразках</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1400" dirty="0">
                          <a:latin typeface="Arial" pitchFamily="34" charset="0"/>
                          <a:ea typeface="Times New Roman"/>
                          <a:cs typeface="Arial" pitchFamily="34" charset="0"/>
                        </a:rPr>
                        <a:t>&lt;</a:t>
                      </a:r>
                      <a:r>
                        <a:rPr lang="en-US" sz="1400" dirty="0">
                          <a:latin typeface="Arial" pitchFamily="34" charset="0"/>
                          <a:ea typeface="Times New Roman"/>
                          <a:cs typeface="Arial" pitchFamily="34" charset="0"/>
                        </a:rPr>
                        <a:t> 30% </a:t>
                      </a:r>
                      <a:r>
                        <a:rPr lang="en-US" sz="1400" dirty="0" smtClean="0">
                          <a:latin typeface="Arial" pitchFamily="34" charset="0"/>
                          <a:ea typeface="Times New Roman"/>
                          <a:cs typeface="Arial" pitchFamily="34" charset="0"/>
                        </a:rPr>
                        <a:t>RL</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Правильність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середній коефіцієнт вилучення для обох рівнів збагачення</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en-US" sz="1400" dirty="0">
                          <a:latin typeface="Arial" pitchFamily="34" charset="0"/>
                          <a:ea typeface="Times New Roman"/>
                          <a:cs typeface="Arial" pitchFamily="34" charset="0"/>
                        </a:rPr>
                        <a:t>70-120%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24245">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Прецизійність</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a:t>
                      </a:r>
                      <a:r>
                        <a:rPr lang="en-US" sz="1400" dirty="0" err="1" smtClean="0">
                          <a:latin typeface="Arial" pitchFamily="34" charset="0"/>
                          <a:ea typeface="Times New Roman"/>
                          <a:cs typeface="Arial" pitchFamily="34" charset="0"/>
                        </a:rPr>
                        <a:t>RSD</a:t>
                      </a:r>
                      <a:r>
                        <a:rPr lang="en-US" sz="1400" baseline="-25000" dirty="0" err="1" smtClean="0">
                          <a:latin typeface="Arial" pitchFamily="34" charset="0"/>
                          <a:ea typeface="Times New Roman"/>
                          <a:cs typeface="Arial" pitchFamily="34" charset="0"/>
                        </a:rPr>
                        <a:t>r</a:t>
                      </a:r>
                      <a:r>
                        <a:rPr lang="ru-RU" sz="1400" dirty="0" smtClean="0">
                          <a:latin typeface="Arial" pitchFamily="34" charset="0"/>
                          <a:ea typeface="Times New Roman"/>
                          <a:cs typeface="Arial" pitchFamily="34" charset="0"/>
                        </a:rPr>
                        <a:t> </a:t>
                      </a:r>
                      <a:r>
                        <a:rPr lang="uk-UA" sz="1400" noProof="0" dirty="0" smtClean="0">
                          <a:latin typeface="Arial" pitchFamily="34" charset="0"/>
                          <a:ea typeface="Times New Roman"/>
                          <a:cs typeface="Arial" pitchFamily="34" charset="0"/>
                        </a:rPr>
                        <a:t>повторюваності, визначити їх обох рівнів збагачення</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3182">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Прецизійність</a:t>
                      </a:r>
                      <a:r>
                        <a:rPr lang="en-US" sz="1400" dirty="0" smtClean="0">
                          <a:latin typeface="Arial" pitchFamily="34" charset="0"/>
                          <a:ea typeface="Times New Roman"/>
                          <a:cs typeface="Arial" pitchFamily="34" charset="0"/>
                        </a:rPr>
                        <a:t>*</a:t>
                      </a:r>
                      <a:r>
                        <a:rPr lang="ru-RU" sz="1400" dirty="0" smtClean="0">
                          <a:latin typeface="Arial" pitchFamily="34" charset="0"/>
                          <a:ea typeface="Times New Roman"/>
                          <a:cs typeface="Arial" pitchFamily="34" charset="0"/>
                        </a:rPr>
                        <a:t> </a:t>
                      </a:r>
                      <a:r>
                        <a:rPr lang="ru-RU" sz="1400" dirty="0">
                          <a:latin typeface="Arial" pitchFamily="34" charset="0"/>
                          <a:ea typeface="Times New Roman"/>
                          <a:cs typeface="Arial" pitchFamily="34" charset="0"/>
                        </a:rPr>
                        <a:t>(</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wR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Визначити </a:t>
                      </a:r>
                      <a:r>
                        <a:rPr lang="uk-UA" sz="1400" noProof="0" dirty="0" err="1" smtClean="0">
                          <a:latin typeface="Arial" pitchFamily="34" charset="0"/>
                          <a:ea typeface="Times New Roman"/>
                          <a:cs typeface="Arial" pitchFamily="34" charset="0"/>
                        </a:rPr>
                        <a:t>внутрішньолабораторну</a:t>
                      </a:r>
                      <a:r>
                        <a:rPr lang="uk-UA" sz="1400" noProof="0" dirty="0" smtClean="0">
                          <a:latin typeface="Arial" pitchFamily="34" charset="0"/>
                          <a:ea typeface="Times New Roman"/>
                          <a:cs typeface="Arial" pitchFamily="34" charset="0"/>
                        </a:rPr>
                        <a:t>* відтворюваність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a:latin typeface="Arial" pitchFamily="34" charset="0"/>
                          <a:ea typeface="Times New Roman"/>
                          <a:cs typeface="Arial" pitchFamily="34" charset="0"/>
                        </a:rPr>
                        <a:t>≤</a:t>
                      </a:r>
                      <a:r>
                        <a:rPr lang="en-US" sz="1400" dirty="0">
                          <a:latin typeface="Arial" pitchFamily="34" charset="0"/>
                          <a:ea typeface="Times New Roman"/>
                          <a:cs typeface="Arial" pitchFamily="34" charset="0"/>
                        </a:rPr>
                        <a:t>20%</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99976">
                <a:tc>
                  <a:txBody>
                    <a:bodyPr/>
                    <a:lstStyle/>
                    <a:p>
                      <a:pPr algn="ctr">
                        <a:lnSpc>
                          <a:spcPct val="107000"/>
                        </a:lnSpc>
                        <a:spcAft>
                          <a:spcPts val="0"/>
                        </a:spcAft>
                      </a:pPr>
                      <a:r>
                        <a:rPr lang="uk-UA" sz="1400" noProof="0" dirty="0" err="1" smtClean="0">
                          <a:latin typeface="Arial" pitchFamily="34" charset="0"/>
                          <a:ea typeface="Times New Roman"/>
                          <a:cs typeface="Arial" pitchFamily="34" charset="0"/>
                        </a:rPr>
                        <a:t>Робастність</a:t>
                      </a:r>
                      <a:endParaRPr lang="uk-UA" sz="1400" noProof="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1400" noProof="0" dirty="0" smtClean="0">
                          <a:latin typeface="Arial" pitchFamily="34" charset="0"/>
                          <a:ea typeface="Times New Roman"/>
                          <a:cs typeface="Arial" pitchFamily="34" charset="0"/>
                        </a:rPr>
                        <a:t>Можна визначити при безперервній валідації методу/при верифікації визначаючи </a:t>
                      </a:r>
                      <a:r>
                        <a:rPr lang="uk-UA" sz="1400" noProof="0" dirty="0" err="1" smtClean="0">
                          <a:latin typeface="Arial" pitchFamily="34" charset="0"/>
                          <a:ea typeface="Times New Roman"/>
                          <a:cs typeface="Arial" pitchFamily="34" charset="0"/>
                        </a:rPr>
                        <a:t>средній</a:t>
                      </a:r>
                      <a:r>
                        <a:rPr lang="uk-UA" sz="1400" noProof="0" dirty="0" smtClean="0">
                          <a:latin typeface="Arial" pitchFamily="34" charset="0"/>
                          <a:ea typeface="Times New Roman"/>
                          <a:cs typeface="Arial" pitchFamily="34" charset="0"/>
                        </a:rPr>
                        <a:t> коефіцієнт вилучення і</a:t>
                      </a:r>
                      <a:r>
                        <a:rPr lang="ru-RU" sz="1400" dirty="0" smtClean="0">
                          <a:latin typeface="Arial" pitchFamily="34" charset="0"/>
                          <a:ea typeface="Times New Roman"/>
                          <a:cs typeface="Arial" pitchFamily="34" charset="0"/>
                        </a:rPr>
                        <a:t> </a:t>
                      </a:r>
                      <a:r>
                        <a:rPr lang="en-US" sz="1400" dirty="0" err="1">
                          <a:latin typeface="Arial" pitchFamily="34" charset="0"/>
                          <a:ea typeface="Times New Roman"/>
                          <a:cs typeface="Arial" pitchFamily="34" charset="0"/>
                        </a:rPr>
                        <a:t>RSD</a:t>
                      </a:r>
                      <a:r>
                        <a:rPr lang="en-US" sz="1400" baseline="-25000" dirty="0" err="1">
                          <a:latin typeface="Arial" pitchFamily="34" charset="0"/>
                          <a:ea typeface="Times New Roman"/>
                          <a:cs typeface="Arial" pitchFamily="34" charset="0"/>
                        </a:rPr>
                        <a:t>wR</a:t>
                      </a:r>
                      <a:r>
                        <a:rPr lang="ru-RU" sz="1400" dirty="0">
                          <a:latin typeface="Arial" pitchFamily="34" charset="0"/>
                          <a:ea typeface="Times New Roman"/>
                          <a:cs typeface="Arial" pitchFamily="34" charset="0"/>
                        </a:rPr>
                        <a:t>?</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ru-RU" sz="1400" dirty="0">
                        <a:latin typeface="Arial" pitchFamily="34" charset="0"/>
                        <a:ea typeface="Times New Roman"/>
                        <a:cs typeface="Arial" pitchFamily="34" charset="0"/>
                      </a:endParaRPr>
                    </a:p>
                    <a:p>
                      <a:pPr algn="ctr">
                        <a:lnSpc>
                          <a:spcPct val="107000"/>
                        </a:lnSpc>
                        <a:spcAft>
                          <a:spcPts val="0"/>
                        </a:spcAft>
                      </a:pPr>
                      <a:r>
                        <a:rPr lang="ru-RU" sz="1400" dirty="0" smtClean="0">
                          <a:latin typeface="Arial" pitchFamily="34" charset="0"/>
                          <a:ea typeface="Times New Roman"/>
                          <a:cs typeface="Arial" pitchFamily="34" charset="0"/>
                        </a:rPr>
                        <a:t>див. </a:t>
                      </a:r>
                      <a:r>
                        <a:rPr lang="ru-RU" sz="1400" dirty="0" err="1" smtClean="0">
                          <a:latin typeface="Arial" pitchFamily="34" charset="0"/>
                          <a:ea typeface="Times New Roman"/>
                          <a:cs typeface="Arial" pitchFamily="34" charset="0"/>
                        </a:rPr>
                        <a:t>вище</a:t>
                      </a:r>
                      <a:endParaRPr lang="uk-UA" sz="1400" dirty="0">
                        <a:latin typeface="Arial" pitchFamily="34" charset="0"/>
                        <a:ea typeface="Calibri"/>
                        <a:cs typeface="Arial" pitchFamily="34" charset="0"/>
                      </a:endParaRPr>
                    </a:p>
                  </a:txBody>
                  <a:tcPr marL="38490" marR="384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3"/>
          <p:cNvSpPr>
            <a:spLocks noGrp="1"/>
          </p:cNvSpPr>
          <p:nvPr>
            <p:ph type="ctrTitle"/>
          </p:nvPr>
        </p:nvSpPr>
        <p:spPr>
          <a:xfrm>
            <a:off x="179512" y="188641"/>
            <a:ext cx="7772400" cy="1080120"/>
          </a:xfrm>
        </p:spPr>
        <p:txBody>
          <a:bodyPr/>
          <a:lstStyle/>
          <a:p>
            <a:pPr algn="ctr"/>
            <a:r>
              <a:rPr lang="uk-UA" altLang="ru-RU" sz="2800" b="1" dirty="0" smtClean="0">
                <a:solidFill>
                  <a:srgbClr val="63841A"/>
                </a:solidFill>
              </a:rPr>
              <a:t>Вимоги</a:t>
            </a:r>
            <a:r>
              <a:rPr lang="ru-RU" altLang="ru-RU" sz="2800" b="1" dirty="0" smtClean="0">
                <a:solidFill>
                  <a:srgbClr val="63841A"/>
                </a:solidFill>
              </a:rPr>
              <a:t> до методик </a:t>
            </a:r>
            <a:r>
              <a:rPr lang="uk-UA" altLang="ru-RU" sz="2800" b="1" dirty="0" smtClean="0">
                <a:solidFill>
                  <a:srgbClr val="63841A"/>
                </a:solidFill>
              </a:rPr>
              <a:t>вимірювання</a:t>
            </a:r>
            <a:r>
              <a:rPr lang="ru-RU" altLang="ru-RU" sz="2800" b="1" dirty="0" smtClean="0">
                <a:solidFill>
                  <a:srgbClr val="63841A"/>
                </a:solidFill>
              </a:rPr>
              <a:t> </a:t>
            </a:r>
            <a:r>
              <a:rPr lang="uk-UA" altLang="ru-RU" sz="2800" b="1" dirty="0" smtClean="0">
                <a:solidFill>
                  <a:srgbClr val="63841A"/>
                </a:solidFill>
              </a:rPr>
              <a:t>токсичних речовин</a:t>
            </a:r>
          </a:p>
        </p:txBody>
      </p:sp>
      <p:sp>
        <p:nvSpPr>
          <p:cNvPr id="5" name="Подзаголовок 4"/>
          <p:cNvSpPr>
            <a:spLocks noGrp="1"/>
          </p:cNvSpPr>
          <p:nvPr>
            <p:ph type="subTitle" idx="1"/>
          </p:nvPr>
        </p:nvSpPr>
        <p:spPr>
          <a:xfrm>
            <a:off x="467544" y="1412776"/>
            <a:ext cx="7049269" cy="5040412"/>
          </a:xfrm>
        </p:spPr>
        <p:txBody>
          <a:bodyPr>
            <a:normAutofit/>
          </a:bodyPr>
          <a:lstStyle/>
          <a:p>
            <a:pPr marL="342900" indent="-342900" algn="l">
              <a:buFont typeface="Arial" charset="0"/>
              <a:buAutoNum type="arabicPeriod"/>
              <a:defRPr/>
            </a:pPr>
            <a:r>
              <a:rPr lang="uk-UA" sz="1800" dirty="0" smtClean="0">
                <a:solidFill>
                  <a:srgbClr val="003366"/>
                </a:solidFill>
              </a:rPr>
              <a:t>Забезпечувати контроль вмісту токсикантів на рівнях, які є нижчими або рівними тим, що зазначені в санітарно-гігієнічних нормативах </a:t>
            </a:r>
          </a:p>
          <a:p>
            <a:pPr marL="342900" indent="-342900" algn="l">
              <a:buFont typeface="Arial" charset="0"/>
              <a:buAutoNum type="arabicPeriod"/>
              <a:defRPr/>
            </a:pPr>
            <a:r>
              <a:rPr lang="uk-UA" sz="1800" dirty="0" smtClean="0">
                <a:solidFill>
                  <a:srgbClr val="003366"/>
                </a:solidFill>
              </a:rPr>
              <a:t>Методики повинні бути селективними, точно ідентифікувати і кількісно визначати цільовий компонент компонент у присутності інших сполук </a:t>
            </a:r>
          </a:p>
          <a:p>
            <a:pPr marL="342900" indent="-342900" algn="l">
              <a:buFont typeface="Arial" charset="0"/>
              <a:buAutoNum type="arabicPeriod"/>
              <a:defRPr/>
            </a:pPr>
            <a:r>
              <a:rPr lang="uk-UA" sz="1800" dirty="0" smtClean="0">
                <a:solidFill>
                  <a:srgbClr val="003366"/>
                </a:solidFill>
              </a:rPr>
              <a:t>Методики мають бути швидкими і простими</a:t>
            </a:r>
          </a:p>
          <a:p>
            <a:pPr marL="342900" indent="-342900" algn="l">
              <a:buFont typeface="Arial" charset="0"/>
              <a:buAutoNum type="arabicPeriod"/>
              <a:defRPr/>
            </a:pPr>
            <a:r>
              <a:rPr lang="uk-UA" sz="1800" dirty="0" smtClean="0">
                <a:solidFill>
                  <a:srgbClr val="003366"/>
                </a:solidFill>
              </a:rPr>
              <a:t>Метрологічні характеристики методик повинні відповідати вимогам нормативів </a:t>
            </a:r>
            <a:r>
              <a:rPr lang="ru-RU" sz="1800" dirty="0" smtClean="0">
                <a:solidFill>
                  <a:srgbClr val="003366"/>
                </a:solidFill>
              </a:rPr>
              <a:t>(</a:t>
            </a:r>
            <a:r>
              <a:rPr lang="en-US" sz="1800" dirty="0" smtClean="0">
                <a:solidFill>
                  <a:srgbClr val="003366"/>
                </a:solidFill>
              </a:rPr>
              <a:t>Rec. 70-120%, RSD -20%)</a:t>
            </a:r>
            <a:endParaRPr lang="ru-RU" sz="1800" dirty="0" smtClean="0">
              <a:solidFill>
                <a:srgbClr val="003366"/>
              </a:solidFill>
            </a:endParaRPr>
          </a:p>
          <a:p>
            <a:pPr marL="342900" indent="-342900" algn="l">
              <a:buFont typeface="Arial" charset="0"/>
              <a:buAutoNum type="arabicPeriod"/>
              <a:defRPr/>
            </a:pPr>
            <a:r>
              <a:rPr lang="ru-RU" sz="1800" dirty="0" smtClean="0">
                <a:solidFill>
                  <a:srgbClr val="003366"/>
                </a:solidFill>
              </a:rPr>
              <a:t>Методика повинна бути </a:t>
            </a:r>
            <a:r>
              <a:rPr lang="uk-UA" sz="1800" dirty="0" smtClean="0">
                <a:solidFill>
                  <a:srgbClr val="003366"/>
                </a:solidFill>
              </a:rPr>
              <a:t>валідована, тобто це підтвердження </a:t>
            </a:r>
            <a:r>
              <a:rPr lang="ru-RU" sz="1800" dirty="0" smtClean="0">
                <a:solidFill>
                  <a:srgbClr val="003366"/>
                </a:solidFill>
              </a:rPr>
              <a:t>з </a:t>
            </a:r>
            <a:r>
              <a:rPr lang="uk-UA" sz="1800" dirty="0" smtClean="0">
                <a:solidFill>
                  <a:srgbClr val="003366"/>
                </a:solidFill>
              </a:rPr>
              <a:t>допомогою</a:t>
            </a:r>
            <a:r>
              <a:rPr lang="ru-RU" sz="1800" dirty="0" smtClean="0">
                <a:solidFill>
                  <a:srgbClr val="003366"/>
                </a:solidFill>
              </a:rPr>
              <a:t> </a:t>
            </a:r>
            <a:r>
              <a:rPr lang="uk-UA" sz="1800" dirty="0" smtClean="0">
                <a:solidFill>
                  <a:srgbClr val="003366"/>
                </a:solidFill>
              </a:rPr>
              <a:t>перевірки</a:t>
            </a:r>
            <a:r>
              <a:rPr lang="ru-RU" sz="1800" dirty="0" smtClean="0">
                <a:solidFill>
                  <a:srgbClr val="003366"/>
                </a:solidFill>
              </a:rPr>
              <a:t> і </a:t>
            </a:r>
            <a:r>
              <a:rPr lang="uk-UA" sz="1800" dirty="0" smtClean="0">
                <a:solidFill>
                  <a:srgbClr val="003366"/>
                </a:solidFill>
              </a:rPr>
              <a:t>представлення</a:t>
            </a:r>
            <a:r>
              <a:rPr lang="ru-RU" sz="1800" dirty="0" smtClean="0">
                <a:solidFill>
                  <a:srgbClr val="003366"/>
                </a:solidFill>
              </a:rPr>
              <a:t> об</a:t>
            </a:r>
            <a:r>
              <a:rPr lang="en-US" sz="1800" dirty="0" smtClean="0">
                <a:solidFill>
                  <a:srgbClr val="003366"/>
                </a:solidFill>
              </a:rPr>
              <a:t>’</a:t>
            </a:r>
            <a:r>
              <a:rPr lang="uk-UA" sz="1800" dirty="0" err="1" smtClean="0">
                <a:solidFill>
                  <a:srgbClr val="003366"/>
                </a:solidFill>
              </a:rPr>
              <a:t>єктивних</a:t>
            </a:r>
            <a:r>
              <a:rPr lang="uk-UA" sz="1800" dirty="0" smtClean="0">
                <a:solidFill>
                  <a:srgbClr val="003366"/>
                </a:solidFill>
              </a:rPr>
              <a:t> доказів </a:t>
            </a:r>
            <a:r>
              <a:rPr lang="ru-RU" sz="1800" dirty="0" smtClean="0">
                <a:solidFill>
                  <a:srgbClr val="003366"/>
                </a:solidFill>
              </a:rPr>
              <a:t> того, </a:t>
            </a:r>
            <a:r>
              <a:rPr lang="uk-UA" sz="1800" dirty="0" smtClean="0">
                <a:solidFill>
                  <a:srgbClr val="003366"/>
                </a:solidFill>
              </a:rPr>
              <a:t>що даний </a:t>
            </a:r>
            <a:r>
              <a:rPr lang="ru-RU" sz="1800" dirty="0" smtClean="0">
                <a:solidFill>
                  <a:srgbClr val="003366"/>
                </a:solidFill>
              </a:rPr>
              <a:t>метод  </a:t>
            </a:r>
            <a:r>
              <a:rPr lang="uk-UA" sz="1800" dirty="0" smtClean="0">
                <a:solidFill>
                  <a:srgbClr val="003366"/>
                </a:solidFill>
              </a:rPr>
              <a:t>виконує вимоги </a:t>
            </a:r>
            <a:r>
              <a:rPr lang="ru-RU" sz="1800" dirty="0" smtClean="0">
                <a:solidFill>
                  <a:srgbClr val="003366"/>
                </a:solidFill>
              </a:rPr>
              <a:t>для </a:t>
            </a:r>
            <a:r>
              <a:rPr lang="uk-UA" sz="1800" dirty="0" smtClean="0">
                <a:solidFill>
                  <a:srgbClr val="003366"/>
                </a:solidFill>
              </a:rPr>
              <a:t>використання</a:t>
            </a:r>
            <a:r>
              <a:rPr lang="ru-RU" sz="1800" dirty="0" smtClean="0">
                <a:solidFill>
                  <a:srgbClr val="003366"/>
                </a:solidFill>
              </a:rPr>
              <a:t> за </a:t>
            </a:r>
            <a:r>
              <a:rPr lang="uk-UA" sz="1800" dirty="0" smtClean="0">
                <a:solidFill>
                  <a:srgbClr val="003366"/>
                </a:solidFill>
              </a:rPr>
              <a:t>призначенням</a:t>
            </a:r>
          </a:p>
          <a:p>
            <a:pPr marL="342900" indent="-342900" algn="l">
              <a:buFont typeface="Arial" charset="0"/>
              <a:buAutoNum type="arabicPeriod"/>
              <a:defRPr/>
            </a:pPr>
            <a:r>
              <a:rPr lang="ru-RU" sz="1800" dirty="0" smtClean="0">
                <a:solidFill>
                  <a:srgbClr val="003366"/>
                </a:solidFill>
              </a:rPr>
              <a:t>Методика повинна </a:t>
            </a:r>
            <a:r>
              <a:rPr lang="uk-UA" sz="1800" dirty="0" smtClean="0">
                <a:solidFill>
                  <a:srgbClr val="003366"/>
                </a:solidFill>
              </a:rPr>
              <a:t>відповідати</a:t>
            </a:r>
            <a:r>
              <a:rPr lang="ru-RU" sz="1800" dirty="0" smtClean="0">
                <a:solidFill>
                  <a:srgbClr val="003366"/>
                </a:solidFill>
              </a:rPr>
              <a:t> </a:t>
            </a:r>
            <a:r>
              <a:rPr lang="uk-UA" sz="1800" dirty="0" smtClean="0">
                <a:solidFill>
                  <a:srgbClr val="003366"/>
                </a:solidFill>
              </a:rPr>
              <a:t>вимогам</a:t>
            </a:r>
            <a:r>
              <a:rPr lang="ru-RU" sz="1800" dirty="0" smtClean="0">
                <a:solidFill>
                  <a:srgbClr val="003366"/>
                </a:solidFill>
              </a:rPr>
              <a:t> </a:t>
            </a:r>
            <a:r>
              <a:rPr lang="en-US" sz="1800" dirty="0" smtClean="0">
                <a:solidFill>
                  <a:srgbClr val="003366"/>
                </a:solidFill>
              </a:rPr>
              <a:t>SAN</a:t>
            </a:r>
            <a:r>
              <a:rPr lang="ru-RU" sz="1800" dirty="0" smtClean="0">
                <a:solidFill>
                  <a:srgbClr val="003366"/>
                </a:solidFill>
              </a:rPr>
              <a:t>ТЕ</a:t>
            </a:r>
            <a:r>
              <a:rPr lang="en-US" sz="1800" dirty="0" smtClean="0">
                <a:solidFill>
                  <a:srgbClr val="003366"/>
                </a:solidFill>
              </a:rPr>
              <a:t> 1</a:t>
            </a:r>
            <a:r>
              <a:rPr lang="ru-RU" sz="1800" dirty="0" smtClean="0">
                <a:solidFill>
                  <a:srgbClr val="003366"/>
                </a:solidFill>
              </a:rPr>
              <a:t>1</a:t>
            </a:r>
            <a:r>
              <a:rPr lang="en-US" sz="1800" dirty="0" smtClean="0">
                <a:solidFill>
                  <a:srgbClr val="003366"/>
                </a:solidFill>
              </a:rPr>
              <a:t>813</a:t>
            </a:r>
            <a:r>
              <a:rPr lang="ru-RU" sz="1800" dirty="0" smtClean="0">
                <a:solidFill>
                  <a:srgbClr val="003366"/>
                </a:solidFill>
              </a:rPr>
              <a:t>/201</a:t>
            </a:r>
            <a:r>
              <a:rPr lang="en-US" sz="1800" dirty="0" smtClean="0">
                <a:solidFill>
                  <a:srgbClr val="003366"/>
                </a:solidFill>
              </a:rPr>
              <a:t>7</a:t>
            </a:r>
            <a:r>
              <a:rPr lang="ru-RU" sz="1800" dirty="0" smtClean="0">
                <a:solidFill>
                  <a:srgbClr val="003366"/>
                </a:solidFill>
              </a:rPr>
              <a:t>, </a:t>
            </a:r>
            <a:r>
              <a:rPr lang="en-US" sz="1800" dirty="0" smtClean="0">
                <a:solidFill>
                  <a:srgbClr val="003366"/>
                </a:solidFill>
              </a:rPr>
              <a:t>SANCO 657/2002</a:t>
            </a:r>
            <a:endParaRPr lang="uk-UA" sz="1400" dirty="0"/>
          </a:p>
        </p:txBody>
      </p:sp>
    </p:spTree>
    <p:extLst>
      <p:ext uri="{BB962C8B-B14F-4D97-AF65-F5344CB8AC3E}">
        <p14:creationId xmlns:p14="http://schemas.microsoft.com/office/powerpoint/2010/main" val="284491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528" y="116632"/>
            <a:ext cx="7668344" cy="1320800"/>
          </a:xfrm>
        </p:spPr>
        <p:txBody>
          <a:bodyPr>
            <a:noAutofit/>
          </a:bodyPr>
          <a:lstStyle/>
          <a:p>
            <a:pPr algn="ctr"/>
            <a:r>
              <a:rPr lang="uk-UA" sz="2600" b="1" i="1" dirty="0" smtClean="0">
                <a:solidFill>
                  <a:srgbClr val="4F6915"/>
                </a:solidFill>
              </a:rPr>
              <a:t>«Загальні вимоги до компетентності випробувальних та калібрувальних лабораторій» (відповідно до ISO/IEC 17025:2019)</a:t>
            </a:r>
            <a:endParaRPr lang="uk-UA" sz="2600" dirty="0">
              <a:solidFill>
                <a:srgbClr val="4F6915"/>
              </a:solidFill>
            </a:endParaRPr>
          </a:p>
        </p:txBody>
      </p:sp>
      <p:sp>
        <p:nvSpPr>
          <p:cNvPr id="48129" name="Rectangle 1"/>
          <p:cNvSpPr>
            <a:spLocks noChangeArrowheads="1"/>
          </p:cNvSpPr>
          <p:nvPr/>
        </p:nvSpPr>
        <p:spPr bwMode="auto">
          <a:xfrm>
            <a:off x="-396552" y="1988840"/>
            <a:ext cx="796438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l" defTabSz="914400" rtl="0" eaLnBrk="1" fontAlgn="base" latinLnBrk="0" hangingPunct="1">
              <a:lnSpc>
                <a:spcPct val="100000"/>
              </a:lnSpc>
              <a:spcBef>
                <a:spcPct val="0"/>
              </a:spcBef>
              <a:spcAft>
                <a:spcPct val="0"/>
              </a:spcAft>
              <a:buClrTx/>
              <a:buSzTx/>
              <a:tabLst>
                <a:tab pos="533400" algn="l"/>
              </a:tabLst>
            </a:pPr>
            <a:r>
              <a:rPr kumimoji="0" lang="uk-UA" sz="24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Лабораторія повинна зберігати наступні записи щодо валідації:</a:t>
            </a:r>
          </a:p>
          <a:p>
            <a:pPr marL="1371600" marR="0" lvl="3" indent="0" algn="l" defTabSz="914400" rtl="0" eaLnBrk="1" fontAlgn="base" latinLnBrk="0" hangingPunct="1">
              <a:lnSpc>
                <a:spcPct val="100000"/>
              </a:lnSpc>
              <a:spcBef>
                <a:spcPct val="0"/>
              </a:spcBef>
              <a:spcAft>
                <a:spcPct val="0"/>
              </a:spcAft>
              <a:buClrTx/>
              <a:buSzTx/>
              <a:tabLst>
                <a:tab pos="533400" algn="l"/>
              </a:tabLst>
            </a:pPr>
            <a:endParaRPr kumimoji="0" lang="uk-UA" sz="2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процедуру валідації, що була використана;</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lang="uk-UA" sz="2400" dirty="0" smtClean="0">
                <a:latin typeface="Arial" panose="020B0604020202020204" pitchFamily="34" charset="0"/>
                <a:ea typeface="Times New Roman" pitchFamily="18" charset="0"/>
                <a:cs typeface="Arial" panose="020B0604020202020204" pitchFamily="34" charset="0"/>
              </a:rPr>
              <a:t>- с</a:t>
            </a: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пецифікацію вимог;</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визначення робочих характеристик методу;</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lang="uk-UA" sz="2400" dirty="0" smtClean="0">
                <a:latin typeface="Arial" panose="020B0604020202020204" pitchFamily="34" charset="0"/>
                <a:ea typeface="Times New Roman" pitchFamily="18" charset="0"/>
                <a:cs typeface="Arial" panose="020B0604020202020204" pitchFamily="34" charset="0"/>
              </a:rPr>
              <a:t>о</a:t>
            </a: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тримані результати;</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628650" marR="0" lvl="4" indent="3619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533400" algn="l"/>
              </a:tabLst>
            </a:pPr>
            <a:r>
              <a:rPr kumimoji="0" lang="uk-UA" sz="2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заяву про валідацію методу, що деталізує його придатність до застосування за призначенням.</a:t>
            </a:r>
            <a:endParaRPr kumimoji="0" lang="uk-UA" sz="2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08920"/>
            <a:ext cx="7740352"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Заголовок 2"/>
          <p:cNvSpPr>
            <a:spLocks noGrp="1"/>
          </p:cNvSpPr>
          <p:nvPr>
            <p:ph type="title"/>
          </p:nvPr>
        </p:nvSpPr>
        <p:spPr/>
        <p:txBody>
          <a:bodyPr>
            <a:normAutofit/>
          </a:bodyPr>
          <a:lstStyle/>
          <a:p>
            <a:pPr algn="ctr"/>
            <a:r>
              <a:rPr lang="uk-UA" altLang="ru-RU" sz="3200" b="1" dirty="0" smtClean="0">
                <a:solidFill>
                  <a:srgbClr val="4F6915"/>
                </a:solidFill>
              </a:rPr>
              <a:t>Допустимі рівні виявлення кількісних  методів</a:t>
            </a:r>
          </a:p>
        </p:txBody>
      </p:sp>
    </p:spTree>
    <p:extLst>
      <p:ext uri="{BB962C8B-B14F-4D97-AF65-F5344CB8AC3E}">
        <p14:creationId xmlns:p14="http://schemas.microsoft.com/office/powerpoint/2010/main" val="2772567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285728"/>
            <a:ext cx="7643866" cy="928694"/>
          </a:xfrm>
        </p:spPr>
        <p:txBody>
          <a:bodyPr>
            <a:normAutofit/>
          </a:bodyPr>
          <a:lstStyle/>
          <a:p>
            <a:r>
              <a:rPr lang="ru-RU" sz="2000" b="1" dirty="0" smtClean="0">
                <a:solidFill>
                  <a:srgbClr val="4F6915"/>
                </a:solidFill>
                <a:latin typeface="Arial" pitchFamily="34" charset="0"/>
                <a:cs typeface="Arial" pitchFamily="34" charset="0"/>
              </a:rPr>
              <a:t>Документальна база </a:t>
            </a:r>
            <a:r>
              <a:rPr lang="uk-UA" sz="2000" b="1" dirty="0" smtClean="0">
                <a:solidFill>
                  <a:srgbClr val="4F6915"/>
                </a:solidFill>
                <a:latin typeface="Arial" pitchFamily="34" charset="0"/>
                <a:cs typeface="Arial" pitchFamily="34" charset="0"/>
              </a:rPr>
              <a:t>валідації</a:t>
            </a:r>
            <a:r>
              <a:rPr lang="en-US" sz="2000" b="1" dirty="0" smtClean="0">
                <a:solidFill>
                  <a:srgbClr val="4F6915"/>
                </a:solidFill>
                <a:latin typeface="Arial" pitchFamily="34" charset="0"/>
                <a:cs typeface="Arial" pitchFamily="34" charset="0"/>
              </a:rPr>
              <a:t> </a:t>
            </a:r>
            <a:r>
              <a:rPr lang="ru-RU" sz="2000" b="1" dirty="0" smtClean="0">
                <a:solidFill>
                  <a:srgbClr val="4F6915"/>
                </a:solidFill>
                <a:latin typeface="Arial" pitchFamily="34" charset="0"/>
                <a:cs typeface="Arial" pitchFamily="34" charset="0"/>
              </a:rPr>
              <a:t>методик анализу</a:t>
            </a:r>
            <a:endParaRPr lang="ru-RU" sz="2000" b="1" dirty="0">
              <a:solidFill>
                <a:srgbClr val="4F6915"/>
              </a:solidFill>
              <a:latin typeface="Arial" pitchFamily="34" charset="0"/>
              <a:cs typeface="Arial" pitchFamily="34" charset="0"/>
            </a:endParaRPr>
          </a:p>
        </p:txBody>
      </p:sp>
      <p:sp>
        <p:nvSpPr>
          <p:cNvPr id="5" name="Содержимое 4"/>
          <p:cNvSpPr>
            <a:spLocks noGrp="1"/>
          </p:cNvSpPr>
          <p:nvPr>
            <p:ph idx="1"/>
          </p:nvPr>
        </p:nvSpPr>
        <p:spPr>
          <a:xfrm>
            <a:off x="179512" y="908720"/>
            <a:ext cx="7488832" cy="6120680"/>
          </a:xfrm>
        </p:spPr>
        <p:txBody>
          <a:bodyPr>
            <a:normAutofit lnSpcReduction="10000"/>
          </a:bodyPr>
          <a:lstStyle/>
          <a:p>
            <a:r>
              <a:rPr lang="en-US" sz="1400" b="1" dirty="0" smtClean="0"/>
              <a:t>1</a:t>
            </a:r>
            <a:r>
              <a:rPr lang="en-US" sz="1400" dirty="0" smtClean="0"/>
              <a:t>. EURACHEM Guide, The Fitness for Purpose of Analytical Methods. A Laboratory </a:t>
            </a:r>
            <a:endParaRPr lang="ru-RU" sz="1400" dirty="0" smtClean="0"/>
          </a:p>
          <a:p>
            <a:r>
              <a:rPr lang="en-US" sz="1400" dirty="0" smtClean="0"/>
              <a:t>Guide to Method Validation and Related Topics. Edition 1.0, 1998.</a:t>
            </a:r>
            <a:endParaRPr lang="ru-RU" sz="1400" dirty="0" smtClean="0"/>
          </a:p>
          <a:p>
            <a:r>
              <a:rPr lang="en-US" sz="1400" b="1" dirty="0" smtClean="0"/>
              <a:t>2</a:t>
            </a:r>
            <a:r>
              <a:rPr lang="en-US" sz="1400" dirty="0" smtClean="0"/>
              <a:t>. AOAC INTERNATIONAL Methods Committee Guidelines for Validation of </a:t>
            </a:r>
            <a:endParaRPr lang="ru-RU" sz="1400" dirty="0" smtClean="0"/>
          </a:p>
          <a:p>
            <a:r>
              <a:rPr lang="en-US" sz="1400" dirty="0" smtClean="0"/>
              <a:t>Qualitative and Quantitative Food Official Methods of Analysis. J AOAC Int’l </a:t>
            </a:r>
            <a:endParaRPr lang="ru-RU" sz="1400" dirty="0" smtClean="0"/>
          </a:p>
          <a:p>
            <a:r>
              <a:rPr lang="en-US" sz="1400" dirty="0" smtClean="0"/>
              <a:t>85(5) 2002, p 1187-</a:t>
            </a:r>
            <a:r>
              <a:rPr lang="ru-RU" sz="1400" dirty="0" smtClean="0"/>
              <a:t>2000</a:t>
            </a:r>
          </a:p>
          <a:p>
            <a:r>
              <a:rPr lang="en-US" sz="1400" b="1" dirty="0" smtClean="0"/>
              <a:t>3</a:t>
            </a:r>
            <a:r>
              <a:rPr lang="en-US" sz="1400" dirty="0" smtClean="0"/>
              <a:t>. CITAC/</a:t>
            </a:r>
            <a:r>
              <a:rPr lang="en-US" sz="1400" dirty="0" err="1" smtClean="0"/>
              <a:t>Eurachem</a:t>
            </a:r>
            <a:r>
              <a:rPr lang="en-US" sz="1400" dirty="0" smtClean="0"/>
              <a:t> Guide, Guide to Quality in Analytical Chemistry. An Aid to</a:t>
            </a:r>
            <a:endParaRPr lang="ru-RU" sz="1400" dirty="0" smtClean="0"/>
          </a:p>
          <a:p>
            <a:r>
              <a:rPr lang="en-US" sz="1400" dirty="0" smtClean="0"/>
              <a:t>Accreditation. Edition 2002.</a:t>
            </a:r>
            <a:endParaRPr lang="ru-RU" sz="1400" dirty="0" smtClean="0"/>
          </a:p>
          <a:p>
            <a:r>
              <a:rPr lang="en-US" sz="1400" b="1" dirty="0" smtClean="0"/>
              <a:t>4</a:t>
            </a:r>
            <a:r>
              <a:rPr lang="en-US" sz="1400" dirty="0" smtClean="0"/>
              <a:t>. AOAC INTERNATIONAL Analytical Laboratory Accreditation Criteria Committee </a:t>
            </a:r>
            <a:endParaRPr lang="ru-RU" sz="1400" dirty="0" smtClean="0"/>
          </a:p>
          <a:p>
            <a:r>
              <a:rPr lang="en-US" sz="1400" dirty="0" smtClean="0"/>
              <a:t>(ALACC) Guidelines ‘How to Meet ISO 17025 Requirements for Method </a:t>
            </a:r>
            <a:endParaRPr lang="ru-RU" sz="1400" dirty="0" smtClean="0"/>
          </a:p>
          <a:p>
            <a:r>
              <a:rPr lang="en-US" sz="1400" dirty="0" smtClean="0"/>
              <a:t>Verification’. ALACC Guide 2007.</a:t>
            </a:r>
            <a:endParaRPr lang="ru-RU" sz="1400" dirty="0" smtClean="0"/>
          </a:p>
          <a:p>
            <a:r>
              <a:rPr lang="en-US" sz="1400" b="1" dirty="0" smtClean="0"/>
              <a:t>5</a:t>
            </a:r>
            <a:r>
              <a:rPr lang="en-US" sz="1400" dirty="0" smtClean="0"/>
              <a:t>. International Accreditation Service Guidelines For Food Testing Laboratories</a:t>
            </a:r>
            <a:endParaRPr lang="ru-RU" sz="1400" dirty="0" smtClean="0"/>
          </a:p>
          <a:p>
            <a:r>
              <a:rPr lang="en-US" sz="1400" b="1" dirty="0" smtClean="0"/>
              <a:t>6. </a:t>
            </a:r>
            <a:r>
              <a:rPr lang="en-US" sz="1400" dirty="0" smtClean="0"/>
              <a:t>Guidelines for Single-Laboratory Validation of Analytical Methods for Trace-</a:t>
            </a:r>
            <a:endParaRPr lang="ru-RU" sz="1400" dirty="0" smtClean="0"/>
          </a:p>
          <a:p>
            <a:r>
              <a:rPr lang="en-US" sz="1400" dirty="0" smtClean="0"/>
              <a:t>Level Concentrations of Organic Chemicals. AOAC/FAO/IAEA/IUPAC Expert Co</a:t>
            </a:r>
            <a:endParaRPr lang="ru-RU" sz="1400" dirty="0" smtClean="0"/>
          </a:p>
          <a:p>
            <a:r>
              <a:rPr lang="en-US" sz="1400" dirty="0" err="1" smtClean="0"/>
              <a:t>ods</a:t>
            </a:r>
            <a:r>
              <a:rPr lang="en-US" sz="1400" dirty="0" smtClean="0"/>
              <a:t> for Food Control. FAO Food and Nutrition </a:t>
            </a:r>
            <a:r>
              <a:rPr lang="en-US" sz="1400" dirty="0" err="1" smtClean="0"/>
              <a:t>Pnsultation</a:t>
            </a:r>
            <a:r>
              <a:rPr lang="en-US" sz="1400" dirty="0" smtClean="0"/>
              <a:t> in Principles and </a:t>
            </a:r>
            <a:endParaRPr lang="ru-RU" sz="1400" dirty="0" smtClean="0"/>
          </a:p>
          <a:p>
            <a:r>
              <a:rPr lang="en-US" sz="1400" dirty="0" smtClean="0"/>
              <a:t>Practices in Method Validation, </a:t>
            </a:r>
            <a:r>
              <a:rPr lang="en-US" sz="1400" dirty="0" err="1" smtClean="0"/>
              <a:t>Fajgelj</a:t>
            </a:r>
            <a:r>
              <a:rPr lang="en-US" sz="1400" dirty="0" smtClean="0"/>
              <a:t>, A, and </a:t>
            </a:r>
            <a:r>
              <a:rPr lang="en-US" sz="1400" dirty="0" err="1" smtClean="0"/>
              <a:t>Ambrus</a:t>
            </a:r>
            <a:r>
              <a:rPr lang="en-US" sz="1400" dirty="0" smtClean="0"/>
              <a:t>, A (Editors), Royal </a:t>
            </a:r>
            <a:endParaRPr lang="ru-RU" sz="1400" dirty="0" smtClean="0"/>
          </a:p>
          <a:p>
            <a:r>
              <a:rPr lang="en-US" sz="1400" dirty="0" smtClean="0"/>
              <a:t>Society of Chemistry, 2000. (see www. iaea.org/</a:t>
            </a:r>
            <a:r>
              <a:rPr lang="en-US" sz="1400" dirty="0" err="1" smtClean="0"/>
              <a:t>trc</a:t>
            </a:r>
            <a:r>
              <a:rPr lang="en-US" sz="1400" dirty="0" smtClean="0"/>
              <a:t>, see pesticides, method </a:t>
            </a:r>
            <a:endParaRPr lang="ru-RU" sz="1400" dirty="0" smtClean="0"/>
          </a:p>
          <a:p>
            <a:r>
              <a:rPr lang="en-US" sz="1400" dirty="0" smtClean="0"/>
              <a:t>validation).</a:t>
            </a:r>
            <a:endParaRPr lang="ru-RU" sz="1400" dirty="0" smtClean="0"/>
          </a:p>
          <a:p>
            <a:r>
              <a:rPr lang="ru-RU" sz="1400" b="1" dirty="0" smtClean="0"/>
              <a:t>7.</a:t>
            </a:r>
            <a:r>
              <a:rPr lang="en-US" sz="1400" dirty="0" smtClean="0"/>
              <a:t>Guidance document on analytical quality control and validation procedures for pesticide residues analysis in food and feed</a:t>
            </a:r>
            <a:r>
              <a:rPr lang="ru-RU" sz="1400" dirty="0" smtClean="0"/>
              <a:t>. </a:t>
            </a:r>
            <a:r>
              <a:rPr lang="en-US" sz="1400" b="1" dirty="0" smtClean="0"/>
              <a:t>SANTE/11945/2015</a:t>
            </a:r>
            <a:endParaRPr lang="ru-RU" sz="1400" b="1" dirty="0" smtClean="0"/>
          </a:p>
          <a:p>
            <a:endParaRPr lang="ru-RU" sz="1400" dirty="0" smtClean="0"/>
          </a:p>
          <a:p>
            <a:endParaRPr lang="ru-RU" sz="1400" dirty="0"/>
          </a:p>
        </p:txBody>
      </p:sp>
    </p:spTree>
    <p:extLst>
      <p:ext uri="{BB962C8B-B14F-4D97-AF65-F5344CB8AC3E}">
        <p14:creationId xmlns:p14="http://schemas.microsoft.com/office/powerpoint/2010/main" val="885500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95536" y="0"/>
            <a:ext cx="8429684" cy="702939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539553" y="98424"/>
            <a:ext cx="7830528" cy="686151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2"/>
          <p:cNvGrpSpPr>
            <a:grpSpLocks/>
          </p:cNvGrpSpPr>
          <p:nvPr/>
        </p:nvGrpSpPr>
        <p:grpSpPr bwMode="auto">
          <a:xfrm>
            <a:off x="179512" y="234950"/>
            <a:ext cx="8496944" cy="6623050"/>
            <a:chOff x="1310" y="370"/>
            <a:chExt cx="9682" cy="8131"/>
          </a:xfrm>
        </p:grpSpPr>
        <p:pic>
          <p:nvPicPr>
            <p:cNvPr id="4099" name="Picture 3"/>
            <p:cNvPicPr>
              <a:picLocks noChangeAspect="1" noChangeArrowheads="1"/>
            </p:cNvPicPr>
            <p:nvPr/>
          </p:nvPicPr>
          <p:blipFill>
            <a:blip r:embed="rId2" cstate="print"/>
            <a:srcRect/>
            <a:stretch>
              <a:fillRect/>
            </a:stretch>
          </p:blipFill>
          <p:spPr bwMode="auto">
            <a:xfrm>
              <a:off x="1310" y="370"/>
              <a:ext cx="9682" cy="7766"/>
            </a:xfrm>
            <a:prstGeom prst="rect">
              <a:avLst/>
            </a:prstGeom>
            <a:noFill/>
          </p:spPr>
        </p:pic>
        <p:sp>
          <p:nvSpPr>
            <p:cNvPr id="4100" name="Text Box 4"/>
            <p:cNvSpPr txBox="1">
              <a:spLocks noChangeArrowheads="1"/>
            </p:cNvSpPr>
            <p:nvPr/>
          </p:nvSpPr>
          <p:spPr bwMode="auto">
            <a:xfrm>
              <a:off x="3331" y="8290"/>
              <a:ext cx="5247" cy="211"/>
            </a:xfrm>
            <a:prstGeom prst="rect">
              <a:avLst/>
            </a:prstGeom>
            <a:noFill/>
            <a:ln w="0">
              <a:solidFill>
                <a:srgbClr val="FFFFFF"/>
              </a:solidFill>
              <a:miter lim="800000"/>
              <a:headEnd/>
              <a:tailEnd/>
            </a:ln>
          </p:spPr>
          <p:txBody>
            <a:bodyPr vert="horz" wrap="square" lIns="0" tIns="0" rIns="0" bIns="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15445" y="332656"/>
            <a:ext cx="9123949" cy="532859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txBox="1">
            <a:spLocks/>
          </p:cNvSpPr>
          <p:nvPr/>
        </p:nvSpPr>
        <p:spPr>
          <a:xfrm>
            <a:off x="1115616" y="4365104"/>
            <a:ext cx="5474569" cy="947192"/>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altLang="ru-RU" sz="4800" b="1" dirty="0" smtClean="0">
                <a:solidFill>
                  <a:srgbClr val="63841A"/>
                </a:solidFill>
              </a:rPr>
              <a:t>ДЯКУЮ ЗА УВАГУ</a:t>
            </a:r>
            <a:endParaRPr lang="uk-UA" altLang="ru-RU" sz="4800" b="1" dirty="0" smtClean="0">
              <a:solidFill>
                <a:srgbClr val="63841A"/>
              </a:solidFill>
            </a:endParaRPr>
          </a:p>
        </p:txBody>
      </p:sp>
      <p:pic>
        <p:nvPicPr>
          <p:cNvPr id="2" name="Рисунок 1"/>
          <p:cNvPicPr>
            <a:picLocks noChangeAspect="1"/>
          </p:cNvPicPr>
          <p:nvPr/>
        </p:nvPicPr>
        <p:blipFill>
          <a:blip r:embed="rId2"/>
          <a:stretch>
            <a:fillRect/>
          </a:stretch>
        </p:blipFill>
        <p:spPr>
          <a:xfrm>
            <a:off x="-5184" y="404664"/>
            <a:ext cx="7067303" cy="3096344"/>
          </a:xfrm>
          <a:prstGeom prst="rect">
            <a:avLst/>
          </a:prstGeom>
        </p:spPr>
      </p:pic>
    </p:spTree>
    <p:extLst>
      <p:ext uri="{BB962C8B-B14F-4D97-AF65-F5344CB8AC3E}">
        <p14:creationId xmlns:p14="http://schemas.microsoft.com/office/powerpoint/2010/main" val="2558076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6347713" cy="1320800"/>
          </a:xfrm>
        </p:spPr>
        <p:txBody>
          <a:bodyPr>
            <a:normAutofit/>
          </a:bodyPr>
          <a:lstStyle/>
          <a:p>
            <a:pPr algn="ctr"/>
            <a:r>
              <a:rPr lang="uk-UA" sz="2400" b="1" dirty="0" smtClean="0">
                <a:solidFill>
                  <a:srgbClr val="63841A"/>
                </a:solidFill>
                <a:latin typeface="Arial" panose="020B0604020202020204" pitchFamily="34" charset="0"/>
                <a:cs typeface="Arial" panose="020B0604020202020204" pitchFamily="34" charset="0"/>
              </a:rPr>
              <a:t>Нормативна база методик контролю токсичних речовин </a:t>
            </a:r>
            <a:endParaRPr lang="uk-UA" sz="2400" b="1" dirty="0">
              <a:solidFill>
                <a:srgbClr val="63841A"/>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79512" y="1484784"/>
            <a:ext cx="8640960" cy="5112568"/>
          </a:xfrm>
        </p:spPr>
        <p:txBody>
          <a:bodyPr>
            <a:normAutofit fontScale="32500" lnSpcReduction="20000"/>
          </a:bodyPr>
          <a:lstStyle/>
          <a:p>
            <a:r>
              <a:rPr lang="uk-UA" sz="4200" b="1" i="1" u="sng" dirty="0" smtClean="0">
                <a:latin typeface="Arial" panose="020B0604020202020204" pitchFamily="34" charset="0"/>
                <a:cs typeface="Arial" panose="020B0604020202020204" pitchFamily="34" charset="0"/>
              </a:rPr>
              <a:t>Методики контролю залишків пестицидів в Україні</a:t>
            </a:r>
            <a:r>
              <a:rPr lang="ru-RU" sz="4200" dirty="0" smtClean="0">
                <a:latin typeface="Arial" panose="020B0604020202020204" pitchFamily="34" charset="0"/>
                <a:cs typeface="Arial" panose="020B0604020202020204" pitchFamily="34" charset="0"/>
              </a:rPr>
              <a:t>:</a:t>
            </a:r>
          </a:p>
          <a:p>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стандартні методики (ДСТУ)</a:t>
            </a:r>
          </a:p>
          <a:p>
            <a:r>
              <a:rPr lang="uk-UA" sz="4200" dirty="0" smtClean="0">
                <a:latin typeface="Arial" panose="020B0604020202020204" pitchFamily="34" charset="0"/>
                <a:cs typeface="Arial" panose="020B0604020202020204" pitchFamily="34" charset="0"/>
              </a:rPr>
              <a:t>- методики виконання вимірювань залишкових кількостей токсичних речовин у повітрі, воді, </a:t>
            </a:r>
            <a:r>
              <a:rPr lang="uk-UA" sz="4200" dirty="0" err="1" smtClean="0">
                <a:latin typeface="Arial" panose="020B0604020202020204" pitchFamily="34" charset="0"/>
                <a:cs typeface="Arial" panose="020B0604020202020204" pitchFamily="34" charset="0"/>
              </a:rPr>
              <a:t>грунті</a:t>
            </a:r>
            <a:r>
              <a:rPr lang="uk-UA" sz="4200" dirty="0" smtClean="0">
                <a:latin typeface="Arial" panose="020B0604020202020204" pitchFamily="34" charset="0"/>
                <a:cs typeface="Arial" panose="020B0604020202020204" pitchFamily="34" charset="0"/>
              </a:rPr>
              <a:t>, продукції АПК, продуктах харчування </a:t>
            </a:r>
          </a:p>
          <a:p>
            <a:r>
              <a:rPr lang="uk-UA" sz="4200" b="1" i="1" u="sng" dirty="0" smtClean="0">
                <a:latin typeface="Arial" panose="020B0604020202020204" pitchFamily="34" charset="0"/>
                <a:cs typeface="Arial" panose="020B0604020202020204" pitchFamily="34" charset="0"/>
              </a:rPr>
              <a:t>Міжнародні методики контролю залишків пестицидів:</a:t>
            </a:r>
          </a:p>
          <a:p>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стандартні</a:t>
            </a:r>
            <a:r>
              <a:rPr lang="ru-RU" sz="4200" dirty="0" smtClean="0">
                <a:latin typeface="Arial" panose="020B0604020202020204" pitchFamily="34" charset="0"/>
                <a:cs typeface="Arial" panose="020B0604020202020204" pitchFamily="34" charset="0"/>
              </a:rPr>
              <a:t> методики (</a:t>
            </a:r>
            <a:r>
              <a:rPr lang="en-US" sz="4200" dirty="0" smtClean="0">
                <a:latin typeface="Arial" panose="020B0604020202020204" pitchFamily="34" charset="0"/>
                <a:cs typeface="Arial" panose="020B0604020202020204" pitchFamily="34" charset="0"/>
              </a:rPr>
              <a:t>ISO,</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EN,</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DIN,</a:t>
            </a:r>
            <a:r>
              <a:rPr lang="uk-UA" sz="4200" dirty="0" smtClean="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ASTM </a:t>
            </a:r>
            <a:r>
              <a:rPr lang="ru-RU" sz="4200" dirty="0" smtClean="0">
                <a:latin typeface="Arial" panose="020B0604020202020204" pitchFamily="34" charset="0"/>
                <a:cs typeface="Arial" panose="020B0604020202020204" pitchFamily="34" charset="0"/>
              </a:rPr>
              <a:t>та </a:t>
            </a:r>
            <a:r>
              <a:rPr lang="ru-RU" sz="4200" dirty="0" err="1" smtClean="0">
                <a:latin typeface="Arial" panose="020B0604020202020204" pitchFamily="34" charset="0"/>
                <a:cs typeface="Arial" panose="020B0604020202020204" pitchFamily="34" charset="0"/>
              </a:rPr>
              <a:t>ін</a:t>
            </a:r>
            <a:r>
              <a:rPr lang="ru-RU" sz="4200" dirty="0" smtClean="0">
                <a:latin typeface="Arial" panose="020B0604020202020204" pitchFamily="34" charset="0"/>
                <a:cs typeface="Arial" panose="020B0604020202020204" pitchFamily="34" charset="0"/>
              </a:rPr>
              <a:t>.)</a:t>
            </a:r>
          </a:p>
          <a:p>
            <a:r>
              <a:rPr lang="ru-RU" sz="4200" dirty="0" smtClean="0">
                <a:latin typeface="Arial" panose="020B0604020202020204" pitchFamily="34" charset="0"/>
                <a:cs typeface="Arial" panose="020B0604020202020204" pitchFamily="34" charset="0"/>
              </a:rPr>
              <a:t>- контроль </a:t>
            </a:r>
            <a:r>
              <a:rPr lang="uk-UA" sz="4200" dirty="0" smtClean="0">
                <a:latin typeface="Arial" panose="020B0604020202020204" pitchFamily="34" charset="0"/>
                <a:cs typeface="Arial" panose="020B0604020202020204" pitchFamily="34" charset="0"/>
              </a:rPr>
              <a:t>повітря</a:t>
            </a:r>
            <a:r>
              <a:rPr lang="en-US" sz="4200" dirty="0" smtClean="0">
                <a:latin typeface="Arial" panose="020B0604020202020204" pitchFamily="34" charset="0"/>
                <a:cs typeface="Arial" panose="020B0604020202020204" pitchFamily="34" charset="0"/>
              </a:rPr>
              <a:t> (NIOSH)</a:t>
            </a:r>
            <a:endParaRPr lang="ru-RU" sz="4200" dirty="0" smtClean="0">
              <a:latin typeface="Arial" panose="020B0604020202020204" pitchFamily="34" charset="0"/>
              <a:cs typeface="Arial" panose="020B0604020202020204" pitchFamily="34" charset="0"/>
            </a:endParaRPr>
          </a:p>
          <a:p>
            <a:r>
              <a:rPr lang="ru-RU" sz="4200" dirty="0" smtClean="0">
                <a:latin typeface="Arial" panose="020B0604020202020204" pitchFamily="34" charset="0"/>
                <a:cs typeface="Arial" panose="020B0604020202020204" pitchFamily="34" charset="0"/>
              </a:rPr>
              <a:t>- контроль </a:t>
            </a:r>
            <a:r>
              <a:rPr lang="uk-UA" sz="4200" dirty="0" err="1" smtClean="0">
                <a:latin typeface="Arial" panose="020B0604020202020204" pitchFamily="34" charset="0"/>
                <a:cs typeface="Arial" panose="020B0604020202020204" pitchFamily="34" charset="0"/>
              </a:rPr>
              <a:t>грунту</a:t>
            </a:r>
            <a:r>
              <a:rPr lang="uk-UA" sz="4200" dirty="0" smtClean="0">
                <a:latin typeface="Arial" panose="020B0604020202020204" pitchFamily="34" charset="0"/>
                <a:cs typeface="Arial" panose="020B0604020202020204" pitchFamily="34" charset="0"/>
              </a:rPr>
              <a:t> і води </a:t>
            </a:r>
            <a:r>
              <a:rPr lang="en-US" sz="4200" dirty="0" smtClean="0">
                <a:latin typeface="Arial" panose="020B0604020202020204" pitchFamily="34" charset="0"/>
                <a:cs typeface="Arial" panose="020B0604020202020204" pitchFamily="34" charset="0"/>
              </a:rPr>
              <a:t>(EPA)</a:t>
            </a:r>
          </a:p>
          <a:p>
            <a:r>
              <a:rPr lang="en-US" sz="4200" dirty="0" smtClean="0">
                <a:latin typeface="Arial" panose="020B0604020202020204" pitchFamily="34" charset="0"/>
                <a:cs typeface="Arial" panose="020B0604020202020204" pitchFamily="34" charset="0"/>
              </a:rPr>
              <a:t>- EURL </a:t>
            </a:r>
            <a:r>
              <a:rPr lang="en-US" sz="4200" dirty="0" err="1" smtClean="0">
                <a:latin typeface="Arial" panose="020B0604020202020204" pitchFamily="34" charset="0"/>
                <a:cs typeface="Arial" panose="020B0604020202020204" pitchFamily="34" charset="0"/>
                <a:hlinkClick r:id="rId2"/>
              </a:rPr>
              <a:t>EURL</a:t>
            </a:r>
            <a:r>
              <a:rPr lang="en-US" sz="4200" dirty="0" smtClean="0">
                <a:latin typeface="Arial" panose="020B0604020202020204" pitchFamily="34" charset="0"/>
                <a:cs typeface="Arial" panose="020B0604020202020204" pitchFamily="34" charset="0"/>
                <a:hlinkClick r:id="rId2"/>
              </a:rPr>
              <a:t> | Residues of Pesticides</a:t>
            </a:r>
            <a:r>
              <a:rPr lang="en-US" sz="4200" dirty="0" smtClean="0">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http://www.eurl-pesticides.eu/docs/public/home</a:t>
            </a:r>
            <a:r>
              <a:rPr lang="en-US" sz="4200" dirty="0" smtClean="0">
                <a:latin typeface="Arial" panose="020B0604020202020204" pitchFamily="34" charset="0"/>
                <a:cs typeface="Arial" panose="020B0604020202020204" pitchFamily="34" charset="0"/>
              </a:rPr>
              <a:t>.</a:t>
            </a:r>
            <a:endParaRPr lang="ru-RU" sz="4200" dirty="0" smtClean="0">
              <a:latin typeface="Arial" panose="020B0604020202020204" pitchFamily="34" charset="0"/>
              <a:cs typeface="Arial" panose="020B0604020202020204" pitchFamily="34" charset="0"/>
            </a:endParaRPr>
          </a:p>
          <a:p>
            <a:endParaRPr lang="ru-RU" sz="4200" dirty="0" smtClean="0">
              <a:latin typeface="Arial" panose="020B0604020202020204" pitchFamily="34" charset="0"/>
              <a:cs typeface="Arial" panose="020B0604020202020204" pitchFamily="34" charset="0"/>
            </a:endParaRPr>
          </a:p>
          <a:p>
            <a:r>
              <a:rPr lang="uk-UA" sz="4200" b="1" i="1" u="sng" dirty="0" smtClean="0">
                <a:latin typeface="Arial" panose="020B0604020202020204" pitchFamily="34" charset="0"/>
                <a:cs typeface="Arial" panose="020B0604020202020204" pitchFamily="34" charset="0"/>
              </a:rPr>
              <a:t>Нормативна документація (МДР, ГДК, ОДК, ОБУВ) в Україні</a:t>
            </a:r>
          </a:p>
          <a:p>
            <a:r>
              <a:rPr lang="ru-RU" sz="4200" dirty="0" smtClean="0">
                <a:latin typeface="Arial" panose="020B0604020202020204" pitchFamily="34" charset="0"/>
                <a:cs typeface="Arial" panose="020B0604020202020204" pitchFamily="34" charset="0"/>
              </a:rPr>
              <a:t>МБТ, </a:t>
            </a:r>
            <a:r>
              <a:rPr lang="ru-RU" sz="4200" dirty="0" err="1" smtClean="0">
                <a:latin typeface="Arial" panose="020B0604020202020204" pitchFamily="34" charset="0"/>
                <a:cs typeface="Arial" panose="020B0604020202020204" pitchFamily="34" charset="0"/>
              </a:rPr>
              <a:t>СанПін</a:t>
            </a:r>
            <a:r>
              <a:rPr lang="ru-RU"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 (</a:t>
            </a:r>
            <a:r>
              <a:rPr lang="uk-UA" sz="4200" dirty="0" err="1" smtClean="0">
                <a:latin typeface="Arial" panose="020B0604020202020204" pitchFamily="34" charset="0"/>
                <a:cs typeface="Arial" panose="020B0604020202020204" pitchFamily="34" charset="0"/>
              </a:rPr>
              <a:t>ДСанПіН</a:t>
            </a:r>
            <a:r>
              <a:rPr lang="uk-UA" sz="4200" dirty="0" smtClean="0">
                <a:latin typeface="Arial" panose="020B0604020202020204" pitchFamily="34" charset="0"/>
                <a:cs typeface="Arial" panose="020B0604020202020204" pitchFamily="34" charset="0"/>
              </a:rPr>
              <a:t> 8.8.1.2.3.4.-000-2001 </a:t>
            </a:r>
            <a:r>
              <a:rPr lang="en-US" sz="4200" dirty="0" smtClean="0">
                <a:latin typeface="Arial" panose="020B0604020202020204" pitchFamily="34" charset="0"/>
                <a:cs typeface="Arial" panose="020B0604020202020204" pitchFamily="34" charset="0"/>
              </a:rPr>
              <a:t>),</a:t>
            </a:r>
            <a:r>
              <a:rPr lang="ru-RU" sz="4200" dirty="0" smtClean="0">
                <a:latin typeface="Arial" panose="020B0604020202020204" pitchFamily="34" charset="0"/>
                <a:cs typeface="Arial" panose="020B0604020202020204" pitchFamily="34" charset="0"/>
              </a:rPr>
              <a:t> </a:t>
            </a:r>
            <a:r>
              <a:rPr lang="uk-UA" sz="4200" dirty="0" smtClean="0">
                <a:latin typeface="Arial" panose="020B0604020202020204" pitchFamily="34" charset="0"/>
                <a:cs typeface="Arial" panose="020B0604020202020204" pitchFamily="34" charset="0"/>
              </a:rPr>
              <a:t>стандарти, галузеві нормативні документи</a:t>
            </a:r>
          </a:p>
          <a:p>
            <a:endParaRPr lang="ru-RU" sz="4200" dirty="0">
              <a:latin typeface="Arial" panose="020B0604020202020204" pitchFamily="34" charset="0"/>
              <a:cs typeface="Arial" panose="020B0604020202020204" pitchFamily="34" charset="0"/>
            </a:endParaRPr>
          </a:p>
          <a:p>
            <a:r>
              <a:rPr lang="uk-UA" sz="4200" b="1" i="1" u="sng" dirty="0" smtClean="0">
                <a:latin typeface="Arial" panose="020B0604020202020204" pitchFamily="34" charset="0"/>
                <a:cs typeface="Arial" panose="020B0604020202020204" pitchFamily="34" charset="0"/>
              </a:rPr>
              <a:t>Міжнародна</a:t>
            </a:r>
            <a:r>
              <a:rPr lang="ru-RU" sz="4200" b="1" i="1" u="sng" dirty="0" smtClean="0">
                <a:latin typeface="Arial" panose="020B0604020202020204" pitchFamily="34" charset="0"/>
                <a:cs typeface="Arial" panose="020B0604020202020204" pitchFamily="34" charset="0"/>
              </a:rPr>
              <a:t>  </a:t>
            </a:r>
            <a:r>
              <a:rPr lang="uk-UA" sz="4200" b="1" i="1" u="sng" dirty="0" smtClean="0">
                <a:latin typeface="Arial" panose="020B0604020202020204" pitchFamily="34" charset="0"/>
                <a:cs typeface="Arial" panose="020B0604020202020204" pitchFamily="34" charset="0"/>
              </a:rPr>
              <a:t>нормативна документація </a:t>
            </a:r>
            <a:r>
              <a:rPr lang="ru-RU" sz="4200" b="1" i="1" u="sng" dirty="0" smtClean="0">
                <a:latin typeface="Arial" panose="020B0604020202020204" pitchFamily="34" charset="0"/>
                <a:cs typeface="Arial" panose="020B0604020202020204" pitchFamily="34" charset="0"/>
              </a:rPr>
              <a:t>(</a:t>
            </a:r>
            <a:r>
              <a:rPr lang="en-US" sz="4200" b="1" i="1" u="sng" dirty="0" smtClean="0">
                <a:latin typeface="Arial" panose="020B0604020202020204" pitchFamily="34" charset="0"/>
                <a:cs typeface="Arial" panose="020B0604020202020204" pitchFamily="34" charset="0"/>
              </a:rPr>
              <a:t>MRL)</a:t>
            </a:r>
            <a:endParaRPr lang="ru-RU" sz="4200" b="1" i="1" u="sng" dirty="0" smtClean="0">
              <a:latin typeface="Arial" panose="020B0604020202020204" pitchFamily="34" charset="0"/>
              <a:cs typeface="Arial" panose="020B0604020202020204" pitchFamily="34" charset="0"/>
            </a:endParaRPr>
          </a:p>
          <a:p>
            <a:r>
              <a:rPr lang="uk-UA" sz="4200" dirty="0" smtClean="0">
                <a:latin typeface="Arial" panose="020B0604020202020204" pitchFamily="34" charset="0"/>
                <a:cs typeface="Arial" panose="020B0604020202020204" pitchFamily="34" charset="0"/>
              </a:rPr>
              <a:t>Національні нормативні базі </a:t>
            </a:r>
            <a:r>
              <a:rPr lang="ru-RU" sz="4200" dirty="0" smtClean="0">
                <a:latin typeface="Arial" panose="020B0604020202020204" pitchFamily="34" charset="0"/>
                <a:cs typeface="Arial" panose="020B0604020202020204" pitchFamily="34" charset="0"/>
              </a:rPr>
              <a:t>і стандарт</a:t>
            </a:r>
            <a:r>
              <a:rPr lang="uk-UA" sz="4200" dirty="0" smtClean="0">
                <a:latin typeface="Arial" panose="020B0604020202020204" pitchFamily="34" charset="0"/>
                <a:cs typeface="Arial" panose="020B0604020202020204" pitchFamily="34" charset="0"/>
              </a:rPr>
              <a:t>и</a:t>
            </a:r>
            <a:endParaRPr lang="en-US" sz="4200" dirty="0" smtClean="0">
              <a:latin typeface="Arial" panose="020B0604020202020204" pitchFamily="34" charset="0"/>
              <a:cs typeface="Arial" panose="020B0604020202020204" pitchFamily="34" charset="0"/>
            </a:endParaRPr>
          </a:p>
          <a:p>
            <a:r>
              <a:rPr lang="uk-UA" sz="4200" dirty="0" err="1" smtClean="0">
                <a:latin typeface="Arial" panose="020B0604020202020204" pitchFamily="34" charset="0"/>
                <a:cs typeface="Arial" panose="020B0604020202020204" pitchFamily="34" charset="0"/>
              </a:rPr>
              <a:t>Європейска</a:t>
            </a:r>
            <a:r>
              <a:rPr lang="uk-UA" sz="4200" dirty="0" smtClean="0">
                <a:latin typeface="Arial" panose="020B0604020202020204" pitchFamily="34" charset="0"/>
                <a:cs typeface="Arial" panose="020B0604020202020204" pitchFamily="34" charset="0"/>
              </a:rPr>
              <a:t> база </a:t>
            </a:r>
            <a:r>
              <a:rPr lang="en-US" sz="4200" u="sng" dirty="0">
                <a:latin typeface="Arial" panose="020B0604020202020204" pitchFamily="34" charset="0"/>
                <a:cs typeface="Arial" panose="020B0604020202020204" pitchFamily="34" charset="0"/>
              </a:rPr>
              <a:t>MRL</a:t>
            </a:r>
            <a:r>
              <a:rPr lang="uk-UA" sz="4200" dirty="0" smtClean="0">
                <a:latin typeface="Arial" panose="020B0604020202020204" pitchFamily="34" charset="0"/>
                <a:cs typeface="Arial" panose="020B0604020202020204" pitchFamily="34" charset="0"/>
              </a:rPr>
              <a:t> пестицидів  </a:t>
            </a:r>
            <a:r>
              <a:rPr lang="uk-UA" sz="4200" dirty="0" smtClean="0">
                <a:solidFill>
                  <a:schemeClr val="tx1"/>
                </a:solidFill>
                <a:latin typeface="Arial" panose="020B0604020202020204" pitchFamily="34" charset="0"/>
                <a:cs typeface="Arial" panose="020B0604020202020204" pitchFamily="34" charset="0"/>
              </a:rPr>
              <a:t>(</a:t>
            </a:r>
            <a:r>
              <a:rPr lang="en-US" sz="4200" dirty="0" smtClean="0">
                <a:solidFill>
                  <a:schemeClr val="tx1"/>
                </a:solidFill>
                <a:latin typeface="Arial" panose="020B0604020202020204" pitchFamily="34" charset="0"/>
                <a:cs typeface="Arial" panose="020B0604020202020204" pitchFamily="34" charset="0"/>
              </a:rPr>
              <a:t> </a:t>
            </a:r>
            <a:r>
              <a:rPr lang="fr-FR" sz="4200" dirty="0" smtClean="0">
                <a:solidFill>
                  <a:schemeClr val="tx1"/>
                </a:solidFill>
                <a:latin typeface="Arial" panose="020B0604020202020204" pitchFamily="34" charset="0"/>
                <a:cs typeface="Arial" panose="020B0604020202020204" pitchFamily="34" charset="0"/>
                <a:hlinkClick r:id="rId3"/>
              </a:rPr>
              <a:t>EU Pesticides </a:t>
            </a:r>
            <a:r>
              <a:rPr lang="fr-FR" sz="4200" dirty="0" err="1" smtClean="0">
                <a:solidFill>
                  <a:schemeClr val="tx1"/>
                </a:solidFill>
                <a:latin typeface="Arial" panose="020B0604020202020204" pitchFamily="34" charset="0"/>
                <a:cs typeface="Arial" panose="020B0604020202020204" pitchFamily="34" charset="0"/>
                <a:hlinkClick r:id="rId3"/>
              </a:rPr>
              <a:t>database</a:t>
            </a:r>
            <a:r>
              <a:rPr lang="fr-FR" sz="4200" dirty="0" smtClean="0">
                <a:solidFill>
                  <a:schemeClr val="tx1"/>
                </a:solidFill>
                <a:latin typeface="Arial" panose="020B0604020202020204" pitchFamily="34" charset="0"/>
                <a:cs typeface="Arial" panose="020B0604020202020204" pitchFamily="34" charset="0"/>
                <a:hlinkClick r:id="rId3"/>
              </a:rPr>
              <a:t> - </a:t>
            </a:r>
            <a:r>
              <a:rPr lang="fr-FR" sz="4200" dirty="0" err="1" smtClean="0">
                <a:solidFill>
                  <a:schemeClr val="tx1"/>
                </a:solidFill>
                <a:latin typeface="Arial" panose="020B0604020202020204" pitchFamily="34" charset="0"/>
                <a:cs typeface="Arial" panose="020B0604020202020204" pitchFamily="34" charset="0"/>
                <a:hlinkClick r:id="rId3"/>
              </a:rPr>
              <a:t>European</a:t>
            </a:r>
            <a:r>
              <a:rPr lang="fr-FR" sz="4200" dirty="0" smtClean="0">
                <a:solidFill>
                  <a:schemeClr val="tx1"/>
                </a:solidFill>
                <a:latin typeface="Arial" panose="020B0604020202020204" pitchFamily="34" charset="0"/>
                <a:cs typeface="Arial" panose="020B0604020202020204" pitchFamily="34" charset="0"/>
                <a:hlinkClick r:id="rId3"/>
              </a:rPr>
              <a:t> Commission</a:t>
            </a:r>
            <a:r>
              <a:rPr lang="fr-FR" sz="4200" dirty="0" smtClean="0">
                <a:solidFill>
                  <a:schemeClr val="tx1"/>
                </a:solidFill>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http://ec.europa.eu/food/plant/pesticides/eu-pesticides-database/public</a:t>
            </a:r>
            <a:r>
              <a:rPr lang="en-US" sz="4200" dirty="0" smtClean="0">
                <a:latin typeface="Arial" panose="020B0604020202020204" pitchFamily="34" charset="0"/>
                <a:cs typeface="Arial" panose="020B0604020202020204" pitchFamily="34" charset="0"/>
              </a:rPr>
              <a:t>/</a:t>
            </a:r>
            <a:endParaRPr lang="uk-UA" sz="4200" dirty="0" smtClean="0">
              <a:latin typeface="Arial" panose="020B0604020202020204" pitchFamily="34" charset="0"/>
              <a:cs typeface="Arial" panose="020B0604020202020204" pitchFamily="34" charset="0"/>
            </a:endParaRPr>
          </a:p>
          <a:p>
            <a:r>
              <a:rPr lang="uk-UA" sz="4200" dirty="0" smtClean="0">
                <a:latin typeface="Arial" panose="020B0604020202020204" pitchFamily="34" charset="0"/>
                <a:cs typeface="Arial" panose="020B0604020202020204" pitchFamily="34" charset="0"/>
              </a:rPr>
              <a:t>Кодекс </a:t>
            </a:r>
            <a:r>
              <a:rPr lang="uk-UA" sz="4200" dirty="0" err="1" smtClean="0">
                <a:latin typeface="Arial" panose="020B0604020202020204" pitchFamily="34" charset="0"/>
                <a:cs typeface="Arial" panose="020B0604020202020204" pitchFamily="34" charset="0"/>
              </a:rPr>
              <a:t>Аліментаріус</a:t>
            </a:r>
            <a:r>
              <a:rPr lang="en-US" sz="4200" dirty="0" smtClean="0">
                <a:latin typeface="Arial" panose="020B0604020202020204" pitchFamily="34" charset="0"/>
                <a:cs typeface="Arial" panose="020B0604020202020204" pitchFamily="34" charset="0"/>
              </a:rPr>
              <a:t> -</a:t>
            </a:r>
            <a:r>
              <a:rPr lang="en-US" sz="4200" u="sng" dirty="0" smtClean="0">
                <a:solidFill>
                  <a:srgbClr val="0070C0"/>
                </a:solidFill>
                <a:latin typeface="Arial" panose="020B0604020202020204" pitchFamily="34" charset="0"/>
                <a:cs typeface="Arial" panose="020B0604020202020204" pitchFamily="34" charset="0"/>
              </a:rPr>
              <a:t>http://www.fao.org/fao-who-codexalimentarius/standards</a:t>
            </a:r>
          </a:p>
          <a:p>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8647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048" y="260648"/>
            <a:ext cx="6776218" cy="1320800"/>
          </a:xfrm>
        </p:spPr>
        <p:txBody>
          <a:bodyPr>
            <a:normAutofit/>
          </a:bodyPr>
          <a:lstStyle/>
          <a:p>
            <a:pPr algn="ctr"/>
            <a:r>
              <a:rPr lang="uk-UA" sz="2200" b="1" dirty="0" smtClean="0">
                <a:solidFill>
                  <a:srgbClr val="4F6915"/>
                </a:solidFill>
                <a:latin typeface="Arial" pitchFamily="34" charset="0"/>
                <a:cs typeface="Arial" pitchFamily="34" charset="0"/>
              </a:rPr>
              <a:t>Підходи до валідації і верифікації методик випробувань харчових продуктів</a:t>
            </a:r>
            <a:endParaRPr lang="uk-UA" sz="2200" b="1" dirty="0">
              <a:solidFill>
                <a:srgbClr val="4F6915"/>
              </a:solidFill>
              <a:latin typeface="Arial" pitchFamily="34" charset="0"/>
              <a:cs typeface="Arial" pitchFamily="34" charset="0"/>
            </a:endParaRPr>
          </a:p>
        </p:txBody>
      </p:sp>
      <p:sp>
        <p:nvSpPr>
          <p:cNvPr id="3" name="Содержимое 2"/>
          <p:cNvSpPr>
            <a:spLocks noGrp="1"/>
          </p:cNvSpPr>
          <p:nvPr>
            <p:ph idx="1"/>
          </p:nvPr>
        </p:nvSpPr>
        <p:spPr>
          <a:xfrm>
            <a:off x="111047" y="1124744"/>
            <a:ext cx="7557297" cy="5733256"/>
          </a:xfrm>
        </p:spPr>
        <p:txBody>
          <a:bodyPr>
            <a:normAutofit lnSpcReduction="10000"/>
          </a:bodyPr>
          <a:lstStyle/>
          <a:p>
            <a:r>
              <a:rPr lang="uk-UA" sz="1500" b="1" i="1" u="sng" dirty="0" smtClean="0">
                <a:latin typeface="Arial" pitchFamily="34" charset="0"/>
                <a:cs typeface="Arial" pitchFamily="34" charset="0"/>
              </a:rPr>
              <a:t>Не потребують валідації, верифікація  для підтвердження характеристик, валідація </a:t>
            </a:r>
            <a:r>
              <a:rPr lang="uk-UA" sz="1500" b="1" i="1" u="sng" dirty="0" err="1" smtClean="0">
                <a:latin typeface="Arial" pitchFamily="34" charset="0"/>
                <a:cs typeface="Arial" pitchFamily="34" charset="0"/>
              </a:rPr>
              <a:t>тілько</a:t>
            </a:r>
            <a:r>
              <a:rPr lang="uk-UA" sz="1500" b="1" i="1" u="sng" dirty="0" smtClean="0">
                <a:latin typeface="Arial" pitchFamily="34" charset="0"/>
                <a:cs typeface="Arial" pitchFamily="34" charset="0"/>
              </a:rPr>
              <a:t> у випадку істотних змін у методиці</a:t>
            </a:r>
            <a:r>
              <a:rPr lang="ru-RU" sz="1500" b="1" i="1" u="sng" dirty="0" smtClean="0">
                <a:latin typeface="Arial" pitchFamily="34" charset="0"/>
                <a:cs typeface="Arial" pitchFamily="34" charset="0"/>
              </a:rPr>
              <a:t>:</a:t>
            </a:r>
          </a:p>
          <a:p>
            <a:pPr>
              <a:buFont typeface="Wingdings" panose="05000000000000000000" pitchFamily="2" charset="2"/>
              <a:buChar char="v"/>
            </a:pPr>
            <a:r>
              <a:rPr lang="ru-RU" sz="1500" dirty="0" smtClean="0">
                <a:latin typeface="Arial" pitchFamily="34" charset="0"/>
                <a:cs typeface="Arial" pitchFamily="34" charset="0"/>
              </a:rPr>
              <a:t>- </a:t>
            </a:r>
            <a:r>
              <a:rPr lang="uk-UA" sz="1500" dirty="0" smtClean="0">
                <a:latin typeface="Arial" pitchFamily="34" charset="0"/>
                <a:cs typeface="Arial" pitchFamily="34" charset="0"/>
              </a:rPr>
              <a:t>стандартні</a:t>
            </a:r>
            <a:r>
              <a:rPr lang="ru-RU" sz="1500" dirty="0" smtClean="0">
                <a:latin typeface="Arial" pitchFamily="34" charset="0"/>
                <a:cs typeface="Arial" pitchFamily="34" charset="0"/>
              </a:rPr>
              <a:t> методики,</a:t>
            </a:r>
          </a:p>
          <a:p>
            <a:pPr>
              <a:buFont typeface="Wingdings" panose="05000000000000000000" pitchFamily="2" charset="2"/>
              <a:buChar char="v"/>
            </a:pPr>
            <a:r>
              <a:rPr lang="uk-UA" sz="1500" dirty="0" smtClean="0">
                <a:latin typeface="Arial" pitchFamily="34" charset="0"/>
                <a:cs typeface="Arial" pitchFamily="34" charset="0"/>
              </a:rPr>
              <a:t>- методики опубліковані у наукових журналах, в яких описані валідаційні характеристики</a:t>
            </a:r>
          </a:p>
          <a:p>
            <a:pPr>
              <a:buFont typeface="Wingdings" panose="05000000000000000000" pitchFamily="2" charset="2"/>
              <a:buChar char="v"/>
            </a:pPr>
            <a:r>
              <a:rPr lang="uk-UA" sz="1500" dirty="0" smtClean="0">
                <a:latin typeface="Arial" pitchFamily="34" charset="0"/>
                <a:cs typeface="Arial" pitchFamily="34" charset="0"/>
              </a:rPr>
              <a:t>- методики виробників, які містять валідаційні характеристики</a:t>
            </a:r>
          </a:p>
          <a:p>
            <a:endParaRPr lang="uk-UA" sz="1500" dirty="0" smtClean="0">
              <a:latin typeface="Arial" pitchFamily="34" charset="0"/>
              <a:cs typeface="Arial" pitchFamily="34" charset="0"/>
            </a:endParaRPr>
          </a:p>
          <a:p>
            <a:r>
              <a:rPr lang="uk-UA" sz="1500" b="1" i="1" u="sng" dirty="0" smtClean="0">
                <a:latin typeface="Arial" pitchFamily="34" charset="0"/>
                <a:cs typeface="Arial" pitchFamily="34" charset="0"/>
              </a:rPr>
              <a:t>Потрібна валідація, повнота залежить від </a:t>
            </a:r>
            <a:r>
              <a:rPr lang="uk-UA" sz="1500" b="1" i="1" u="sng" dirty="0" err="1" smtClean="0">
                <a:latin typeface="Arial" pitchFamily="34" charset="0"/>
                <a:cs typeface="Arial" pitchFamily="34" charset="0"/>
              </a:rPr>
              <a:t>степеня</a:t>
            </a:r>
            <a:r>
              <a:rPr lang="uk-UA" sz="1500" b="1" i="1" u="sng" dirty="0" smtClean="0">
                <a:latin typeface="Arial" pitchFamily="34" charset="0"/>
                <a:cs typeface="Arial" pitchFamily="34" charset="0"/>
              </a:rPr>
              <a:t> модифікації методики</a:t>
            </a:r>
            <a:r>
              <a:rPr lang="ru-RU" sz="1500" b="1" i="1" u="sng" dirty="0" smtClean="0">
                <a:latin typeface="Arial" pitchFamily="34" charset="0"/>
                <a:cs typeface="Arial" pitchFamily="34" charset="0"/>
              </a:rPr>
              <a:t>:</a:t>
            </a:r>
          </a:p>
          <a:p>
            <a:r>
              <a:rPr lang="ru-RU" sz="1500" dirty="0" smtClean="0">
                <a:latin typeface="Arial" pitchFamily="34" charset="0"/>
                <a:cs typeface="Arial" pitchFamily="34" charset="0"/>
              </a:rPr>
              <a:t>- </a:t>
            </a:r>
            <a:r>
              <a:rPr lang="uk-UA" sz="1500" dirty="0" smtClean="0">
                <a:latin typeface="Arial" pitchFamily="34" charset="0"/>
                <a:cs typeface="Arial" pitchFamily="34" charset="0"/>
              </a:rPr>
              <a:t>стандартні методики, методики внутрішньої модифікації</a:t>
            </a:r>
          </a:p>
          <a:p>
            <a:r>
              <a:rPr lang="ru-RU" sz="1500" dirty="0" smtClean="0">
                <a:latin typeface="Arial" pitchFamily="34" charset="0"/>
                <a:cs typeface="Arial" pitchFamily="34" charset="0"/>
              </a:rPr>
              <a:t>- </a:t>
            </a:r>
            <a:r>
              <a:rPr lang="uk-UA" sz="1500" dirty="0" smtClean="0">
                <a:latin typeface="Arial" pitchFamily="34" charset="0"/>
                <a:cs typeface="Arial" pitchFamily="34" charset="0"/>
              </a:rPr>
              <a:t>розширення стандартних методик на інші сфери застосування (матриці, умови аналізування</a:t>
            </a:r>
            <a:r>
              <a:rPr lang="ru-RU" sz="1500" dirty="0" smtClean="0">
                <a:latin typeface="Arial" pitchFamily="34" charset="0"/>
                <a:cs typeface="Arial" pitchFamily="34" charset="0"/>
              </a:rPr>
              <a:t>)</a:t>
            </a:r>
          </a:p>
          <a:p>
            <a:endParaRPr lang="ru-RU" sz="1500" dirty="0" smtClean="0">
              <a:latin typeface="Arial" pitchFamily="34" charset="0"/>
              <a:cs typeface="Arial" pitchFamily="34" charset="0"/>
            </a:endParaRPr>
          </a:p>
          <a:p>
            <a:r>
              <a:rPr lang="uk-UA" sz="1500" b="1" i="1" u="sng" dirty="0" smtClean="0">
                <a:latin typeface="Arial" pitchFamily="34" charset="0"/>
                <a:cs typeface="Arial" pitchFamily="34" charset="0"/>
              </a:rPr>
              <a:t>Необхідна повна валідація</a:t>
            </a:r>
            <a:r>
              <a:rPr lang="ru-RU" sz="1500" b="1" i="1" u="sng" dirty="0" smtClean="0">
                <a:latin typeface="Arial" pitchFamily="34" charset="0"/>
                <a:cs typeface="Arial" pitchFamily="34" charset="0"/>
              </a:rPr>
              <a:t>:</a:t>
            </a:r>
          </a:p>
          <a:p>
            <a:pPr>
              <a:buFont typeface="Wingdings" panose="05000000000000000000" pitchFamily="2" charset="2"/>
              <a:buChar char="v"/>
            </a:pPr>
            <a:r>
              <a:rPr lang="uk-UA" sz="1500" dirty="0" smtClean="0">
                <a:latin typeface="Arial" pitchFamily="34" charset="0"/>
                <a:cs typeface="Arial" pitchFamily="34" charset="0"/>
              </a:rPr>
              <a:t>- </a:t>
            </a:r>
            <a:r>
              <a:rPr lang="uk-UA" sz="1500" dirty="0" err="1" smtClean="0">
                <a:latin typeface="Arial" pitchFamily="34" charset="0"/>
                <a:cs typeface="Arial" pitchFamily="34" charset="0"/>
              </a:rPr>
              <a:t>свіжорозроблені</a:t>
            </a:r>
            <a:r>
              <a:rPr lang="uk-UA" sz="1500" dirty="0" smtClean="0">
                <a:latin typeface="Arial" pitchFamily="34" charset="0"/>
                <a:cs typeface="Arial" pitchFamily="34" charset="0"/>
              </a:rPr>
              <a:t> </a:t>
            </a:r>
            <a:r>
              <a:rPr lang="ru-RU" sz="1500" dirty="0" smtClean="0">
                <a:latin typeface="Arial" pitchFamily="34" charset="0"/>
                <a:cs typeface="Arial" pitchFamily="34" charset="0"/>
              </a:rPr>
              <a:t>методики</a:t>
            </a:r>
          </a:p>
          <a:p>
            <a:pPr>
              <a:buFont typeface="Wingdings" panose="05000000000000000000" pitchFamily="2" charset="2"/>
              <a:buChar char="v"/>
            </a:pPr>
            <a:r>
              <a:rPr lang="ru-RU" sz="1500" dirty="0" smtClean="0">
                <a:latin typeface="Arial" pitchFamily="34" charset="0"/>
                <a:cs typeface="Arial" pitchFamily="34" charset="0"/>
              </a:rPr>
              <a:t>- </a:t>
            </a:r>
            <a:r>
              <a:rPr lang="uk-UA" sz="1500" dirty="0" smtClean="0">
                <a:latin typeface="Arial" pitchFamily="34" charset="0"/>
                <a:cs typeface="Arial" pitchFamily="34" charset="0"/>
              </a:rPr>
              <a:t>методики, які опубліковані у наукових журналах, які не містять </a:t>
            </a:r>
            <a:r>
              <a:rPr lang="uk-UA" sz="1500" dirty="0" err="1" smtClean="0">
                <a:latin typeface="Arial" pitchFamily="34" charset="0"/>
                <a:cs typeface="Arial" pitchFamily="34" charset="0"/>
              </a:rPr>
              <a:t>валідаційних</a:t>
            </a:r>
            <a:r>
              <a:rPr lang="uk-UA" sz="1500" dirty="0" smtClean="0">
                <a:latin typeface="Arial" pitchFamily="34" charset="0"/>
                <a:cs typeface="Arial" pitchFamily="34" charset="0"/>
              </a:rPr>
              <a:t> характеристик</a:t>
            </a:r>
          </a:p>
          <a:p>
            <a:pPr>
              <a:buFont typeface="Wingdings" panose="05000000000000000000" pitchFamily="2" charset="2"/>
              <a:buChar char="v"/>
            </a:pPr>
            <a:r>
              <a:rPr lang="uk-UA" sz="1500" dirty="0" smtClean="0">
                <a:latin typeface="Arial" pitchFamily="34" charset="0"/>
                <a:cs typeface="Arial" pitchFamily="34" charset="0"/>
              </a:rPr>
              <a:t>- методики від виробників, </a:t>
            </a:r>
            <a:r>
              <a:rPr lang="uk-UA" sz="1500" dirty="0">
                <a:solidFill>
                  <a:prstClr val="black">
                    <a:lumMod val="75000"/>
                    <a:lumOff val="25000"/>
                  </a:prstClr>
                </a:solidFill>
                <a:latin typeface="Arial" pitchFamily="34" charset="0"/>
                <a:cs typeface="Arial" pitchFamily="34" charset="0"/>
              </a:rPr>
              <a:t>які не містять </a:t>
            </a:r>
            <a:r>
              <a:rPr lang="uk-UA" sz="1500" dirty="0" err="1">
                <a:solidFill>
                  <a:prstClr val="black">
                    <a:lumMod val="75000"/>
                    <a:lumOff val="25000"/>
                  </a:prstClr>
                </a:solidFill>
                <a:latin typeface="Arial" pitchFamily="34" charset="0"/>
                <a:cs typeface="Arial" pitchFamily="34" charset="0"/>
              </a:rPr>
              <a:t>валідаційних</a:t>
            </a:r>
            <a:r>
              <a:rPr lang="uk-UA" sz="1500" dirty="0">
                <a:solidFill>
                  <a:prstClr val="black">
                    <a:lumMod val="75000"/>
                    <a:lumOff val="25000"/>
                  </a:prstClr>
                </a:solidFill>
                <a:latin typeface="Arial" pitchFamily="34" charset="0"/>
                <a:cs typeface="Arial" pitchFamily="34" charset="0"/>
              </a:rPr>
              <a:t> </a:t>
            </a:r>
            <a:r>
              <a:rPr lang="uk-UA" sz="1500" dirty="0" smtClean="0">
                <a:solidFill>
                  <a:prstClr val="black">
                    <a:lumMod val="75000"/>
                    <a:lumOff val="25000"/>
                  </a:prstClr>
                </a:solidFill>
                <a:latin typeface="Arial" pitchFamily="34" charset="0"/>
                <a:cs typeface="Arial" pitchFamily="34" charset="0"/>
              </a:rPr>
              <a:t>характеристик</a:t>
            </a:r>
            <a:endParaRPr lang="uk-UA" sz="1500" dirty="0" smtClean="0">
              <a:latin typeface="Arial" pitchFamily="34" charset="0"/>
              <a:cs typeface="Arial" pitchFamily="34" charset="0"/>
            </a:endParaRPr>
          </a:p>
          <a:p>
            <a:pPr>
              <a:buFont typeface="Wingdings" panose="05000000000000000000" pitchFamily="2" charset="2"/>
              <a:buChar char="v"/>
            </a:pPr>
            <a:r>
              <a:rPr lang="en-US" sz="1500" dirty="0" smtClean="0">
                <a:latin typeface="Arial" pitchFamily="34" charset="0"/>
                <a:cs typeface="Arial" pitchFamily="34" charset="0"/>
              </a:rPr>
              <a:t>International Accreditation Service</a:t>
            </a:r>
            <a:r>
              <a:rPr lang="ru-RU" sz="1500" dirty="0" smtClean="0">
                <a:latin typeface="Arial" pitchFamily="34" charset="0"/>
                <a:cs typeface="Arial" pitchFamily="34" charset="0"/>
              </a:rPr>
              <a:t> -</a:t>
            </a:r>
            <a:r>
              <a:rPr lang="en-US" sz="1500" dirty="0" smtClean="0">
                <a:latin typeface="Arial" pitchFamily="34" charset="0"/>
                <a:cs typeface="Arial" pitchFamily="34" charset="0"/>
              </a:rPr>
              <a:t> Guidelines For Food Testing Laboratories</a:t>
            </a:r>
            <a:endParaRPr lang="ru-RU" sz="1500" dirty="0" smtClean="0">
              <a:latin typeface="Arial" pitchFamily="34" charset="0"/>
              <a:cs typeface="Arial" pitchFamily="34" charset="0"/>
            </a:endParaRPr>
          </a:p>
        </p:txBody>
      </p:sp>
    </p:spTree>
    <p:extLst>
      <p:ext uri="{BB962C8B-B14F-4D97-AF65-F5344CB8AC3E}">
        <p14:creationId xmlns:p14="http://schemas.microsoft.com/office/powerpoint/2010/main" val="2144917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044" y="47667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
        <p:nvSpPr>
          <p:cNvPr id="3" name="Содержимое 2"/>
          <p:cNvSpPr>
            <a:spLocks noGrp="1"/>
          </p:cNvSpPr>
          <p:nvPr>
            <p:ph idx="1"/>
          </p:nvPr>
        </p:nvSpPr>
        <p:spPr>
          <a:xfrm>
            <a:off x="219060" y="2132856"/>
            <a:ext cx="7272807" cy="4243891"/>
          </a:xfrm>
        </p:spPr>
        <p:txBody>
          <a:bodyPr>
            <a:normAutofit/>
          </a:bodyPr>
          <a:lstStyle/>
          <a:p>
            <a:pPr>
              <a:buFont typeface="Wingdings" panose="05000000000000000000" pitchFamily="2" charset="2"/>
              <a:buChar char="q"/>
            </a:pPr>
            <a:r>
              <a:rPr lang="uk-UA" sz="2200" dirty="0" smtClean="0">
                <a:solidFill>
                  <a:srgbClr val="002060"/>
                </a:solidFill>
                <a:latin typeface="Arial" panose="020B0604020202020204" pitchFamily="34" charset="0"/>
                <a:cs typeface="Arial" panose="020B0604020202020204" pitchFamily="34" charset="0"/>
              </a:rPr>
              <a:t>Міжнародні, регіональні або національні стандарти, або інші визнані специфікації, що містять суттєву стислу інформацію про те, як виконувати діяльність лабораторії, не потрібно переписувати у вигляді внутрішніх лабораторних процедур, якщо ці стандарти написані таким чином, що вони можуть бути використані персоналом, який дотримується методів лабораторії. Може бути необхідним додаткове документування для необов’язкових етапів методу або додаткової деталізації.</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8063" y="260648"/>
            <a:ext cx="6347713" cy="515144"/>
          </a:xfrm>
        </p:spPr>
        <p:txBody>
          <a:bodyPr>
            <a:normAutofit/>
          </a:bodyPr>
          <a:lstStyle/>
          <a:p>
            <a:pPr algn="ctr"/>
            <a:r>
              <a:rPr lang="uk-UA" sz="2400" b="1" dirty="0" smtClean="0">
                <a:solidFill>
                  <a:srgbClr val="63841A"/>
                </a:solidFill>
                <a:latin typeface="Arial" pitchFamily="34" charset="0"/>
                <a:cs typeface="Arial" pitchFamily="34" charset="0"/>
              </a:rPr>
              <a:t>Валідація</a:t>
            </a:r>
            <a:r>
              <a:rPr lang="ru-RU" sz="2400" b="1" dirty="0" smtClean="0">
                <a:solidFill>
                  <a:srgbClr val="63841A"/>
                </a:solidFill>
                <a:latin typeface="Arial" pitchFamily="34" charset="0"/>
                <a:cs typeface="Arial" pitchFamily="34" charset="0"/>
              </a:rPr>
              <a:t> </a:t>
            </a:r>
            <a:r>
              <a:rPr lang="uk-UA" sz="2400" b="1" dirty="0" smtClean="0">
                <a:solidFill>
                  <a:srgbClr val="63841A"/>
                </a:solidFill>
                <a:latin typeface="Arial" pitchFamily="34" charset="0"/>
                <a:cs typeface="Arial" pitchFamily="34" charset="0"/>
              </a:rPr>
              <a:t>аналітичних</a:t>
            </a:r>
            <a:r>
              <a:rPr lang="ru-RU" sz="2400" b="1" dirty="0" smtClean="0">
                <a:solidFill>
                  <a:srgbClr val="63841A"/>
                </a:solidFill>
                <a:latin typeface="Arial" pitchFamily="34" charset="0"/>
                <a:cs typeface="Arial" pitchFamily="34" charset="0"/>
              </a:rPr>
              <a:t> методик</a:t>
            </a:r>
            <a:endParaRPr lang="ru-RU" sz="2400" b="1" dirty="0">
              <a:solidFill>
                <a:srgbClr val="63841A"/>
              </a:solidFill>
              <a:latin typeface="Arial" pitchFamily="34" charset="0"/>
              <a:cs typeface="Arial" pitchFamily="34" charset="0"/>
            </a:endParaRPr>
          </a:p>
        </p:txBody>
      </p:sp>
      <p:sp>
        <p:nvSpPr>
          <p:cNvPr id="3" name="Объект 2"/>
          <p:cNvSpPr>
            <a:spLocks noGrp="1"/>
          </p:cNvSpPr>
          <p:nvPr>
            <p:ph idx="1"/>
          </p:nvPr>
        </p:nvSpPr>
        <p:spPr>
          <a:xfrm>
            <a:off x="107504" y="775792"/>
            <a:ext cx="7488832" cy="6082208"/>
          </a:xfrm>
        </p:spPr>
        <p:txBody>
          <a:bodyPr>
            <a:normAutofit/>
          </a:bodyPr>
          <a:lstStyle/>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Це процес визначення характеристик і показників методу відповідно до сфери його застосування, специфічності, точності, чутливості, повторюваності і внутрішньолабораторної відтворюваності. </a:t>
            </a:r>
          </a:p>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Інформація стосовно усіх характеристик, за виключенням  внутрішньолабораторної відтворюваності має бути встановлена до проведення аналізувань зразків, в той час як дані щодо відтворюваності і розширення сфери застосування можуть бути отримані тільки у процесі  аналізувань зразків. </a:t>
            </a:r>
          </a:p>
          <a:p>
            <a:pPr>
              <a:lnSpc>
                <a:spcPct val="150000"/>
              </a:lnSpc>
              <a:buFont typeface="Wingdings" panose="05000000000000000000" pitchFamily="2" charset="2"/>
              <a:buChar char="v"/>
            </a:pPr>
            <a:r>
              <a:rPr lang="uk-UA" dirty="0" smtClean="0">
                <a:solidFill>
                  <a:srgbClr val="002060"/>
                </a:solidFill>
                <a:latin typeface="Arial" pitchFamily="34" charset="0"/>
                <a:cs typeface="Arial" pitchFamily="34" charset="0"/>
              </a:rPr>
              <a:t>При можливості оцінка точності має бути проведена з використанням сертифікованих еталонних матеріалів, участь у кваліфікованих тестуваннях чи інших міжлабораторних порівняльних аналізуваннях. </a:t>
            </a:r>
            <a:endParaRPr lang="uk-UA"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64410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Заголовок 2"/>
          <p:cNvSpPr>
            <a:spLocks noGrp="1"/>
          </p:cNvSpPr>
          <p:nvPr>
            <p:ph type="title"/>
          </p:nvPr>
        </p:nvSpPr>
        <p:spPr>
          <a:xfrm>
            <a:off x="427016" y="260648"/>
            <a:ext cx="6777800" cy="1320800"/>
          </a:xfrm>
        </p:spPr>
        <p:txBody>
          <a:bodyPr>
            <a:normAutofit/>
          </a:bodyPr>
          <a:lstStyle/>
          <a:p>
            <a:pPr algn="ctr"/>
            <a:r>
              <a:rPr lang="uk-UA" altLang="ru-RU" sz="2800" b="1" dirty="0" smtClean="0">
                <a:solidFill>
                  <a:srgbClr val="63841A"/>
                </a:solidFill>
                <a:latin typeface="Arial" panose="020B0604020202020204" pitchFamily="34" charset="0"/>
                <a:cs typeface="Arial" panose="020B0604020202020204" pitchFamily="34" charset="0"/>
              </a:rPr>
              <a:t>Валідація методик  з визначення залишкових кількостей пестицидів</a:t>
            </a:r>
            <a:endParaRPr lang="uk-UA" altLang="ru-RU" sz="2800" dirty="0" smtClean="0">
              <a:solidFill>
                <a:srgbClr val="63841A"/>
              </a:solidFill>
              <a:latin typeface="Arial" panose="020B0604020202020204" pitchFamily="34" charset="0"/>
              <a:cs typeface="Arial" panose="020B0604020202020204" pitchFamily="34" charset="0"/>
            </a:endParaRPr>
          </a:p>
        </p:txBody>
      </p:sp>
      <p:sp>
        <p:nvSpPr>
          <p:cNvPr id="94211" name="Содержимое 3"/>
          <p:cNvSpPr>
            <a:spLocks noGrp="1"/>
          </p:cNvSpPr>
          <p:nvPr>
            <p:ph idx="1"/>
          </p:nvPr>
        </p:nvSpPr>
        <p:spPr>
          <a:xfrm>
            <a:off x="35496" y="1412776"/>
            <a:ext cx="7560840" cy="5616624"/>
          </a:xfrm>
        </p:spPr>
        <p:txBody>
          <a:bodyPr>
            <a:normAutofit/>
          </a:bodyPr>
          <a:lstStyle/>
          <a:p>
            <a:r>
              <a:rPr lang="ru-RU" altLang="ru-RU" dirty="0" smtClean="0">
                <a:solidFill>
                  <a:srgbClr val="003366"/>
                </a:solidFill>
                <a:latin typeface="Arial" panose="020B0604020202020204" pitchFamily="34" charset="0"/>
                <a:cs typeface="Arial" panose="020B0604020202020204" pitchFamily="34" charset="0"/>
              </a:rPr>
              <a:t> </a:t>
            </a:r>
            <a:r>
              <a:rPr lang="uk-UA" altLang="ru-RU" b="1" i="1" u="sng" dirty="0" smtClean="0">
                <a:latin typeface="Arial" pitchFamily="34" charset="0"/>
                <a:cs typeface="Arial" pitchFamily="34" charset="0"/>
              </a:rPr>
              <a:t>Валідація</a:t>
            </a:r>
            <a:r>
              <a:rPr lang="uk-UA" altLang="ru-RU" dirty="0" smtClean="0">
                <a:latin typeface="Arial" pitchFamily="34" charset="0"/>
                <a:cs typeface="Arial" pitchFamily="34" charset="0"/>
              </a:rPr>
              <a:t> - підтвердження  з допомогою перевірки і надання </a:t>
            </a:r>
            <a:r>
              <a:rPr lang="ru-RU" altLang="ru-RU" dirty="0" smtClean="0">
                <a:latin typeface="Arial" pitchFamily="34" charset="0"/>
                <a:cs typeface="Arial" pitchFamily="34" charset="0"/>
              </a:rPr>
              <a:t>об</a:t>
            </a:r>
            <a:r>
              <a:rPr lang="en-US" altLang="ru-RU" dirty="0" smtClean="0">
                <a:latin typeface="Arial" pitchFamily="34" charset="0"/>
                <a:cs typeface="Arial" pitchFamily="34" charset="0"/>
              </a:rPr>
              <a:t>’</a:t>
            </a:r>
            <a:r>
              <a:rPr lang="uk-UA" altLang="ru-RU" dirty="0" err="1" smtClean="0">
                <a:latin typeface="Arial" pitchFamily="34" charset="0"/>
                <a:cs typeface="Arial" pitchFamily="34" charset="0"/>
              </a:rPr>
              <a:t>єктивних</a:t>
            </a:r>
            <a:r>
              <a:rPr lang="uk-UA" altLang="ru-RU" dirty="0" smtClean="0">
                <a:latin typeface="Arial" pitchFamily="34" charset="0"/>
                <a:cs typeface="Arial" pitchFamily="34" charset="0"/>
              </a:rPr>
              <a:t> доказів </a:t>
            </a:r>
            <a:r>
              <a:rPr lang="ru-RU" altLang="ru-RU" dirty="0" smtClean="0">
                <a:latin typeface="Arial" pitchFamily="34" charset="0"/>
                <a:cs typeface="Arial" pitchFamily="34" charset="0"/>
              </a:rPr>
              <a:t>того, что методика </a:t>
            </a:r>
            <a:r>
              <a:rPr lang="uk-UA" altLang="ru-RU" dirty="0" smtClean="0">
                <a:latin typeface="Arial" pitchFamily="34" charset="0"/>
                <a:cs typeface="Arial" pitchFamily="34" charset="0"/>
              </a:rPr>
              <a:t>виконує вимоги </a:t>
            </a:r>
            <a:r>
              <a:rPr lang="ru-RU" altLang="ru-RU" dirty="0" smtClean="0">
                <a:latin typeface="Arial" pitchFamily="34" charset="0"/>
                <a:cs typeface="Arial" pitchFamily="34" charset="0"/>
              </a:rPr>
              <a:t>для </a:t>
            </a:r>
            <a:r>
              <a:rPr lang="uk-UA" altLang="ru-RU" dirty="0" smtClean="0">
                <a:latin typeface="Arial" pitchFamily="34" charset="0"/>
                <a:cs typeface="Arial" pitchFamily="34" charset="0"/>
              </a:rPr>
              <a:t>використання за призначенням</a:t>
            </a:r>
          </a:p>
          <a:p>
            <a:r>
              <a:rPr lang="ru-RU" dirty="0" smtClean="0">
                <a:latin typeface="Arial" pitchFamily="34" charset="0"/>
                <a:cs typeface="Arial" pitchFamily="34" charset="0"/>
              </a:rPr>
              <a:t>Валідація </a:t>
            </a:r>
            <a:r>
              <a:rPr lang="uk-UA" dirty="0" smtClean="0">
                <a:latin typeface="Arial" pitchFamily="34" charset="0"/>
                <a:cs typeface="Arial" pitchFamily="34" charset="0"/>
              </a:rPr>
              <a:t>аналітичних</a:t>
            </a:r>
            <a:r>
              <a:rPr lang="ru-RU" dirty="0" smtClean="0">
                <a:latin typeface="Arial" pitchFamily="34" charset="0"/>
                <a:cs typeface="Arial" pitchFamily="34" charset="0"/>
              </a:rPr>
              <a:t> методик – </a:t>
            </a:r>
            <a:r>
              <a:rPr lang="uk-UA" dirty="0" smtClean="0">
                <a:latin typeface="Arial" pitchFamily="34" charset="0"/>
                <a:cs typeface="Arial" pitchFamily="34" charset="0"/>
              </a:rPr>
              <a:t>достатньо затратна</a:t>
            </a:r>
            <a:r>
              <a:rPr lang="ru-RU" dirty="0" smtClean="0">
                <a:latin typeface="Arial" pitchFamily="34" charset="0"/>
                <a:cs typeface="Arial" pitchFamily="34" charset="0"/>
              </a:rPr>
              <a:t>, нудна і </a:t>
            </a:r>
            <a:r>
              <a:rPr lang="uk-UA" dirty="0" smtClean="0">
                <a:latin typeface="Arial" pitchFamily="34" charset="0"/>
                <a:cs typeface="Arial" pitchFamily="34" charset="0"/>
              </a:rPr>
              <a:t>безкорисна</a:t>
            </a:r>
            <a:r>
              <a:rPr lang="ru-RU" dirty="0" smtClean="0">
                <a:latin typeface="Arial" pitchFamily="34" charset="0"/>
                <a:cs typeface="Arial" pitchFamily="34" charset="0"/>
              </a:rPr>
              <a:t> процедура, для тих, </a:t>
            </a:r>
            <a:r>
              <a:rPr lang="uk-UA" dirty="0" smtClean="0">
                <a:latin typeface="Arial" pitchFamily="34" charset="0"/>
                <a:cs typeface="Arial" pitchFamily="34" charset="0"/>
              </a:rPr>
              <a:t>хто</a:t>
            </a:r>
            <a:r>
              <a:rPr lang="ru-RU" dirty="0" smtClean="0">
                <a:latin typeface="Arial" pitchFamily="34" charset="0"/>
                <a:cs typeface="Arial" pitchFamily="34" charset="0"/>
              </a:rPr>
              <a:t> </a:t>
            </a:r>
            <a:r>
              <a:rPr lang="uk-UA" dirty="0" smtClean="0">
                <a:latin typeface="Arial" pitchFamily="34" charset="0"/>
                <a:cs typeface="Arial" pitchFamily="34" charset="0"/>
              </a:rPr>
              <a:t>хоче «полегшити» собі життя</a:t>
            </a:r>
            <a:r>
              <a:rPr lang="ru-RU" dirty="0" smtClean="0">
                <a:latin typeface="Arial" pitchFamily="34" charset="0"/>
                <a:cs typeface="Arial" pitchFamily="34" charset="0"/>
              </a:rPr>
              <a:t>. </a:t>
            </a:r>
            <a:r>
              <a:rPr lang="uk-UA" dirty="0" smtClean="0">
                <a:latin typeface="Arial" pitchFamily="34" charset="0"/>
                <a:cs typeface="Arial" pitchFamily="34" charset="0"/>
              </a:rPr>
              <a:t>Поширена думка: навіщо витрачати час, сили, реактиви і нерви, щоб доказати те, що всім і так  відомо: наші аналітичні методики – найбільш аналітичні методики в світі і перевіряти їх – тільки псувати. Це</a:t>
            </a:r>
            <a:r>
              <a:rPr lang="ru-RU" dirty="0" smtClean="0">
                <a:latin typeface="Arial" pitchFamily="34" charset="0"/>
                <a:cs typeface="Arial" pitchFamily="34" charset="0"/>
              </a:rPr>
              <a:t> не так.</a:t>
            </a:r>
            <a:endParaRPr lang="uk-UA" dirty="0" smtClean="0">
              <a:latin typeface="Arial" pitchFamily="34" charset="0"/>
              <a:cs typeface="Arial" pitchFamily="34" charset="0"/>
            </a:endParaRPr>
          </a:p>
          <a:p>
            <a:r>
              <a:rPr lang="ru-RU" b="1" i="1" u="sng" dirty="0" smtClean="0">
                <a:latin typeface="Arial" pitchFamily="34" charset="0"/>
                <a:cs typeface="Arial" pitchFamily="34" charset="0"/>
              </a:rPr>
              <a:t>Валідація </a:t>
            </a:r>
            <a:r>
              <a:rPr lang="ru-RU" dirty="0" smtClean="0">
                <a:latin typeface="Arial" pitchFamily="34" charset="0"/>
                <a:cs typeface="Arial" pitchFamily="34" charset="0"/>
              </a:rPr>
              <a:t>методу є </a:t>
            </a:r>
            <a:r>
              <a:rPr lang="uk-UA" dirty="0" smtClean="0">
                <a:latin typeface="Arial" pitchFamily="34" charset="0"/>
                <a:cs typeface="Arial" pitchFamily="34" charset="0"/>
              </a:rPr>
              <a:t>вимогою сертифікованих організацій, які постійно розширюють масштаби валідації шляхом верифікації робочих характеристик під час рутинних аналізувань (аналітичний контроль якості і безперервна валідація методу</a:t>
            </a:r>
            <a:r>
              <a:rPr lang="ru-RU" dirty="0" smtClean="0">
                <a:latin typeface="Arial" pitchFamily="34" charset="0"/>
                <a:cs typeface="Arial" pitchFamily="34" charset="0"/>
              </a:rPr>
              <a:t>). </a:t>
            </a:r>
            <a:endParaRPr lang="ru-RU" altLang="ru-RU" dirty="0" smtClean="0">
              <a:latin typeface="Arial" pitchFamily="34" charset="0"/>
              <a:cs typeface="Arial" pitchFamily="34" charset="0"/>
            </a:endParaRPr>
          </a:p>
          <a:p>
            <a:r>
              <a:rPr lang="ru-RU" altLang="ru-RU" b="1" i="1" u="sng" dirty="0" err="1" smtClean="0">
                <a:latin typeface="Arial" pitchFamily="34" charset="0"/>
                <a:cs typeface="Arial" pitchFamily="34" charset="0"/>
              </a:rPr>
              <a:t>Верифікація</a:t>
            </a:r>
            <a:r>
              <a:rPr lang="ru-RU" altLang="ru-RU" b="1" i="1" u="sng" dirty="0" smtClean="0">
                <a:latin typeface="Arial" pitchFamily="34" charset="0"/>
                <a:cs typeface="Arial" pitchFamily="34" charset="0"/>
              </a:rPr>
              <a:t> – </a:t>
            </a:r>
            <a:r>
              <a:rPr lang="uk-UA" altLang="ru-RU" dirty="0" smtClean="0">
                <a:latin typeface="Arial" pitchFamily="34" charset="0"/>
                <a:cs typeface="Arial" pitchFamily="34" charset="0"/>
              </a:rPr>
              <a:t>це підтвердження </a:t>
            </a:r>
            <a:r>
              <a:rPr lang="ru-RU" altLang="ru-RU" dirty="0" smtClean="0">
                <a:latin typeface="Arial" pitchFamily="34" charset="0"/>
                <a:cs typeface="Arial" pitchFamily="34" charset="0"/>
              </a:rPr>
              <a:t>шляхом </a:t>
            </a:r>
            <a:r>
              <a:rPr lang="uk-UA" altLang="ru-RU" dirty="0" smtClean="0">
                <a:latin typeface="Arial" pitchFamily="34" charset="0"/>
                <a:cs typeface="Arial" pitchFamily="34" charset="0"/>
              </a:rPr>
              <a:t>надання</a:t>
            </a:r>
            <a:r>
              <a:rPr lang="ru-RU" altLang="ru-RU" dirty="0" smtClean="0">
                <a:latin typeface="Arial" pitchFamily="34" charset="0"/>
                <a:cs typeface="Arial" pitchFamily="34" charset="0"/>
              </a:rPr>
              <a:t> об</a:t>
            </a:r>
            <a:r>
              <a:rPr lang="en-US" altLang="ru-RU" dirty="0" smtClean="0">
                <a:latin typeface="Arial" pitchFamily="34" charset="0"/>
                <a:cs typeface="Arial" pitchFamily="34" charset="0"/>
              </a:rPr>
              <a:t>’</a:t>
            </a:r>
            <a:r>
              <a:rPr lang="uk-UA" altLang="ru-RU" dirty="0" err="1" smtClean="0">
                <a:latin typeface="Arial" pitchFamily="34" charset="0"/>
                <a:cs typeface="Arial" pitchFamily="34" charset="0"/>
              </a:rPr>
              <a:t>єктивних</a:t>
            </a:r>
            <a:r>
              <a:rPr lang="uk-UA" altLang="ru-RU" dirty="0" smtClean="0">
                <a:latin typeface="Arial" pitchFamily="34" charset="0"/>
                <a:cs typeface="Arial" pitchFamily="34" charset="0"/>
              </a:rPr>
              <a:t> доказів</a:t>
            </a:r>
            <a:r>
              <a:rPr lang="ru-RU" altLang="ru-RU" dirty="0" smtClean="0">
                <a:latin typeface="Arial" pitchFamily="34" charset="0"/>
                <a:cs typeface="Arial" pitchFamily="34" charset="0"/>
              </a:rPr>
              <a:t> того, </a:t>
            </a:r>
            <a:r>
              <a:rPr lang="uk-UA" altLang="ru-RU" dirty="0" smtClean="0">
                <a:latin typeface="Arial" pitchFamily="34" charset="0"/>
                <a:cs typeface="Arial" pitchFamily="34" charset="0"/>
              </a:rPr>
              <a:t>що встановлені вимоги були виконані</a:t>
            </a:r>
          </a:p>
        </p:txBody>
      </p:sp>
    </p:spTree>
    <p:extLst>
      <p:ext uri="{BB962C8B-B14F-4D97-AF65-F5344CB8AC3E}">
        <p14:creationId xmlns:p14="http://schemas.microsoft.com/office/powerpoint/2010/main" val="214132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587000"/>
            <a:ext cx="7920880" cy="4942995"/>
          </a:xfrm>
          <a:prstGeom prst="rect">
            <a:avLst/>
          </a:prstGeom>
          <a:noFill/>
          <a:ln w="9525">
            <a:noFill/>
            <a:miter lim="800000"/>
            <a:headEnd/>
            <a:tailEnd/>
          </a:ln>
          <a:effectLst/>
        </p:spPr>
        <p:txBody>
          <a:bodyPr vert="horz" wrap="square" lIns="228528" tIns="79350" rIns="91440" bIns="0" numCol="1" anchor="ctr" anchorCtr="0" compatLnSpc="1">
            <a:prstTxWarp prst="textNoShape">
              <a:avLst/>
            </a:prstTxWarp>
            <a:spAutoFit/>
          </a:bodyPr>
          <a:lstStyle/>
          <a:p>
            <a:pPr marL="0" marR="0" lvl="1" algn="l" defTabSz="914400" rtl="0" eaLnBrk="0" fontAlgn="base" latinLnBrk="0" hangingPunct="0">
              <a:lnSpc>
                <a:spcPct val="100000"/>
              </a:lnSpc>
              <a:spcBef>
                <a:spcPct val="0"/>
              </a:spcBef>
              <a:spcAft>
                <a:spcPct val="0"/>
              </a:spcAft>
              <a:buClrTx/>
              <a:buSzTx/>
              <a:tabLst/>
            </a:pPr>
            <a:r>
              <a:rPr kumimoji="0" lang="ru-RU" b="1"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Верифікація</a:t>
            </a:r>
            <a:r>
              <a:rPr kumimoji="0" lang="ru-RU"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ru-RU" b="1"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verification</a:t>
            </a:r>
            <a:r>
              <a:rPr kumimoji="0" lang="ru-RU"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a:t>
            </a:r>
            <a:r>
              <a:rPr kumimoji="0" lang="ru-RU" b="1" i="0" u="none" strike="noStrike" cap="none" normalizeH="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 </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надання об'єктивних доказів того</a:t>
            </a:r>
            <a:r>
              <a:rPr kumimoji="0" lang="ru-RU"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a:t>
            </a: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що </a:t>
            </a:r>
          </a:p>
          <a:p>
            <a:pPr marL="0" marR="0" lvl="1" algn="l" defTabSz="914400" rtl="0" eaLnBrk="0" fontAlgn="base" latinLnBrk="0" hangingPunct="0">
              <a:lnSpc>
                <a:spcPct val="100000"/>
              </a:lnSpc>
              <a:spcBef>
                <a:spcPct val="0"/>
              </a:spcBef>
              <a:spcAft>
                <a:spcPct val="0"/>
              </a:spcAft>
              <a:buClrTx/>
              <a:buSzTx/>
              <a:tabLst/>
            </a:pPr>
            <a:r>
              <a:rPr kumimoji="0" lang="uk-UA"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даний об’єкт відповідає зазначеним вимогам</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1. Підтвердження того, що даний стандартний зразок, як заявлено, є однорідним для значення величини та процедури вимірювання аж до вимірювальної частки, що має масу 10 мг.</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2. Підтвердження того, що вимірювальна система відповідає експлуатаційним характеристикам або законодавчим вимогам.</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ПРИКЛАД 3. Підтвердження того, що цільова невизначеність вимірювань може бути забезпечена.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1: Враховувати невизначеність вимірювання.</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2: Об’єктом може бути, наприклад, процес, методика вимірювання, речовина, сполука або вимірювальна система.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3: Зазначеними вимогами можуть бути, наприклад, відповідні вимоги виробника.</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4: Верифікація в законодавчій метрології, як визначено в VIML, та в оцінці відповідності в цілому, стосується перевірки та маркування та/або видачі свідоцтва про верифікацію вимірювальної системи.</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5: Верифікацію не слід плутати з калібруванням. Не кожна верифікація є </a:t>
            </a:r>
            <a:r>
              <a:rPr kumimoji="0" lang="uk-UA"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валідацією</a:t>
            </a: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(3.9).</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Примітка 6: У хімії верифікація ідентичності залученого об’єкта або діяльності вимагає опису структури або властивостей цього об’єкта чи діяльності.</a:t>
            </a:r>
            <a:endParaRPr kumimoji="0" lang="uk-UA"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[SOURCE:ISO/IEC </a:t>
            </a:r>
            <a:r>
              <a:rPr kumimoji="0" lang="ru-RU" sz="1400" b="0" i="0" u="none" strike="noStrike" cap="none" normalizeH="0" baseline="0" dirty="0" err="1" smtClean="0">
                <a:ln>
                  <a:noFill/>
                </a:ln>
                <a:solidFill>
                  <a:schemeClr val="tx1"/>
                </a:solidFill>
                <a:effectLst/>
                <a:latin typeface="Arial" panose="020B0604020202020204" pitchFamily="34" charset="0"/>
                <a:ea typeface="Times New Roman" pitchFamily="18" charset="0"/>
                <a:cs typeface="Arial" panose="020B0604020202020204" pitchFamily="34" charset="0"/>
              </a:rPr>
              <a:t>Guide</a:t>
            </a:r>
            <a:r>
              <a:rPr kumimoji="0" lang="ru-RU" sz="1400" b="0"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 99: 2007, 2.44]</a:t>
            </a:r>
            <a:endParaRPr kumimoji="0" lang="ru-RU"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5" name="Заголовок 1"/>
          <p:cNvSpPr>
            <a:spLocks noGrp="1"/>
          </p:cNvSpPr>
          <p:nvPr>
            <p:ph type="title"/>
          </p:nvPr>
        </p:nvSpPr>
        <p:spPr>
          <a:xfrm>
            <a:off x="107504" y="116632"/>
            <a:ext cx="7416823" cy="1320800"/>
          </a:xfrm>
        </p:spPr>
        <p:txBody>
          <a:bodyPr>
            <a:noAutofit/>
          </a:bodyPr>
          <a:lstStyle/>
          <a:p>
            <a:pPr algn="ctr"/>
            <a:r>
              <a:rPr lang="uk-UA" sz="2400" b="1" dirty="0" smtClean="0">
                <a:solidFill>
                  <a:srgbClr val="63841A"/>
                </a:solidFill>
              </a:rPr>
              <a:t>Загальні вимоги до компетентності випробувальних та калібрувальних лабораторій» (відповідно </a:t>
            </a:r>
            <a:r>
              <a:rPr lang="ru-RU" sz="2400" b="1" dirty="0" smtClean="0">
                <a:solidFill>
                  <a:srgbClr val="63841A"/>
                </a:solidFill>
              </a:rPr>
              <a:t>до ISO/IEC 17025:2019</a:t>
            </a:r>
            <a:endParaRPr lang="ru-RU" sz="2400" b="1" dirty="0">
              <a:solidFill>
                <a:srgbClr val="63841A"/>
              </a:solidFill>
            </a:endParaRPr>
          </a:p>
        </p:txBody>
      </p:sp>
    </p:spTree>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876</TotalTime>
  <Words>3821</Words>
  <Application>Microsoft Office PowerPoint</Application>
  <PresentationFormat>Экран (4:3)</PresentationFormat>
  <Paragraphs>313</Paragraphs>
  <Slides>37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37</vt:i4>
      </vt:variant>
    </vt:vector>
  </HeadingPairs>
  <TitlesOfParts>
    <vt:vector size="46" baseType="lpstr">
      <vt:lpstr>Arial</vt:lpstr>
      <vt:lpstr>Calibri</vt:lpstr>
      <vt:lpstr>Comic Sans MS</vt:lpstr>
      <vt:lpstr>Courier New</vt:lpstr>
      <vt:lpstr>Times New Roman</vt:lpstr>
      <vt:lpstr>Trebuchet MS</vt:lpstr>
      <vt:lpstr>Wingdings</vt:lpstr>
      <vt:lpstr>Wingdings 3</vt:lpstr>
      <vt:lpstr>Аспект</vt:lpstr>
      <vt:lpstr>ВАЛІДАЦІЯ МЕТОДИК  З ВИЗНАЧЕННЯ МАСОВОЇ ЧАСТКИ ТОКСИЧНИХ РЕЧОВИН  (терміни, валідаційні характеристики і критерії, типи валідації)   </vt:lpstr>
      <vt:lpstr>Презентация PowerPoint</vt:lpstr>
      <vt:lpstr>Вимоги до методик вимірювання токсичних речовин</vt:lpstr>
      <vt:lpstr>Нормативна база методик контролю токсичних речовин </vt:lpstr>
      <vt:lpstr>Підходи до валідації і верифікації методик випробувань харчових продуктів</vt:lpstr>
      <vt:lpstr>Загальні вимоги до компетентності випробувальних та калібрувальних лабораторій» (відповідно до ISO/IEC 17025:2019</vt:lpstr>
      <vt:lpstr>Валідація аналітичних методик</vt:lpstr>
      <vt:lpstr>Валідація методик  з визначення залишкових кількостей пестицидів</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Загальні вимоги до компетентності випробувальних та калібрувальних лабораторій» (відповідно до ISO/IEC 17025:2019</vt:lpstr>
      <vt:lpstr>Валідація методик  визначення залишкових кількостей пестицидів</vt:lpstr>
      <vt:lpstr>Загальні вимоги до компетентності випробувальних та калібрувальних лабораторій» (відповідно до ISO/IEC 17025:2019</vt:lpstr>
      <vt:lpstr>Робочі параметри, які необхідні для валідації різних типів методик</vt:lpstr>
      <vt:lpstr>Етапи валідації:</vt:lpstr>
      <vt:lpstr>План валідації</vt:lpstr>
      <vt:lpstr>Селективність (специфічність)</vt:lpstr>
      <vt:lpstr>Лінійність, лінійний діапазон</vt:lpstr>
      <vt:lpstr>Межі вимірювань в аналітичних методиках</vt:lpstr>
      <vt:lpstr>Межі вимірювань в аналітичних методиках</vt:lpstr>
      <vt:lpstr>Правильність</vt:lpstr>
      <vt:lpstr>Прецизійність</vt:lpstr>
      <vt:lpstr>Стійкість методики</vt:lpstr>
      <vt:lpstr>Безперервна валідація/верифікація робочих характеристик</vt:lpstr>
      <vt:lpstr>Ефект матриці</vt:lpstr>
      <vt:lpstr>Звіт про валідацію методики (СФ.7.2-02.01 «Протокол оцінки придатності МВВ)</vt:lpstr>
      <vt:lpstr>Презентация PowerPoint</vt:lpstr>
      <vt:lpstr>Презентация PowerPoint</vt:lpstr>
      <vt:lpstr>«Загальні вимоги до компетентності випробувальних та калібрувальних лабораторій» (відповідно до ISO/IEC 17025:2019)</vt:lpstr>
      <vt:lpstr>Допустимі рівні виявлення кількісних  методів</vt:lpstr>
      <vt:lpstr>Документальна база валідації методик анализу</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Валидация методик измерения массовой доли остатков пестицидов      канд.хим.наук Баранов Ю.С.</dc:title>
  <dc:creator>068</dc:creator>
  <cp:lastModifiedBy>Пользователь</cp:lastModifiedBy>
  <cp:revision>69</cp:revision>
  <dcterms:created xsi:type="dcterms:W3CDTF">2017-10-10T10:07:02Z</dcterms:created>
  <dcterms:modified xsi:type="dcterms:W3CDTF">2024-03-24T17:54:11Z</dcterms:modified>
</cp:coreProperties>
</file>