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90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211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3573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4824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910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1229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6232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947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0994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67947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548D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345307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68069" y="720090"/>
            <a:ext cx="7007860" cy="2951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51304" y="5021579"/>
            <a:ext cx="6041390" cy="939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rgbClr val="548D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8942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1628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776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467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6049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96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264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117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27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695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  <p:sldLayoutId id="2147483779" r:id="rId13"/>
    <p:sldLayoutId id="2147483780" r:id="rId14"/>
    <p:sldLayoutId id="2147483781" r:id="rId15"/>
    <p:sldLayoutId id="2147483782" r:id="rId16"/>
    <p:sldLayoutId id="2147483783" r:id="rId17"/>
    <p:sldLayoutId id="2147483784" r:id="rId18"/>
    <p:sldLayoutId id="2147483785" r:id="rId19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4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3.jpg"/><Relationship Id="rId5" Type="http://schemas.openxmlformats.org/officeDocument/2006/relationships/image" Target="../media/image12.png"/><Relationship Id="rId4" Type="http://schemas.openxmlformats.org/officeDocument/2006/relationships/image" Target="../media/image11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7" Type="http://schemas.openxmlformats.org/officeDocument/2006/relationships/image" Target="../media/image19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8.jpg"/><Relationship Id="rId5" Type="http://schemas.openxmlformats.org/officeDocument/2006/relationships/image" Target="../media/image17.jpg"/><Relationship Id="rId4" Type="http://schemas.openxmlformats.org/officeDocument/2006/relationships/image" Target="../media/image16.jpg"/></Relationships>
</file>

<file path=ppt/slides/_rels/slide1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1.jpg"/><Relationship Id="rId18" Type="http://schemas.openxmlformats.org/officeDocument/2006/relationships/image" Target="../media/image36.jpg"/><Relationship Id="rId26" Type="http://schemas.openxmlformats.org/officeDocument/2006/relationships/image" Target="../media/image44.jpg"/><Relationship Id="rId3" Type="http://schemas.openxmlformats.org/officeDocument/2006/relationships/image" Target="../media/image21.jpg"/><Relationship Id="rId21" Type="http://schemas.openxmlformats.org/officeDocument/2006/relationships/image" Target="../media/image39.jpg"/><Relationship Id="rId34" Type="http://schemas.openxmlformats.org/officeDocument/2006/relationships/image" Target="../media/image52.jpg"/><Relationship Id="rId7" Type="http://schemas.openxmlformats.org/officeDocument/2006/relationships/image" Target="../media/image25.jpg"/><Relationship Id="rId12" Type="http://schemas.openxmlformats.org/officeDocument/2006/relationships/image" Target="../media/image30.jpg"/><Relationship Id="rId17" Type="http://schemas.openxmlformats.org/officeDocument/2006/relationships/image" Target="../media/image35.jpg"/><Relationship Id="rId25" Type="http://schemas.openxmlformats.org/officeDocument/2006/relationships/image" Target="../media/image43.jpg"/><Relationship Id="rId33" Type="http://schemas.openxmlformats.org/officeDocument/2006/relationships/image" Target="../media/image51.jpg"/><Relationship Id="rId2" Type="http://schemas.openxmlformats.org/officeDocument/2006/relationships/image" Target="../media/image20.jpg"/><Relationship Id="rId16" Type="http://schemas.openxmlformats.org/officeDocument/2006/relationships/image" Target="../media/image34.jpg"/><Relationship Id="rId20" Type="http://schemas.openxmlformats.org/officeDocument/2006/relationships/image" Target="../media/image38.jpg"/><Relationship Id="rId29" Type="http://schemas.openxmlformats.org/officeDocument/2006/relationships/image" Target="../media/image47.jp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4.jpg"/><Relationship Id="rId11" Type="http://schemas.openxmlformats.org/officeDocument/2006/relationships/image" Target="../media/image29.jpg"/><Relationship Id="rId24" Type="http://schemas.openxmlformats.org/officeDocument/2006/relationships/image" Target="../media/image42.jpg"/><Relationship Id="rId32" Type="http://schemas.openxmlformats.org/officeDocument/2006/relationships/image" Target="../media/image50.jpg"/><Relationship Id="rId5" Type="http://schemas.openxmlformats.org/officeDocument/2006/relationships/image" Target="../media/image23.jpg"/><Relationship Id="rId15" Type="http://schemas.openxmlformats.org/officeDocument/2006/relationships/image" Target="../media/image33.jpg"/><Relationship Id="rId23" Type="http://schemas.openxmlformats.org/officeDocument/2006/relationships/image" Target="../media/image41.jpg"/><Relationship Id="rId28" Type="http://schemas.openxmlformats.org/officeDocument/2006/relationships/image" Target="../media/image46.jpg"/><Relationship Id="rId10" Type="http://schemas.openxmlformats.org/officeDocument/2006/relationships/image" Target="../media/image28.jpg"/><Relationship Id="rId19" Type="http://schemas.openxmlformats.org/officeDocument/2006/relationships/image" Target="../media/image37.jpg"/><Relationship Id="rId31" Type="http://schemas.openxmlformats.org/officeDocument/2006/relationships/image" Target="../media/image49.jpg"/><Relationship Id="rId4" Type="http://schemas.openxmlformats.org/officeDocument/2006/relationships/image" Target="../media/image22.jpg"/><Relationship Id="rId9" Type="http://schemas.openxmlformats.org/officeDocument/2006/relationships/image" Target="../media/image27.jpg"/><Relationship Id="rId14" Type="http://schemas.openxmlformats.org/officeDocument/2006/relationships/image" Target="../media/image32.jpg"/><Relationship Id="rId22" Type="http://schemas.openxmlformats.org/officeDocument/2006/relationships/image" Target="../media/image40.png"/><Relationship Id="rId27" Type="http://schemas.openxmlformats.org/officeDocument/2006/relationships/image" Target="../media/image45.jpg"/><Relationship Id="rId30" Type="http://schemas.openxmlformats.org/officeDocument/2006/relationships/image" Target="../media/image48.jpg"/><Relationship Id="rId35" Type="http://schemas.openxmlformats.org/officeDocument/2006/relationships/image" Target="../media/image53.jpg"/><Relationship Id="rId8" Type="http://schemas.openxmlformats.org/officeDocument/2006/relationships/image" Target="../media/image26.jp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jpg"/><Relationship Id="rId4" Type="http://schemas.openxmlformats.org/officeDocument/2006/relationships/image" Target="../media/image37.jp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53870" y="1793240"/>
            <a:ext cx="5885815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60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Cloud</a:t>
            </a:r>
            <a:r>
              <a:rPr sz="6000" b="1" spc="-6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6000" b="1" spc="-10" dirty="0">
                <a:solidFill>
                  <a:srgbClr val="548DD4"/>
                </a:solidFill>
                <a:latin typeface="Times New Roman"/>
                <a:cs typeface="Times New Roman"/>
              </a:rPr>
              <a:t>Computing</a:t>
            </a:r>
            <a:endParaRPr lang="en-US" sz="6000" b="1" spc="-10" dirty="0">
              <a:solidFill>
                <a:srgbClr val="548DD4"/>
              </a:solidFill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lang="en-US" sz="6000" b="1" spc="-10" dirty="0">
                <a:solidFill>
                  <a:srgbClr val="548DD4"/>
                </a:solidFill>
                <a:latin typeface="Times New Roman"/>
                <a:cs typeface="Times New Roman"/>
              </a:rPr>
              <a:t>Types of Clouds</a:t>
            </a:r>
            <a:endParaRPr sz="6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06370" y="567690"/>
            <a:ext cx="297688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Service</a:t>
            </a:r>
            <a:r>
              <a:rPr sz="3600" b="1" spc="-9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3600" b="1" spc="-10" dirty="0">
                <a:solidFill>
                  <a:srgbClr val="548DD4"/>
                </a:solidFill>
                <a:latin typeface="Times New Roman"/>
                <a:cs typeface="Times New Roman"/>
              </a:rPr>
              <a:t>Models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53439" y="2167890"/>
            <a:ext cx="7528561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Service </a:t>
            </a:r>
            <a:r>
              <a:rPr sz="2400" b="1" dirty="0">
                <a:solidFill>
                  <a:srgbClr val="548DD4"/>
                </a:solidFill>
                <a:latin typeface="Times New Roman"/>
                <a:cs typeface="Times New Roman"/>
              </a:rPr>
              <a:t>Models</a:t>
            </a:r>
            <a:r>
              <a:rPr sz="2400" b="1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are the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reference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models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on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which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the </a:t>
            </a:r>
            <a:r>
              <a:rPr sz="2400" spc="-58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Cloud Computing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is based. These can be categorized 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into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three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basic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service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models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as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listed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below</a:t>
            </a:r>
            <a:r>
              <a:rPr sz="2000" spc="5" dirty="0">
                <a:solidFill>
                  <a:srgbClr val="548DD4"/>
                </a:solidFill>
                <a:latin typeface="Times New Roman"/>
                <a:cs typeface="Times New Roman"/>
              </a:rPr>
              <a:t>:</a:t>
            </a:r>
            <a:endParaRPr sz="20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0868" y="1710690"/>
            <a:ext cx="7542531" cy="25058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5600" algn="l"/>
              </a:tabLst>
            </a:pPr>
            <a:r>
              <a:rPr sz="3200" b="1" dirty="0">
                <a:solidFill>
                  <a:srgbClr val="548DD4"/>
                </a:solidFill>
                <a:latin typeface="Times New Roman"/>
                <a:cs typeface="Times New Roman"/>
              </a:rPr>
              <a:t>Infrastructure</a:t>
            </a:r>
            <a:r>
              <a:rPr sz="3200" b="1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548DD4"/>
                </a:solidFill>
                <a:latin typeface="Times New Roman"/>
                <a:cs typeface="Times New Roman"/>
              </a:rPr>
              <a:t>as</a:t>
            </a:r>
            <a:r>
              <a:rPr sz="3200" b="1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548DD4"/>
                </a:solidFill>
                <a:latin typeface="Times New Roman"/>
                <a:cs typeface="Times New Roman"/>
              </a:rPr>
              <a:t>a</a:t>
            </a:r>
            <a:r>
              <a:rPr sz="3200" b="1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548DD4"/>
                </a:solidFill>
                <a:latin typeface="Times New Roman"/>
                <a:cs typeface="Times New Roman"/>
              </a:rPr>
              <a:t>Service</a:t>
            </a:r>
            <a:r>
              <a:rPr sz="32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548DD4"/>
                </a:solidFill>
                <a:latin typeface="Times New Roman"/>
                <a:cs typeface="Times New Roman"/>
              </a:rPr>
              <a:t>(IaaS)</a:t>
            </a:r>
            <a:endParaRPr sz="3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548DD4"/>
              </a:buClr>
              <a:buFont typeface="Times New Roman"/>
              <a:buAutoNum type="arabicPeriod"/>
            </a:pPr>
            <a:endParaRPr sz="3300" dirty="0">
              <a:latin typeface="Times New Roman"/>
              <a:cs typeface="Times New Roman"/>
            </a:endParaRPr>
          </a:p>
          <a:p>
            <a:pPr marL="419734" indent="-407670">
              <a:lnSpc>
                <a:spcPct val="100000"/>
              </a:lnSpc>
              <a:buAutoNum type="arabicPeriod"/>
              <a:tabLst>
                <a:tab pos="420370" algn="l"/>
              </a:tabLst>
            </a:pPr>
            <a:r>
              <a:rPr sz="3200" b="1" dirty="0">
                <a:solidFill>
                  <a:srgbClr val="548DD4"/>
                </a:solidFill>
                <a:latin typeface="Times New Roman"/>
                <a:cs typeface="Times New Roman"/>
              </a:rPr>
              <a:t>Platform</a:t>
            </a:r>
            <a:r>
              <a:rPr sz="3200" b="1" spc="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548DD4"/>
                </a:solidFill>
                <a:latin typeface="Times New Roman"/>
                <a:cs typeface="Times New Roman"/>
              </a:rPr>
              <a:t>as</a:t>
            </a:r>
            <a:r>
              <a:rPr sz="3200" b="1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548DD4"/>
                </a:solidFill>
                <a:latin typeface="Times New Roman"/>
                <a:cs typeface="Times New Roman"/>
              </a:rPr>
              <a:t>a</a:t>
            </a:r>
            <a:r>
              <a:rPr sz="32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548DD4"/>
                </a:solidFill>
                <a:latin typeface="Times New Roman"/>
                <a:cs typeface="Times New Roman"/>
              </a:rPr>
              <a:t>Service</a:t>
            </a:r>
            <a:r>
              <a:rPr sz="3200" b="1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548DD4"/>
                </a:solidFill>
                <a:latin typeface="Times New Roman"/>
                <a:cs typeface="Times New Roman"/>
              </a:rPr>
              <a:t>(PaaS)</a:t>
            </a:r>
            <a:endParaRPr sz="3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548DD4"/>
              </a:buClr>
              <a:buFont typeface="Times New Roman"/>
              <a:buAutoNum type="arabicPeriod"/>
            </a:pPr>
            <a:endParaRPr sz="3300" dirty="0">
              <a:latin typeface="Times New Roman"/>
              <a:cs typeface="Times New Roman"/>
            </a:endParaRPr>
          </a:p>
          <a:p>
            <a:pPr marL="419734" indent="-407670">
              <a:lnSpc>
                <a:spcPct val="100000"/>
              </a:lnSpc>
              <a:buAutoNum type="arabicPeriod"/>
              <a:tabLst>
                <a:tab pos="420370" algn="l"/>
              </a:tabLst>
            </a:pPr>
            <a:r>
              <a:rPr sz="3200" b="1" dirty="0">
                <a:solidFill>
                  <a:srgbClr val="548DD4"/>
                </a:solidFill>
                <a:latin typeface="Times New Roman"/>
                <a:cs typeface="Times New Roman"/>
              </a:rPr>
              <a:t>Software as</a:t>
            </a:r>
            <a:r>
              <a:rPr sz="3200" b="1" spc="-2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548DD4"/>
                </a:solidFill>
                <a:latin typeface="Times New Roman"/>
                <a:cs typeface="Times New Roman"/>
              </a:rPr>
              <a:t>a</a:t>
            </a:r>
            <a:r>
              <a:rPr sz="32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548DD4"/>
                </a:solidFill>
                <a:latin typeface="Times New Roman"/>
                <a:cs typeface="Times New Roman"/>
              </a:rPr>
              <a:t>Service</a:t>
            </a:r>
            <a:r>
              <a:rPr sz="3200" b="1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548DD4"/>
                </a:solidFill>
                <a:latin typeface="Times New Roman"/>
                <a:cs typeface="Times New Roman"/>
              </a:rPr>
              <a:t>(SaaS)</a:t>
            </a:r>
            <a:endParaRPr sz="3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3000" y="638809"/>
            <a:ext cx="65481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Infrastructure</a:t>
            </a:r>
            <a:r>
              <a:rPr spc="-25" dirty="0"/>
              <a:t> </a:t>
            </a:r>
            <a:r>
              <a:rPr dirty="0"/>
              <a:t>as</a:t>
            </a:r>
            <a:r>
              <a:rPr spc="-10" dirty="0"/>
              <a:t> </a:t>
            </a:r>
            <a:r>
              <a:rPr dirty="0"/>
              <a:t>a</a:t>
            </a:r>
            <a:r>
              <a:rPr spc="-15" dirty="0"/>
              <a:t> </a:t>
            </a:r>
            <a:r>
              <a:rPr spc="-5" dirty="0"/>
              <a:t>Service</a:t>
            </a:r>
            <a:r>
              <a:rPr spc="-20" dirty="0"/>
              <a:t> </a:t>
            </a:r>
            <a:r>
              <a:rPr dirty="0"/>
              <a:t>(IaaS)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38200" y="1863090"/>
            <a:ext cx="7696200" cy="38805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548DD4"/>
                </a:solidFill>
                <a:latin typeface="Times New Roman"/>
                <a:cs typeface="Times New Roman"/>
              </a:rPr>
              <a:t>IaaS 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is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the delivery of technology infrastructure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as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an on </a:t>
            </a:r>
            <a:r>
              <a:rPr sz="2400" spc="-59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demand scalable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service.</a:t>
            </a:r>
            <a:endParaRPr sz="2400" dirty="0">
              <a:latin typeface="Times New Roman"/>
              <a:cs typeface="Times New Roman"/>
            </a:endParaRPr>
          </a:p>
          <a:p>
            <a:pPr marL="12700" marR="50800" algn="just">
              <a:lnSpc>
                <a:spcPct val="100000"/>
              </a:lnSpc>
              <a:spcBef>
                <a:spcPts val="590"/>
              </a:spcBef>
            </a:pPr>
            <a:r>
              <a:rPr sz="2400" b="1" dirty="0">
                <a:solidFill>
                  <a:srgbClr val="548DD4"/>
                </a:solidFill>
                <a:latin typeface="Times New Roman"/>
                <a:cs typeface="Times New Roman"/>
              </a:rPr>
              <a:t>IaaS</a:t>
            </a:r>
            <a:r>
              <a:rPr sz="2400" b="1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provides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access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to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fundamental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resources such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as 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physical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machines,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virtual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machines,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virtual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storage,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etc.</a:t>
            </a:r>
            <a:endParaRPr sz="2400" dirty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45"/>
              </a:spcBef>
            </a:pPr>
            <a:endParaRPr sz="3550" dirty="0">
              <a:latin typeface="Times New Roman"/>
              <a:cs typeface="Times New Roman"/>
            </a:endParaRPr>
          </a:p>
          <a:p>
            <a:pPr marL="128905" indent="-116839" algn="just">
              <a:lnSpc>
                <a:spcPct val="100000"/>
              </a:lnSpc>
              <a:buClr>
                <a:srgbClr val="4E80BC"/>
              </a:buClr>
              <a:buSzPct val="96153"/>
              <a:buFont typeface="Arial"/>
              <a:buChar char="•"/>
              <a:tabLst>
                <a:tab pos="129539" algn="l"/>
              </a:tabLst>
            </a:pPr>
            <a:r>
              <a:rPr sz="2600" dirty="0">
                <a:solidFill>
                  <a:srgbClr val="548DD4"/>
                </a:solidFill>
                <a:latin typeface="Times New Roman"/>
                <a:cs typeface="Times New Roman"/>
              </a:rPr>
              <a:t>Usually</a:t>
            </a:r>
            <a:r>
              <a:rPr sz="2600" spc="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548DD4"/>
                </a:solidFill>
                <a:latin typeface="Times New Roman"/>
                <a:cs typeface="Times New Roman"/>
              </a:rPr>
              <a:t>billed based </a:t>
            </a:r>
            <a:r>
              <a:rPr sz="2600" dirty="0">
                <a:solidFill>
                  <a:srgbClr val="548DD4"/>
                </a:solidFill>
                <a:latin typeface="Times New Roman"/>
                <a:cs typeface="Times New Roman"/>
              </a:rPr>
              <a:t>on</a:t>
            </a:r>
            <a:r>
              <a:rPr sz="26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600" dirty="0">
                <a:solidFill>
                  <a:srgbClr val="548DD4"/>
                </a:solidFill>
                <a:latin typeface="Times New Roman"/>
                <a:cs typeface="Times New Roman"/>
              </a:rPr>
              <a:t>usage</a:t>
            </a:r>
            <a:endParaRPr sz="2600" dirty="0">
              <a:latin typeface="Times New Roman"/>
              <a:cs typeface="Times New Roman"/>
            </a:endParaRPr>
          </a:p>
          <a:p>
            <a:pPr marL="128905" indent="-116839" algn="just">
              <a:lnSpc>
                <a:spcPct val="100000"/>
              </a:lnSpc>
              <a:spcBef>
                <a:spcPts val="650"/>
              </a:spcBef>
              <a:buClr>
                <a:srgbClr val="4E80BC"/>
              </a:buClr>
              <a:buSzPct val="96153"/>
              <a:buFont typeface="Arial"/>
              <a:buChar char="•"/>
              <a:tabLst>
                <a:tab pos="129539" algn="l"/>
              </a:tabLst>
            </a:pPr>
            <a:r>
              <a:rPr sz="2600" dirty="0">
                <a:solidFill>
                  <a:srgbClr val="548DD4"/>
                </a:solidFill>
                <a:latin typeface="Times New Roman"/>
                <a:cs typeface="Times New Roman"/>
              </a:rPr>
              <a:t>Usually</a:t>
            </a:r>
            <a:r>
              <a:rPr sz="2600" spc="2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548DD4"/>
                </a:solidFill>
                <a:latin typeface="Times New Roman"/>
                <a:cs typeface="Times New Roman"/>
              </a:rPr>
              <a:t>multi tenant</a:t>
            </a:r>
            <a:r>
              <a:rPr sz="26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548DD4"/>
                </a:solidFill>
                <a:latin typeface="Times New Roman"/>
                <a:cs typeface="Times New Roman"/>
              </a:rPr>
              <a:t>virtualized</a:t>
            </a:r>
            <a:r>
              <a:rPr sz="26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548DD4"/>
                </a:solidFill>
                <a:latin typeface="Times New Roman"/>
                <a:cs typeface="Times New Roman"/>
              </a:rPr>
              <a:t>environment</a:t>
            </a:r>
            <a:endParaRPr sz="2600" dirty="0">
              <a:latin typeface="Times New Roman"/>
              <a:cs typeface="Times New Roman"/>
            </a:endParaRPr>
          </a:p>
          <a:p>
            <a:pPr marL="12700" marR="79375" algn="just">
              <a:lnSpc>
                <a:spcPct val="100000"/>
              </a:lnSpc>
              <a:spcBef>
                <a:spcPts val="640"/>
              </a:spcBef>
              <a:buClr>
                <a:srgbClr val="4E80BC"/>
              </a:buClr>
              <a:buSzPct val="96153"/>
              <a:buFont typeface="Arial"/>
              <a:buChar char="•"/>
              <a:tabLst>
                <a:tab pos="129539" algn="l"/>
              </a:tabLst>
            </a:pPr>
            <a:r>
              <a:rPr sz="2600" dirty="0">
                <a:solidFill>
                  <a:srgbClr val="548DD4"/>
                </a:solidFill>
                <a:latin typeface="Times New Roman"/>
                <a:cs typeface="Times New Roman"/>
              </a:rPr>
              <a:t>Can be coupled with </a:t>
            </a:r>
            <a:r>
              <a:rPr sz="2600" spc="-5" dirty="0">
                <a:solidFill>
                  <a:srgbClr val="548DD4"/>
                </a:solidFill>
                <a:latin typeface="Times New Roman"/>
                <a:cs typeface="Times New Roman"/>
              </a:rPr>
              <a:t>Managed Services for OS </a:t>
            </a:r>
            <a:r>
              <a:rPr sz="2600" dirty="0">
                <a:solidFill>
                  <a:srgbClr val="548DD4"/>
                </a:solidFill>
                <a:latin typeface="Times New Roman"/>
                <a:cs typeface="Times New Roman"/>
              </a:rPr>
              <a:t>and </a:t>
            </a:r>
            <a:r>
              <a:rPr sz="2600" spc="-63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600" spc="-5" dirty="0">
                <a:solidFill>
                  <a:srgbClr val="548DD4"/>
                </a:solidFill>
                <a:latin typeface="Times New Roman"/>
                <a:cs typeface="Times New Roman"/>
              </a:rPr>
              <a:t>application </a:t>
            </a:r>
            <a:r>
              <a:rPr sz="2600" dirty="0">
                <a:solidFill>
                  <a:srgbClr val="548DD4"/>
                </a:solidFill>
                <a:latin typeface="Times New Roman"/>
                <a:cs typeface="Times New Roman"/>
              </a:rPr>
              <a:t>support</a:t>
            </a:r>
            <a:endParaRPr sz="2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20670" y="638809"/>
            <a:ext cx="29311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IaaS</a:t>
            </a:r>
            <a:r>
              <a:rPr spc="-85" dirty="0"/>
              <a:t> </a:t>
            </a:r>
            <a:r>
              <a:rPr spc="-5" dirty="0"/>
              <a:t>Examples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929639" y="1162050"/>
            <a:ext cx="3223260" cy="2057400"/>
            <a:chOff x="929639" y="1162050"/>
            <a:chExt cx="3223260" cy="20574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52499" y="1162050"/>
              <a:ext cx="3200400" cy="171957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9639" y="1676400"/>
              <a:ext cx="3200400" cy="1543050"/>
            </a:xfrm>
            <a:prstGeom prst="rect">
              <a:avLst/>
            </a:prstGeom>
          </p:spPr>
        </p:pic>
      </p:grp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24660" y="5050790"/>
            <a:ext cx="1568450" cy="94488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121909" y="2261870"/>
            <a:ext cx="3047999" cy="76200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019800" y="4932679"/>
            <a:ext cx="1638300" cy="1181100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724660" y="3354070"/>
            <a:ext cx="1219200" cy="1219199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19800" y="3557270"/>
            <a:ext cx="1181100" cy="695959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9069" y="638809"/>
            <a:ext cx="55816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Platform</a:t>
            </a:r>
            <a:r>
              <a:rPr spc="-15" dirty="0"/>
              <a:t> </a:t>
            </a:r>
            <a:r>
              <a:rPr dirty="0"/>
              <a:t>as</a:t>
            </a:r>
            <a:r>
              <a:rPr spc="-10" dirty="0"/>
              <a:t> </a:t>
            </a:r>
            <a:r>
              <a:rPr dirty="0"/>
              <a:t>a</a:t>
            </a:r>
            <a:r>
              <a:rPr spc="-10" dirty="0"/>
              <a:t> </a:t>
            </a:r>
            <a:r>
              <a:rPr spc="-5" dirty="0"/>
              <a:t>Service</a:t>
            </a:r>
            <a:r>
              <a:rPr spc="-25" dirty="0"/>
              <a:t> </a:t>
            </a:r>
            <a:r>
              <a:rPr dirty="0"/>
              <a:t>(PaaS)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7068" y="1889759"/>
            <a:ext cx="8075931" cy="44909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34950" algn="just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PaaS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provides the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runtime environment for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applications, </a:t>
            </a:r>
            <a:r>
              <a:rPr sz="2400" spc="-58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development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&amp;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deployment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tools,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etc.</a:t>
            </a:r>
            <a:endParaRPr sz="2400" dirty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5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12700" marR="172085" algn="just">
              <a:lnSpc>
                <a:spcPct val="100000"/>
              </a:lnSpc>
              <a:tabLst>
                <a:tab pos="824865" algn="l"/>
              </a:tabLst>
            </a:pP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PaaS	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provides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all</a:t>
            </a:r>
            <a:r>
              <a:rPr sz="2400" spc="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of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the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facilities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required to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support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the </a:t>
            </a:r>
            <a:r>
              <a:rPr sz="2400" spc="-58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complete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life cycle of building and delivering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web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applications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and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services</a:t>
            </a:r>
            <a:r>
              <a:rPr sz="2400" spc="-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entirely</a:t>
            </a:r>
            <a:r>
              <a:rPr sz="2400" spc="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from</a:t>
            </a:r>
            <a:r>
              <a:rPr sz="2400" spc="-2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the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Internet.</a:t>
            </a:r>
            <a:endParaRPr sz="2400" dirty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5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Typically</a:t>
            </a:r>
            <a:r>
              <a:rPr sz="2400" spc="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applications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must</a:t>
            </a:r>
            <a:r>
              <a:rPr sz="2400" spc="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be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developed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with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a particular </a:t>
            </a:r>
            <a:r>
              <a:rPr sz="2400" spc="-58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platform</a:t>
            </a:r>
            <a:r>
              <a:rPr sz="2400" spc="-3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in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mind</a:t>
            </a:r>
            <a:endParaRPr sz="2400" dirty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5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120014" indent="-107950" algn="just">
              <a:lnSpc>
                <a:spcPct val="100000"/>
              </a:lnSpc>
              <a:buSzPct val="95833"/>
              <a:buFont typeface="Arial"/>
              <a:buChar char="•"/>
              <a:tabLst>
                <a:tab pos="120650" algn="l"/>
              </a:tabLst>
            </a:pP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Multi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tenant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environments</a:t>
            </a:r>
            <a:endParaRPr sz="2400" dirty="0">
              <a:latin typeface="Times New Roman"/>
              <a:cs typeface="Times New Roman"/>
            </a:endParaRPr>
          </a:p>
          <a:p>
            <a:pPr marL="120014" indent="-107950" algn="just">
              <a:lnSpc>
                <a:spcPct val="100000"/>
              </a:lnSpc>
              <a:buSzPct val="95833"/>
              <a:buFont typeface="Arial"/>
              <a:buChar char="•"/>
              <a:tabLst>
                <a:tab pos="120650" algn="l"/>
              </a:tabLst>
            </a:pP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Highly</a:t>
            </a:r>
            <a:r>
              <a:rPr sz="2400" spc="2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scalable multi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tier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architecture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20670" y="638809"/>
            <a:ext cx="30289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PaaS</a:t>
            </a:r>
            <a:r>
              <a:rPr spc="-80" dirty="0"/>
              <a:t> </a:t>
            </a:r>
            <a:r>
              <a:rPr spc="-5" dirty="0"/>
              <a:t>Examples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8219" y="1654810"/>
            <a:ext cx="2468880" cy="92963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59120" y="4781550"/>
            <a:ext cx="1930400" cy="93345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510549" y="2059089"/>
            <a:ext cx="2381862" cy="52927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586729" y="3124200"/>
            <a:ext cx="2313939" cy="9144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81100" y="5214620"/>
            <a:ext cx="2514600" cy="40259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81100" y="3124200"/>
            <a:ext cx="1447800" cy="122682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9069" y="638809"/>
            <a:ext cx="555688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Software</a:t>
            </a:r>
            <a:r>
              <a:rPr spc="-40" dirty="0"/>
              <a:t> </a:t>
            </a:r>
            <a:r>
              <a:rPr dirty="0"/>
              <a:t>as</a:t>
            </a:r>
            <a:r>
              <a:rPr spc="-20" dirty="0"/>
              <a:t> </a:t>
            </a:r>
            <a:r>
              <a:rPr dirty="0"/>
              <a:t>a</a:t>
            </a:r>
            <a:r>
              <a:rPr spc="-20" dirty="0"/>
              <a:t> </a:t>
            </a:r>
            <a:r>
              <a:rPr spc="-5" dirty="0"/>
              <a:t>Service</a:t>
            </a:r>
            <a:r>
              <a:rPr spc="-30" dirty="0"/>
              <a:t> </a:t>
            </a:r>
            <a:r>
              <a:rPr dirty="0"/>
              <a:t>(SaaS)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3269" y="1634490"/>
            <a:ext cx="7694931" cy="22442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SaaS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model</a:t>
            </a:r>
            <a:r>
              <a:rPr sz="2400" spc="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allows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to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use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software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applications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as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a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service </a:t>
            </a:r>
            <a:r>
              <a:rPr sz="2400" spc="-58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to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end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users.</a:t>
            </a:r>
            <a:endParaRPr sz="2400" dirty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5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12700" marR="5080" algn="just">
              <a:spcBef>
                <a:spcPts val="100"/>
              </a:spcBef>
            </a:pPr>
            <a:r>
              <a:rPr sz="2400" b="1" spc="10" dirty="0">
                <a:solidFill>
                  <a:srgbClr val="548DD4"/>
                </a:solidFill>
                <a:latin typeface="Times New Roman"/>
                <a:cs typeface="Times New Roman"/>
              </a:rPr>
              <a:t>SaaS</a:t>
            </a:r>
            <a:r>
              <a:rPr sz="2400" spc="10" dirty="0">
                <a:solidFill>
                  <a:srgbClr val="548DD4"/>
                </a:solidFill>
                <a:latin typeface="Times New Roman"/>
                <a:cs typeface="Times New Roman"/>
              </a:rPr>
              <a:t> is a software delivery methodology that provides  licensed multi-tenant access to software and its functions  remotely as a Web-based service.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220469" y="4177029"/>
            <a:ext cx="13271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62100" y="4194809"/>
            <a:ext cx="413385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Usually</a:t>
            </a:r>
            <a:r>
              <a:rPr sz="2400" spc="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billed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based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on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usage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Usually</a:t>
            </a:r>
            <a:r>
              <a:rPr sz="2400" spc="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multi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tenant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environment </a:t>
            </a:r>
            <a:r>
              <a:rPr sz="2400" spc="-58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Highly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scalable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architecture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20670" y="638809"/>
            <a:ext cx="30073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SaaS</a:t>
            </a:r>
            <a:r>
              <a:rPr spc="-85" dirty="0"/>
              <a:t> </a:t>
            </a:r>
            <a:r>
              <a:rPr spc="-5" dirty="0"/>
              <a:t>Examples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3590" y="2025014"/>
            <a:ext cx="2380637" cy="73342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51414" y="3304155"/>
            <a:ext cx="1657855" cy="174102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23240" y="5242559"/>
            <a:ext cx="3220079" cy="138112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242559" y="2048969"/>
            <a:ext cx="2240280" cy="65950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681979" y="5354320"/>
            <a:ext cx="1362709" cy="51435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485383" y="3516177"/>
            <a:ext cx="1863918" cy="630843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17700" y="642620"/>
            <a:ext cx="44970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Do</a:t>
            </a:r>
            <a:r>
              <a:rPr spc="-20" dirty="0"/>
              <a:t> </a:t>
            </a:r>
            <a:r>
              <a:rPr dirty="0"/>
              <a:t>you</a:t>
            </a:r>
            <a:r>
              <a:rPr spc="-15" dirty="0"/>
              <a:t> </a:t>
            </a:r>
            <a:r>
              <a:rPr dirty="0"/>
              <a:t>Use</a:t>
            </a:r>
            <a:r>
              <a:rPr spc="-30" dirty="0"/>
              <a:t> </a:t>
            </a:r>
            <a:r>
              <a:rPr dirty="0"/>
              <a:t>the</a:t>
            </a:r>
            <a:r>
              <a:rPr spc="-25" dirty="0"/>
              <a:t> </a:t>
            </a:r>
            <a:r>
              <a:rPr spc="-5" dirty="0"/>
              <a:t>Cloud?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43150" y="5531484"/>
            <a:ext cx="990600" cy="861822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5361" y="5853157"/>
            <a:ext cx="956233" cy="703111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130810" y="2545079"/>
            <a:ext cx="6670675" cy="3895725"/>
            <a:chOff x="130810" y="2545079"/>
            <a:chExt cx="6670675" cy="3895725"/>
          </a:xfrm>
        </p:grpSpPr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0810" y="4483100"/>
              <a:ext cx="1675130" cy="113919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22449" y="4306569"/>
              <a:ext cx="1587500" cy="1029969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8750" y="3515359"/>
              <a:ext cx="1200150" cy="98933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355339" y="2545079"/>
              <a:ext cx="859789" cy="86868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265680" y="2840989"/>
              <a:ext cx="1144270" cy="1146810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774628" y="3495039"/>
              <a:ext cx="1002601" cy="1022476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473450" y="5043726"/>
              <a:ext cx="1047750" cy="452578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802733" y="5115559"/>
              <a:ext cx="725576" cy="684529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3938269" y="5843270"/>
              <a:ext cx="2675297" cy="597516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936437" y="4648200"/>
              <a:ext cx="864446" cy="966469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4413250" y="4518659"/>
              <a:ext cx="1184910" cy="490219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3473450" y="3535679"/>
              <a:ext cx="1112520" cy="1112520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245870" y="2889249"/>
              <a:ext cx="908050" cy="908050"/>
            </a:xfrm>
            <a:prstGeom prst="rect">
              <a:avLst/>
            </a:prstGeom>
          </p:spPr>
        </p:pic>
      </p:grpSp>
      <p:pic>
        <p:nvPicPr>
          <p:cNvPr id="19" name="object 19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243330" y="5785358"/>
            <a:ext cx="1022350" cy="611632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89229" y="1799589"/>
            <a:ext cx="990600" cy="1003300"/>
          </a:xfrm>
          <a:prstGeom prst="rect">
            <a:avLst/>
          </a:prstGeom>
        </p:spPr>
      </p:pic>
      <p:grpSp>
        <p:nvGrpSpPr>
          <p:cNvPr id="21" name="object 21"/>
          <p:cNvGrpSpPr/>
          <p:nvPr/>
        </p:nvGrpSpPr>
        <p:grpSpPr>
          <a:xfrm>
            <a:off x="1285815" y="1639570"/>
            <a:ext cx="1926589" cy="918210"/>
            <a:chOff x="1285815" y="1639570"/>
            <a:chExt cx="1926589" cy="918210"/>
          </a:xfrm>
        </p:grpSpPr>
        <p:pic>
          <p:nvPicPr>
            <p:cNvPr id="22" name="object 22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285815" y="1816421"/>
              <a:ext cx="937954" cy="549046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2265679" y="1639570"/>
              <a:ext cx="946150" cy="917765"/>
            </a:xfrm>
            <a:prstGeom prst="rect">
              <a:avLst/>
            </a:prstGeom>
          </p:spPr>
        </p:pic>
      </p:grpSp>
      <p:grpSp>
        <p:nvGrpSpPr>
          <p:cNvPr id="24" name="object 24"/>
          <p:cNvGrpSpPr/>
          <p:nvPr/>
        </p:nvGrpSpPr>
        <p:grpSpPr>
          <a:xfrm>
            <a:off x="5340939" y="1513839"/>
            <a:ext cx="3505200" cy="3150870"/>
            <a:chOff x="5340939" y="1513839"/>
            <a:chExt cx="3505200" cy="3150870"/>
          </a:xfrm>
        </p:grpSpPr>
        <p:pic>
          <p:nvPicPr>
            <p:cNvPr id="25" name="object 25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6275069" y="1513839"/>
              <a:ext cx="1412240" cy="1060450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7078979" y="3764279"/>
              <a:ext cx="1766570" cy="900430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5934709" y="3755389"/>
              <a:ext cx="1027430" cy="683846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6451599" y="2622550"/>
              <a:ext cx="824229" cy="1182370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5340939" y="2589529"/>
              <a:ext cx="1017950" cy="820420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7819389" y="1540509"/>
              <a:ext cx="979170" cy="977900"/>
            </a:xfrm>
            <a:prstGeom prst="rect">
              <a:avLst/>
            </a:prstGeom>
          </p:spPr>
        </p:pic>
      </p:grpSp>
      <p:pic>
        <p:nvPicPr>
          <p:cNvPr id="31" name="object 31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3373120" y="1635584"/>
            <a:ext cx="843279" cy="821997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4293870" y="1621789"/>
            <a:ext cx="865425" cy="858507"/>
          </a:xfrm>
          <a:prstGeom prst="rect">
            <a:avLst/>
          </a:prstGeom>
        </p:spPr>
      </p:pic>
      <p:pic>
        <p:nvPicPr>
          <p:cNvPr id="33" name="object 33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160020" y="2884170"/>
            <a:ext cx="1018540" cy="575310"/>
          </a:xfrm>
          <a:prstGeom prst="rect">
            <a:avLst/>
          </a:prstGeom>
        </p:spPr>
      </p:pic>
      <p:pic>
        <p:nvPicPr>
          <p:cNvPr id="34" name="object 34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5259070" y="1621789"/>
            <a:ext cx="843279" cy="843279"/>
          </a:xfrm>
          <a:prstGeom prst="rect">
            <a:avLst/>
          </a:prstGeom>
        </p:spPr>
      </p:pic>
      <p:pic>
        <p:nvPicPr>
          <p:cNvPr id="35" name="object 35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7991178" y="2631439"/>
            <a:ext cx="817541" cy="863600"/>
          </a:xfrm>
          <a:prstGeom prst="rect">
            <a:avLst/>
          </a:prstGeom>
        </p:spPr>
      </p:pic>
      <p:grpSp>
        <p:nvGrpSpPr>
          <p:cNvPr id="36" name="object 36"/>
          <p:cNvGrpSpPr/>
          <p:nvPr/>
        </p:nvGrpSpPr>
        <p:grpSpPr>
          <a:xfrm>
            <a:off x="6941819" y="4744720"/>
            <a:ext cx="1877060" cy="1732280"/>
            <a:chOff x="6941819" y="4744720"/>
            <a:chExt cx="1877060" cy="1732280"/>
          </a:xfrm>
        </p:grpSpPr>
        <p:pic>
          <p:nvPicPr>
            <p:cNvPr id="37" name="object 37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7141209" y="4744720"/>
              <a:ext cx="1360170" cy="1021080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7927339" y="5586730"/>
              <a:ext cx="891540" cy="89026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6941819" y="5577840"/>
              <a:ext cx="876300" cy="875030"/>
            </a:xfrm>
            <a:prstGeom prst="rect">
              <a:avLst/>
            </a:prstGeom>
          </p:spPr>
        </p:pic>
      </p:grpSp>
      <p:pic>
        <p:nvPicPr>
          <p:cNvPr id="40" name="object 40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4298950" y="2532379"/>
            <a:ext cx="882650" cy="88138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63570" y="491490"/>
            <a:ext cx="23120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Advantages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2270" y="1652270"/>
            <a:ext cx="132715" cy="404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5169" y="1668779"/>
            <a:ext cx="5075555" cy="404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171065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Lower computer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costs 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Improved</a:t>
            </a:r>
            <a:r>
              <a:rPr sz="2400" spc="-5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performance:</a:t>
            </a:r>
            <a:endParaRPr sz="2400">
              <a:latin typeface="Times New Roman"/>
              <a:cs typeface="Times New Roman"/>
            </a:endParaRPr>
          </a:p>
          <a:p>
            <a:pPr marL="12700" marR="2089785">
              <a:lnSpc>
                <a:spcPct val="100000"/>
              </a:lnSpc>
            </a:pP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Reduced software costs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Instant</a:t>
            </a:r>
            <a:r>
              <a:rPr sz="2400" spc="-4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software</a:t>
            </a:r>
            <a:r>
              <a:rPr sz="2400" spc="-3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updates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Improved document format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compatibility </a:t>
            </a:r>
            <a:r>
              <a:rPr sz="2400" spc="-59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Unlimited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storage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capacity</a:t>
            </a:r>
            <a:endParaRPr sz="2400">
              <a:latin typeface="Times New Roman"/>
              <a:cs typeface="Times New Roman"/>
            </a:endParaRPr>
          </a:p>
          <a:p>
            <a:pPr marL="12700" marR="1736089">
              <a:lnSpc>
                <a:spcPct val="100000"/>
              </a:lnSpc>
            </a:pP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Increased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data reliability 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Universal document access </a:t>
            </a:r>
            <a:r>
              <a:rPr sz="2400" spc="-58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Latest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version availability 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Easier group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collaboration 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Device</a:t>
            </a:r>
            <a:r>
              <a:rPr sz="2400" spc="-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independence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20670" y="262890"/>
            <a:ext cx="328041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/>
              <a:t>I</a:t>
            </a:r>
            <a:r>
              <a:rPr sz="3200" spc="-5" dirty="0"/>
              <a:t>N</a:t>
            </a:r>
            <a:r>
              <a:rPr sz="3200" spc="5" dirty="0"/>
              <a:t>TR</a:t>
            </a:r>
            <a:r>
              <a:rPr sz="3200" spc="-5" dirty="0"/>
              <a:t>O</a:t>
            </a:r>
            <a:r>
              <a:rPr sz="3200" dirty="0"/>
              <a:t>D</a:t>
            </a:r>
            <a:r>
              <a:rPr sz="3200" spc="-5" dirty="0"/>
              <a:t>U</a:t>
            </a:r>
            <a:r>
              <a:rPr sz="3200" spc="5" dirty="0"/>
              <a:t>C</a:t>
            </a:r>
            <a:r>
              <a:rPr sz="3200" spc="-5" dirty="0"/>
              <a:t>T</a:t>
            </a:r>
            <a:r>
              <a:rPr sz="3200" dirty="0"/>
              <a:t>I</a:t>
            </a:r>
            <a:r>
              <a:rPr sz="3200" spc="5" dirty="0"/>
              <a:t>O</a:t>
            </a:r>
            <a:r>
              <a:rPr sz="3200" dirty="0"/>
              <a:t>N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671830" y="1350009"/>
            <a:ext cx="7710170" cy="39677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970" marR="96520" algn="just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Cloud Computing </a:t>
            </a:r>
            <a:r>
              <a:rPr sz="2800" dirty="0">
                <a:solidFill>
                  <a:srgbClr val="548DD4"/>
                </a:solidFill>
                <a:latin typeface="Times New Roman"/>
                <a:cs typeface="Times New Roman"/>
              </a:rPr>
              <a:t>provides us a </a:t>
            </a:r>
            <a:r>
              <a:rPr sz="2800" spc="-10" dirty="0">
                <a:solidFill>
                  <a:srgbClr val="548DD4"/>
                </a:solidFill>
                <a:latin typeface="Times New Roman"/>
                <a:cs typeface="Times New Roman"/>
              </a:rPr>
              <a:t>means </a:t>
            </a:r>
            <a:r>
              <a:rPr sz="2800" dirty="0">
                <a:solidFill>
                  <a:srgbClr val="548DD4"/>
                </a:solidFill>
                <a:latin typeface="Times New Roman"/>
                <a:cs typeface="Times New Roman"/>
              </a:rPr>
              <a:t>by 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which </a:t>
            </a:r>
            <a:r>
              <a:rPr sz="2800" spc="-68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548DD4"/>
                </a:solidFill>
                <a:latin typeface="Times New Roman"/>
                <a:cs typeface="Times New Roman"/>
              </a:rPr>
              <a:t>we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548DD4"/>
                </a:solidFill>
                <a:latin typeface="Times New Roman"/>
                <a:cs typeface="Times New Roman"/>
              </a:rPr>
              <a:t>can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548DD4"/>
                </a:solidFill>
                <a:latin typeface="Times New Roman"/>
                <a:cs typeface="Times New Roman"/>
              </a:rPr>
              <a:t>access</a:t>
            </a:r>
            <a:r>
              <a:rPr sz="2800" dirty="0">
                <a:solidFill>
                  <a:srgbClr val="548DD4"/>
                </a:solidFill>
                <a:latin typeface="Times New Roman"/>
                <a:cs typeface="Times New Roman"/>
              </a:rPr>
              <a:t> the 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applications</a:t>
            </a:r>
            <a:r>
              <a:rPr sz="28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as</a:t>
            </a:r>
            <a:r>
              <a:rPr sz="2800" spc="-2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utilities,</a:t>
            </a:r>
            <a:r>
              <a:rPr sz="28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over </a:t>
            </a:r>
            <a:r>
              <a:rPr sz="2800" dirty="0">
                <a:solidFill>
                  <a:srgbClr val="548DD4"/>
                </a:solidFill>
                <a:latin typeface="Times New Roman"/>
                <a:cs typeface="Times New Roman"/>
              </a:rPr>
              <a:t> the 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Internet. It allows </a:t>
            </a:r>
            <a:r>
              <a:rPr sz="2800" dirty="0">
                <a:solidFill>
                  <a:srgbClr val="548DD4"/>
                </a:solidFill>
                <a:latin typeface="Times New Roman"/>
                <a:cs typeface="Times New Roman"/>
              </a:rPr>
              <a:t>us to 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create, configure, and </a:t>
            </a:r>
            <a:r>
              <a:rPr sz="2800" spc="-68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customize</a:t>
            </a:r>
            <a:r>
              <a:rPr sz="2800" spc="-2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applications</a:t>
            </a:r>
            <a:r>
              <a:rPr sz="2800" spc="-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online.</a:t>
            </a:r>
            <a:endParaRPr sz="2800" dirty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5"/>
              </a:spcBef>
            </a:pPr>
            <a:endParaRPr sz="33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800" spc="5" dirty="0">
                <a:solidFill>
                  <a:srgbClr val="548DD4"/>
                </a:solidFill>
                <a:latin typeface="Times New Roman"/>
                <a:cs typeface="Times New Roman"/>
              </a:rPr>
              <a:t>With 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Cloud Computing users </a:t>
            </a:r>
            <a:r>
              <a:rPr sz="2800" spc="-10" dirty="0">
                <a:solidFill>
                  <a:srgbClr val="548DD4"/>
                </a:solidFill>
                <a:latin typeface="Times New Roman"/>
                <a:cs typeface="Times New Roman"/>
              </a:rPr>
              <a:t>can access 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database </a:t>
            </a:r>
            <a:r>
              <a:rPr sz="2800" spc="-68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resources </a:t>
            </a:r>
            <a:r>
              <a:rPr sz="2800" dirty="0">
                <a:solidFill>
                  <a:srgbClr val="548DD4"/>
                </a:solidFill>
                <a:latin typeface="Times New Roman"/>
                <a:cs typeface="Times New Roman"/>
              </a:rPr>
              <a:t>via the 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internet from anywhere for </a:t>
            </a:r>
            <a:r>
              <a:rPr sz="2800" spc="-10" dirty="0">
                <a:solidFill>
                  <a:srgbClr val="548DD4"/>
                </a:solidFill>
                <a:latin typeface="Times New Roman"/>
                <a:cs typeface="Times New Roman"/>
              </a:rPr>
              <a:t>as 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548DD4"/>
                </a:solidFill>
                <a:latin typeface="Times New Roman"/>
                <a:cs typeface="Times New Roman"/>
              </a:rPr>
              <a:t>long 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as </a:t>
            </a:r>
            <a:r>
              <a:rPr sz="2800" dirty="0">
                <a:solidFill>
                  <a:srgbClr val="548DD4"/>
                </a:solidFill>
                <a:latin typeface="Times New Roman"/>
                <a:cs typeface="Times New Roman"/>
              </a:rPr>
              <a:t>they 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need </a:t>
            </a:r>
            <a:r>
              <a:rPr sz="2800" dirty="0">
                <a:solidFill>
                  <a:srgbClr val="548DD4"/>
                </a:solidFill>
                <a:latin typeface="Times New Roman"/>
                <a:cs typeface="Times New Roman"/>
              </a:rPr>
              <a:t>without worrying 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about any </a:t>
            </a:r>
            <a:r>
              <a:rPr sz="280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maintenance</a:t>
            </a:r>
            <a:r>
              <a:rPr sz="2800" spc="-2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548DD4"/>
                </a:solidFill>
                <a:latin typeface="Times New Roman"/>
                <a:cs typeface="Times New Roman"/>
              </a:rPr>
              <a:t>or</a:t>
            </a:r>
            <a:r>
              <a:rPr sz="2800" spc="-10" dirty="0">
                <a:solidFill>
                  <a:srgbClr val="548DD4"/>
                </a:solidFill>
                <a:latin typeface="Times New Roman"/>
                <a:cs typeface="Times New Roman"/>
              </a:rPr>
              <a:t> management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548DD4"/>
                </a:solidFill>
                <a:latin typeface="Times New Roman"/>
                <a:cs typeface="Times New Roman"/>
              </a:rPr>
              <a:t>of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 actual</a:t>
            </a:r>
            <a:r>
              <a:rPr sz="2800" spc="-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548DD4"/>
                </a:solidFill>
                <a:latin typeface="Times New Roman"/>
                <a:cs typeface="Times New Roman"/>
              </a:rPr>
              <a:t>resources.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4970" y="505459"/>
            <a:ext cx="28454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Disadvantages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4669" y="1860550"/>
            <a:ext cx="132715" cy="221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7569" y="1877059"/>
            <a:ext cx="5902325" cy="221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Requires</a:t>
            </a:r>
            <a:r>
              <a:rPr sz="2400" spc="-2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a</a:t>
            </a:r>
            <a:r>
              <a:rPr sz="2400" spc="-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constant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Internet</a:t>
            </a:r>
            <a:r>
              <a:rPr sz="2400" spc="-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connection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Does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not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work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well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with low-speed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connections </a:t>
            </a:r>
            <a:r>
              <a:rPr sz="2400" spc="-58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Features</a:t>
            </a:r>
            <a:r>
              <a:rPr sz="2400" spc="-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might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be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limited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Can</a:t>
            </a:r>
            <a:r>
              <a:rPr sz="2400" spc="-3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be</a:t>
            </a:r>
            <a:r>
              <a:rPr sz="2400" spc="-3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slow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Stored</a:t>
            </a:r>
            <a:r>
              <a:rPr sz="2400" spc="-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data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can</a:t>
            </a:r>
            <a:r>
              <a:rPr sz="2400" spc="-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be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lost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Stored</a:t>
            </a:r>
            <a:r>
              <a:rPr sz="2400" spc="-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data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might</a:t>
            </a:r>
            <a:r>
              <a:rPr sz="2400" spc="-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not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be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secure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58770" y="491490"/>
            <a:ext cx="28314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Cloud</a:t>
            </a:r>
            <a:r>
              <a:rPr spc="-60" dirty="0"/>
              <a:t> </a:t>
            </a:r>
            <a:r>
              <a:rPr spc="-5" dirty="0"/>
              <a:t>Storage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280" y="2840989"/>
            <a:ext cx="1399539" cy="141986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38400" y="1676400"/>
            <a:ext cx="1451610" cy="116458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30711" y="1900326"/>
            <a:ext cx="956178" cy="64861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438400" y="3124200"/>
            <a:ext cx="1451610" cy="1256538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4800600" y="1692909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43500" y="1710690"/>
            <a:ext cx="246316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Create</a:t>
            </a:r>
            <a:r>
              <a:rPr sz="2400" b="1" spc="-3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548DD4"/>
                </a:solidFill>
                <a:latin typeface="Times New Roman"/>
                <a:cs typeface="Times New Roman"/>
              </a:rPr>
              <a:t>an</a:t>
            </a:r>
            <a:r>
              <a:rPr sz="2400" b="1" spc="-3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Account </a:t>
            </a:r>
            <a:r>
              <a:rPr sz="2400" b="1" spc="-58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User name and </a:t>
            </a:r>
            <a:r>
              <a:rPr sz="2400" b="1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password.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00600" y="315595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43500" y="3173729"/>
            <a:ext cx="28619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Content</a:t>
            </a:r>
            <a:r>
              <a:rPr sz="2400" b="1" spc="-2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548DD4"/>
                </a:solidFill>
                <a:latin typeface="Times New Roman"/>
                <a:cs typeface="Times New Roman"/>
              </a:rPr>
              <a:t>lives</a:t>
            </a:r>
            <a:r>
              <a:rPr sz="2400" b="1" spc="-2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with</a:t>
            </a:r>
            <a:r>
              <a:rPr sz="2400" b="1" spc="-2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the </a:t>
            </a:r>
            <a:r>
              <a:rPr sz="2400" b="1" spc="-58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account</a:t>
            </a:r>
            <a:r>
              <a:rPr sz="2400" b="1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548DD4"/>
                </a:solidFill>
                <a:latin typeface="Times New Roman"/>
                <a:cs typeface="Times New Roman"/>
              </a:rPr>
              <a:t>in</a:t>
            </a:r>
            <a:r>
              <a:rPr sz="2400" b="1" spc="-2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the</a:t>
            </a:r>
            <a:r>
              <a:rPr sz="2400" b="1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cloud.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800600" y="4253229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43500" y="4271009"/>
            <a:ext cx="276860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Log onto any </a:t>
            </a:r>
            <a:r>
              <a:rPr sz="2400" b="1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computer</a:t>
            </a:r>
            <a:r>
              <a:rPr sz="2400" b="1" spc="-3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with</a:t>
            </a:r>
            <a:r>
              <a:rPr sz="2400" b="1" spc="-3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548DD4"/>
                </a:solidFill>
                <a:latin typeface="Times New Roman"/>
                <a:cs typeface="Times New Roman"/>
              </a:rPr>
              <a:t>Wi-Fi </a:t>
            </a:r>
            <a:r>
              <a:rPr sz="2400" b="1" spc="-58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548DD4"/>
                </a:solidFill>
                <a:latin typeface="Times New Roman"/>
                <a:cs typeface="Times New Roman"/>
              </a:rPr>
              <a:t>to</a:t>
            </a:r>
            <a:r>
              <a:rPr sz="2400" b="1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find</a:t>
            </a:r>
            <a:r>
              <a:rPr sz="2400" b="1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your</a:t>
            </a:r>
            <a:r>
              <a:rPr sz="2400" b="1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content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0570" y="491490"/>
            <a:ext cx="44418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Download</a:t>
            </a:r>
            <a:r>
              <a:rPr spc="-30" dirty="0"/>
              <a:t> </a:t>
            </a:r>
            <a:r>
              <a:rPr spc="-5" dirty="0"/>
              <a:t>For</a:t>
            </a:r>
            <a:r>
              <a:rPr spc="-30" dirty="0"/>
              <a:t> </a:t>
            </a:r>
            <a:r>
              <a:rPr spc="-5" dirty="0"/>
              <a:t>Storage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8469" y="1659890"/>
            <a:ext cx="132715" cy="223393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2400" dirty="0">
                <a:solidFill>
                  <a:srgbClr val="548DD4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1369" y="1676400"/>
            <a:ext cx="7108825" cy="223520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Download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a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cloud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based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app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to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on</a:t>
            </a:r>
            <a:r>
              <a:rPr sz="2400" spc="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b="1" u="heavy" dirty="0">
                <a:solidFill>
                  <a:srgbClr val="548DD4"/>
                </a:solidFill>
                <a:uFill>
                  <a:solidFill>
                    <a:srgbClr val="548DD4"/>
                  </a:solidFill>
                </a:uFill>
                <a:latin typeface="Times New Roman"/>
                <a:cs typeface="Times New Roman"/>
              </a:rPr>
              <a:t>your</a:t>
            </a:r>
            <a:r>
              <a:rPr sz="2400" b="1" u="heavy" spc="-10" dirty="0">
                <a:solidFill>
                  <a:srgbClr val="548DD4"/>
                </a:solidFill>
                <a:uFill>
                  <a:solidFill>
                    <a:srgbClr val="548DD4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u="heavy" spc="-5" dirty="0">
                <a:solidFill>
                  <a:srgbClr val="548DD4"/>
                </a:solidFill>
                <a:uFill>
                  <a:solidFill>
                    <a:srgbClr val="548DD4"/>
                  </a:solidFill>
                </a:uFill>
                <a:latin typeface="Times New Roman"/>
                <a:cs typeface="Times New Roman"/>
              </a:rPr>
              <a:t>computer</a:t>
            </a:r>
            <a:endParaRPr sz="2400">
              <a:latin typeface="Times New Roman"/>
              <a:cs typeface="Times New Roman"/>
            </a:endParaRPr>
          </a:p>
          <a:p>
            <a:pPr marL="12700" marR="3131820">
              <a:lnSpc>
                <a:spcPct val="120800"/>
              </a:lnSpc>
            </a:pP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The</a:t>
            </a:r>
            <a:r>
              <a:rPr sz="2400" spc="-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app</a:t>
            </a:r>
            <a:r>
              <a:rPr sz="2400" spc="-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lives</a:t>
            </a:r>
            <a:r>
              <a:rPr sz="2400" spc="-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on</a:t>
            </a:r>
            <a:r>
              <a:rPr sz="2400" spc="-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your</a:t>
            </a:r>
            <a:r>
              <a:rPr sz="2400" spc="-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Computer </a:t>
            </a:r>
            <a:r>
              <a:rPr sz="2400" spc="-58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Save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files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to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the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app</a:t>
            </a:r>
            <a:endParaRPr sz="2400">
              <a:latin typeface="Times New Roman"/>
              <a:cs typeface="Times New Roman"/>
            </a:endParaRPr>
          </a:p>
          <a:p>
            <a:pPr marL="12700" marR="5080">
              <a:lnSpc>
                <a:spcPct val="120800"/>
              </a:lnSpc>
            </a:pP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When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connected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to the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Internet it</a:t>
            </a:r>
            <a:r>
              <a:rPr sz="2400" spc="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will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sync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with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the cloud </a:t>
            </a:r>
            <a:r>
              <a:rPr sz="2400" spc="-58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The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Cloud can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be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accessed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from</a:t>
            </a:r>
            <a:r>
              <a:rPr sz="2400" spc="-2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any</a:t>
            </a:r>
            <a:r>
              <a:rPr sz="2400" spc="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Internet connection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8000" y="4191000"/>
            <a:ext cx="8153400" cy="14351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8069" y="720090"/>
            <a:ext cx="6493510" cy="2951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Thank</a:t>
            </a:r>
            <a:endParaRPr sz="9600">
              <a:latin typeface="Times New Roman"/>
              <a:cs typeface="Times New Roman"/>
            </a:endParaRPr>
          </a:p>
          <a:p>
            <a:pPr marL="3365500">
              <a:lnSpc>
                <a:spcPct val="100000"/>
              </a:lnSpc>
            </a:pPr>
            <a:r>
              <a:rPr sz="9600" b="1" spc="-10" dirty="0">
                <a:solidFill>
                  <a:srgbClr val="548DD4"/>
                </a:solidFill>
                <a:latin typeface="Times New Roman"/>
                <a:cs typeface="Times New Roman"/>
              </a:rPr>
              <a:t>y</a:t>
            </a:r>
            <a:r>
              <a:rPr sz="9600" b="1" dirty="0">
                <a:solidFill>
                  <a:srgbClr val="548DD4"/>
                </a:solidFill>
                <a:latin typeface="Times New Roman"/>
                <a:cs typeface="Times New Roman"/>
              </a:rPr>
              <a:t>ou…</a:t>
            </a:r>
            <a:endParaRPr sz="9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2270" y="796290"/>
            <a:ext cx="274002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/>
              <a:t>What</a:t>
            </a:r>
            <a:r>
              <a:rPr sz="3200" spc="-40" dirty="0"/>
              <a:t> </a:t>
            </a:r>
            <a:r>
              <a:rPr sz="3200" spc="-5" dirty="0"/>
              <a:t>is</a:t>
            </a:r>
            <a:r>
              <a:rPr sz="3200" spc="-35" dirty="0"/>
              <a:t> </a:t>
            </a:r>
            <a:r>
              <a:rPr sz="3200" dirty="0"/>
              <a:t>Cloud?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382270" y="1939290"/>
            <a:ext cx="8228330" cy="2623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The</a:t>
            </a:r>
            <a:r>
              <a:rPr sz="2400" spc="5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term</a:t>
            </a:r>
            <a:r>
              <a:rPr sz="2400" spc="4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Cloud</a:t>
            </a:r>
            <a:r>
              <a:rPr sz="2400" b="1" spc="5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refers</a:t>
            </a:r>
            <a:r>
              <a:rPr sz="2400" spc="5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to</a:t>
            </a:r>
            <a:r>
              <a:rPr sz="2400" spc="5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a</a:t>
            </a:r>
            <a:r>
              <a:rPr sz="2400" spc="6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Network</a:t>
            </a:r>
            <a:r>
              <a:rPr sz="2400" b="1" spc="7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or</a:t>
            </a:r>
            <a:r>
              <a:rPr sz="2400" spc="5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Internet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.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In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other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words,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we can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say</a:t>
            </a:r>
            <a:r>
              <a:rPr sz="2400" spc="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that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Cloud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is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something, </a:t>
            </a:r>
            <a:r>
              <a:rPr sz="2400" spc="-58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which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is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present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at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remote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location.</a:t>
            </a:r>
            <a:endParaRPr sz="2400" dirty="0">
              <a:latin typeface="Times New Roman"/>
              <a:cs typeface="Times New Roman"/>
            </a:endParaRPr>
          </a:p>
          <a:p>
            <a:pPr marL="12700" marR="5080" algn="just">
              <a:spcBef>
                <a:spcPts val="100"/>
              </a:spcBef>
            </a:pP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Cloud can provide services over network, i.e.,  on public</a:t>
            </a:r>
            <a:r>
              <a:rPr lang="en-US" sz="240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networks or on private networks, i.e.,  WAN, LAN or VPN.</a:t>
            </a:r>
          </a:p>
          <a:p>
            <a:pPr marL="12700" marR="5080" algn="just">
              <a:spcBef>
                <a:spcPts val="100"/>
              </a:spcBef>
            </a:pP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Applications such as e-mail, web conferencing,  customer relationship management (CRM),  all run in cloud.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2270" y="796290"/>
            <a:ext cx="481330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/>
              <a:t>What</a:t>
            </a:r>
            <a:r>
              <a:rPr sz="3200" spc="-10" dirty="0"/>
              <a:t> </a:t>
            </a:r>
            <a:r>
              <a:rPr sz="3200" spc="-5" dirty="0"/>
              <a:t>is</a:t>
            </a:r>
            <a:r>
              <a:rPr sz="3200" spc="-10" dirty="0"/>
              <a:t> </a:t>
            </a:r>
            <a:r>
              <a:rPr sz="3200" spc="-5" dirty="0"/>
              <a:t>Cloud</a:t>
            </a:r>
            <a:r>
              <a:rPr sz="3200" dirty="0"/>
              <a:t> Computing?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382270" y="1996440"/>
            <a:ext cx="8228330" cy="26648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54940" algn="just">
              <a:spcBef>
                <a:spcPts val="1720"/>
              </a:spcBef>
            </a:pP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Cloud Computing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refers to manipulating,  configuring, and accessing the applications online.</a:t>
            </a:r>
          </a:p>
          <a:p>
            <a:pPr marL="12700" marR="154940" algn="just">
              <a:spcBef>
                <a:spcPts val="1720"/>
              </a:spcBef>
            </a:pP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It offers online data storage, infrastructure and application.</a:t>
            </a:r>
            <a:endParaRPr sz="2600" dirty="0">
              <a:latin typeface="Times New Roman"/>
              <a:cs typeface="Times New Roman"/>
            </a:endParaRPr>
          </a:p>
          <a:p>
            <a:pPr marL="12700" marR="154940" algn="just">
              <a:lnSpc>
                <a:spcPct val="100000"/>
              </a:lnSpc>
              <a:spcBef>
                <a:spcPts val="1720"/>
              </a:spcBef>
            </a:pP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Cloud</a:t>
            </a:r>
            <a:r>
              <a:rPr sz="2400" b="1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Computing</a:t>
            </a:r>
            <a:r>
              <a:rPr sz="2400" b="1" spc="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is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both a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combination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of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software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and </a:t>
            </a:r>
            <a:r>
              <a:rPr sz="2400" spc="-58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hardware based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computing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resources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delivered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as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a 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network service.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49069" y="796290"/>
            <a:ext cx="547941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/>
              <a:t>Cloud</a:t>
            </a:r>
            <a:r>
              <a:rPr sz="3200" spc="-15" dirty="0"/>
              <a:t> </a:t>
            </a:r>
            <a:r>
              <a:rPr sz="3200" dirty="0"/>
              <a:t>Computing</a:t>
            </a:r>
            <a:r>
              <a:rPr sz="3200" spc="-15" dirty="0"/>
              <a:t> </a:t>
            </a:r>
            <a:r>
              <a:rPr sz="3200" dirty="0"/>
              <a:t>Architecture</a:t>
            </a:r>
            <a:endParaRPr sz="32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2000" y="1905000"/>
            <a:ext cx="7239000" cy="4343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2270" y="796290"/>
            <a:ext cx="266192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/>
              <a:t>Basic</a:t>
            </a:r>
            <a:r>
              <a:rPr sz="3200" spc="-50" dirty="0"/>
              <a:t> </a:t>
            </a:r>
            <a:r>
              <a:rPr sz="3200" dirty="0"/>
              <a:t>Concepts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382270" y="1939290"/>
            <a:ext cx="8304530" cy="265200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There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are certain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services and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models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working behind the </a:t>
            </a:r>
            <a:r>
              <a:rPr sz="2400" spc="-58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scene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making</a:t>
            </a:r>
            <a:r>
              <a:rPr sz="2400" spc="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the</a:t>
            </a:r>
            <a:r>
              <a:rPr sz="2400" spc="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cloud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computing</a:t>
            </a:r>
            <a:r>
              <a:rPr sz="2400" spc="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feasible</a:t>
            </a:r>
            <a:r>
              <a:rPr sz="2400" spc="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and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accessible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to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end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users. Following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are the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working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models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for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cloud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computing: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600" dirty="0">
              <a:latin typeface="Times New Roman"/>
              <a:cs typeface="Times New Roman"/>
            </a:endParaRPr>
          </a:p>
          <a:p>
            <a:pPr marL="420370" indent="-408305">
              <a:lnSpc>
                <a:spcPct val="100000"/>
              </a:lnSpc>
              <a:spcBef>
                <a:spcPts val="2100"/>
              </a:spcBef>
              <a:buAutoNum type="arabicPeriod"/>
              <a:tabLst>
                <a:tab pos="421005" algn="l"/>
              </a:tabLst>
            </a:pPr>
            <a:r>
              <a:rPr sz="2800" b="1" dirty="0">
                <a:solidFill>
                  <a:srgbClr val="548DD4"/>
                </a:solidFill>
                <a:latin typeface="Times New Roman"/>
                <a:cs typeface="Times New Roman"/>
              </a:rPr>
              <a:t>Deployment</a:t>
            </a:r>
            <a:r>
              <a:rPr sz="2800" b="1" spc="-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Models</a:t>
            </a:r>
            <a:endParaRPr sz="2800" dirty="0">
              <a:latin typeface="Times New Roman"/>
              <a:cs typeface="Times New Roman"/>
            </a:endParaRPr>
          </a:p>
          <a:p>
            <a:pPr marL="420370" indent="-408305">
              <a:lnSpc>
                <a:spcPct val="100000"/>
              </a:lnSpc>
              <a:buAutoNum type="arabicPeriod"/>
              <a:tabLst>
                <a:tab pos="421005" algn="l"/>
              </a:tabLst>
            </a:pPr>
            <a:r>
              <a:rPr sz="2800" b="1" dirty="0">
                <a:solidFill>
                  <a:srgbClr val="548DD4"/>
                </a:solidFill>
                <a:latin typeface="Times New Roman"/>
                <a:cs typeface="Times New Roman"/>
              </a:rPr>
              <a:t>Service</a:t>
            </a:r>
            <a:r>
              <a:rPr sz="2800" b="1" spc="-2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8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Models</a:t>
            </a:r>
            <a:endParaRPr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9170" y="491490"/>
            <a:ext cx="39217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Deployment</a:t>
            </a:r>
            <a:r>
              <a:rPr spc="-60" dirty="0"/>
              <a:t> </a:t>
            </a:r>
            <a:r>
              <a:rPr spc="-10" dirty="0"/>
              <a:t>Models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4990" y="2056129"/>
            <a:ext cx="782701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Deployment models define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the 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type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of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access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to the 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cloud,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i.e.,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how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the</a:t>
            </a:r>
            <a:r>
              <a:rPr sz="2400" spc="-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cloud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is</a:t>
            </a:r>
            <a:r>
              <a:rPr sz="2400" spc="-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located?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Cloud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can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have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any </a:t>
            </a:r>
            <a:r>
              <a:rPr sz="2400" spc="-58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of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the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four</a:t>
            </a:r>
            <a:r>
              <a:rPr sz="2400" spc="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types</a:t>
            </a:r>
            <a:r>
              <a:rPr sz="2400" spc="-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of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 access: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Public,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Private,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 Hybrid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548DD4"/>
                </a:solidFill>
                <a:latin typeface="Times New Roman"/>
                <a:cs typeface="Times New Roman"/>
              </a:rPr>
              <a:t>and </a:t>
            </a:r>
            <a:r>
              <a:rPr sz="24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548DD4"/>
                </a:solidFill>
                <a:latin typeface="Times New Roman"/>
                <a:cs typeface="Times New Roman"/>
              </a:rPr>
              <a:t>Community.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9200" y="1144269"/>
            <a:ext cx="6357101" cy="460291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643890"/>
            <a:ext cx="7637780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000" kern="1200" spc="-5" dirty="0">
                <a:ea typeface="+mn-ea"/>
              </a:rPr>
              <a:t>PUBLIC CLOUD: </a:t>
            </a:r>
            <a:r>
              <a:rPr sz="2000" b="0" dirty="0">
                <a:latin typeface="Times New Roman"/>
                <a:cs typeface="Times New Roman"/>
              </a:rPr>
              <a:t>The</a:t>
            </a:r>
            <a:r>
              <a:rPr sz="2000" b="0" spc="10" dirty="0">
                <a:latin typeface="Times New Roman"/>
                <a:cs typeface="Times New Roman"/>
              </a:rPr>
              <a:t> </a:t>
            </a:r>
            <a:r>
              <a:rPr sz="2000" spc="-5" dirty="0"/>
              <a:t>Public</a:t>
            </a:r>
            <a:r>
              <a:rPr sz="2000" dirty="0"/>
              <a:t> Cloud</a:t>
            </a:r>
            <a:r>
              <a:rPr sz="2000" spc="20" dirty="0"/>
              <a:t> </a:t>
            </a:r>
            <a:r>
              <a:rPr sz="2000" b="0" spc="-5" dirty="0">
                <a:latin typeface="Times New Roman"/>
                <a:cs typeface="Times New Roman"/>
              </a:rPr>
              <a:t>allows</a:t>
            </a:r>
            <a:r>
              <a:rPr sz="2000" b="0" spc="5" dirty="0">
                <a:latin typeface="Times New Roman"/>
                <a:cs typeface="Times New Roman"/>
              </a:rPr>
              <a:t> </a:t>
            </a:r>
            <a:r>
              <a:rPr sz="2000" b="0" spc="-5" dirty="0">
                <a:latin typeface="Times New Roman"/>
                <a:cs typeface="Times New Roman"/>
              </a:rPr>
              <a:t>systems </a:t>
            </a:r>
            <a:r>
              <a:rPr sz="2000" b="0" dirty="0">
                <a:latin typeface="Times New Roman"/>
                <a:cs typeface="Times New Roman"/>
              </a:rPr>
              <a:t>and</a:t>
            </a:r>
            <a:r>
              <a:rPr sz="2000" b="0" spc="5" dirty="0">
                <a:latin typeface="Times New Roman"/>
                <a:cs typeface="Times New Roman"/>
              </a:rPr>
              <a:t> </a:t>
            </a:r>
            <a:r>
              <a:rPr sz="2000" b="0" spc="-5" dirty="0">
                <a:latin typeface="Times New Roman"/>
                <a:cs typeface="Times New Roman"/>
              </a:rPr>
              <a:t>services</a:t>
            </a:r>
            <a:r>
              <a:rPr sz="2000" b="0" spc="5" dirty="0">
                <a:latin typeface="Times New Roman"/>
                <a:cs typeface="Times New Roman"/>
              </a:rPr>
              <a:t> </a:t>
            </a:r>
            <a:r>
              <a:rPr sz="2000" b="0" spc="-5" dirty="0">
                <a:latin typeface="Times New Roman"/>
                <a:cs typeface="Times New Roman"/>
              </a:rPr>
              <a:t>to</a:t>
            </a:r>
            <a:r>
              <a:rPr sz="2000" b="0" spc="5" dirty="0">
                <a:latin typeface="Times New Roman"/>
                <a:cs typeface="Times New Roman"/>
              </a:rPr>
              <a:t> </a:t>
            </a:r>
            <a:r>
              <a:rPr sz="2000" b="0" dirty="0">
                <a:latin typeface="Times New Roman"/>
                <a:cs typeface="Times New Roman"/>
              </a:rPr>
              <a:t>be </a:t>
            </a:r>
            <a:r>
              <a:rPr sz="2000" b="0" spc="5" dirty="0">
                <a:latin typeface="Times New Roman"/>
                <a:cs typeface="Times New Roman"/>
              </a:rPr>
              <a:t> </a:t>
            </a:r>
            <a:r>
              <a:rPr sz="2000" b="0" spc="-5" dirty="0">
                <a:latin typeface="Times New Roman"/>
                <a:cs typeface="Times New Roman"/>
              </a:rPr>
              <a:t>easily</a:t>
            </a:r>
            <a:r>
              <a:rPr sz="2000" b="0" dirty="0">
                <a:latin typeface="Times New Roman"/>
                <a:cs typeface="Times New Roman"/>
              </a:rPr>
              <a:t> </a:t>
            </a:r>
            <a:r>
              <a:rPr sz="2000" b="0" spc="-5" dirty="0">
                <a:latin typeface="Times New Roman"/>
                <a:cs typeface="Times New Roman"/>
              </a:rPr>
              <a:t>accessible</a:t>
            </a:r>
            <a:r>
              <a:rPr sz="2000" b="0" spc="5" dirty="0">
                <a:latin typeface="Times New Roman"/>
                <a:cs typeface="Times New Roman"/>
              </a:rPr>
              <a:t> </a:t>
            </a:r>
            <a:r>
              <a:rPr sz="2000" b="0" spc="-5" dirty="0">
                <a:latin typeface="Times New Roman"/>
                <a:cs typeface="Times New Roman"/>
              </a:rPr>
              <a:t>to</a:t>
            </a:r>
            <a:r>
              <a:rPr sz="2000" b="0" spc="5" dirty="0">
                <a:latin typeface="Times New Roman"/>
                <a:cs typeface="Times New Roman"/>
              </a:rPr>
              <a:t> </a:t>
            </a:r>
            <a:r>
              <a:rPr sz="2000" b="0" dirty="0">
                <a:latin typeface="Times New Roman"/>
                <a:cs typeface="Times New Roman"/>
              </a:rPr>
              <a:t>the</a:t>
            </a:r>
            <a:r>
              <a:rPr sz="2000" b="0" spc="15" dirty="0">
                <a:latin typeface="Times New Roman"/>
                <a:cs typeface="Times New Roman"/>
              </a:rPr>
              <a:t> </a:t>
            </a:r>
            <a:r>
              <a:rPr sz="2000" b="0" dirty="0">
                <a:latin typeface="Times New Roman"/>
                <a:cs typeface="Times New Roman"/>
              </a:rPr>
              <a:t>general</a:t>
            </a:r>
            <a:r>
              <a:rPr sz="2000" b="0" spc="-5" dirty="0">
                <a:latin typeface="Times New Roman"/>
                <a:cs typeface="Times New Roman"/>
              </a:rPr>
              <a:t> public.</a:t>
            </a:r>
            <a:r>
              <a:rPr sz="2000" b="0" spc="5" dirty="0">
                <a:latin typeface="Times New Roman"/>
                <a:cs typeface="Times New Roman"/>
              </a:rPr>
              <a:t> </a:t>
            </a:r>
            <a:r>
              <a:rPr sz="2000" b="0" dirty="0">
                <a:latin typeface="Times New Roman"/>
                <a:cs typeface="Times New Roman"/>
              </a:rPr>
              <a:t>Public</a:t>
            </a:r>
            <a:r>
              <a:rPr sz="2000" b="0" spc="5" dirty="0">
                <a:latin typeface="Times New Roman"/>
                <a:cs typeface="Times New Roman"/>
              </a:rPr>
              <a:t> </a:t>
            </a:r>
            <a:r>
              <a:rPr sz="2000" b="0" spc="-5" dirty="0">
                <a:latin typeface="Times New Roman"/>
                <a:cs typeface="Times New Roman"/>
              </a:rPr>
              <a:t>cloud</a:t>
            </a:r>
            <a:r>
              <a:rPr sz="2000" b="0" spc="10" dirty="0">
                <a:latin typeface="Times New Roman"/>
                <a:cs typeface="Times New Roman"/>
              </a:rPr>
              <a:t> </a:t>
            </a:r>
            <a:r>
              <a:rPr sz="2000" b="0" spc="-10" dirty="0">
                <a:latin typeface="Times New Roman"/>
                <a:cs typeface="Times New Roman"/>
              </a:rPr>
              <a:t>may</a:t>
            </a:r>
            <a:r>
              <a:rPr sz="2000" b="0" dirty="0">
                <a:latin typeface="Times New Roman"/>
                <a:cs typeface="Times New Roman"/>
              </a:rPr>
              <a:t> be</a:t>
            </a:r>
            <a:r>
              <a:rPr sz="2000" b="0" spc="5" dirty="0">
                <a:latin typeface="Times New Roman"/>
                <a:cs typeface="Times New Roman"/>
              </a:rPr>
              <a:t> </a:t>
            </a:r>
            <a:r>
              <a:rPr sz="2000" b="0" spc="-5" dirty="0">
                <a:latin typeface="Times New Roman"/>
                <a:cs typeface="Times New Roman"/>
              </a:rPr>
              <a:t>less</a:t>
            </a:r>
            <a:r>
              <a:rPr sz="2000" b="0" dirty="0">
                <a:latin typeface="Times New Roman"/>
                <a:cs typeface="Times New Roman"/>
              </a:rPr>
              <a:t> secure </a:t>
            </a:r>
            <a:r>
              <a:rPr sz="2000" b="0" spc="-5" dirty="0">
                <a:latin typeface="Times New Roman"/>
                <a:cs typeface="Times New Roman"/>
              </a:rPr>
              <a:t>because </a:t>
            </a:r>
            <a:r>
              <a:rPr sz="2000" b="0" spc="-484" dirty="0">
                <a:latin typeface="Times New Roman"/>
                <a:cs typeface="Times New Roman"/>
              </a:rPr>
              <a:t> </a:t>
            </a:r>
            <a:r>
              <a:rPr sz="2000" b="0" dirty="0">
                <a:latin typeface="Times New Roman"/>
                <a:cs typeface="Times New Roman"/>
              </a:rPr>
              <a:t>of</a:t>
            </a:r>
            <a:r>
              <a:rPr sz="2000" b="0" spc="5" dirty="0">
                <a:latin typeface="Times New Roman"/>
                <a:cs typeface="Times New Roman"/>
              </a:rPr>
              <a:t> </a:t>
            </a:r>
            <a:r>
              <a:rPr sz="2000" b="0" spc="-10" dirty="0">
                <a:latin typeface="Times New Roman"/>
                <a:cs typeface="Times New Roman"/>
              </a:rPr>
              <a:t>its</a:t>
            </a:r>
            <a:r>
              <a:rPr sz="2000" b="0" spc="5" dirty="0">
                <a:latin typeface="Times New Roman"/>
                <a:cs typeface="Times New Roman"/>
              </a:rPr>
              <a:t> </a:t>
            </a:r>
            <a:r>
              <a:rPr sz="2000" b="0" dirty="0">
                <a:latin typeface="Times New Roman"/>
                <a:cs typeface="Times New Roman"/>
              </a:rPr>
              <a:t>openness,</a:t>
            </a:r>
            <a:r>
              <a:rPr sz="2000" b="0" spc="5" dirty="0">
                <a:latin typeface="Times New Roman"/>
                <a:cs typeface="Times New Roman"/>
              </a:rPr>
              <a:t> </a:t>
            </a:r>
            <a:r>
              <a:rPr sz="2000" b="0" dirty="0">
                <a:latin typeface="Times New Roman"/>
                <a:cs typeface="Times New Roman"/>
              </a:rPr>
              <a:t>e.g.,</a:t>
            </a:r>
            <a:r>
              <a:rPr sz="2000" b="0" spc="5" dirty="0">
                <a:latin typeface="Times New Roman"/>
                <a:cs typeface="Times New Roman"/>
              </a:rPr>
              <a:t> </a:t>
            </a:r>
            <a:r>
              <a:rPr sz="2000" b="0" spc="-10" dirty="0">
                <a:latin typeface="Times New Roman"/>
                <a:cs typeface="Times New Roman"/>
              </a:rPr>
              <a:t>e-mail.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5800" y="1828800"/>
            <a:ext cx="7782941" cy="31008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PRIVATE CLOUD: </a:t>
            </a:r>
            <a:r>
              <a:rPr sz="2000" dirty="0">
                <a:solidFill>
                  <a:srgbClr val="548DD4"/>
                </a:solidFill>
                <a:latin typeface="Times New Roman"/>
                <a:cs typeface="Times New Roman"/>
              </a:rPr>
              <a:t>The</a:t>
            </a:r>
            <a:r>
              <a:rPr sz="20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548DD4"/>
                </a:solidFill>
                <a:latin typeface="Times New Roman"/>
                <a:cs typeface="Times New Roman"/>
              </a:rPr>
              <a:t>Private Cloud</a:t>
            </a:r>
            <a:r>
              <a:rPr sz="2000" b="1" spc="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48DD4"/>
                </a:solidFill>
                <a:latin typeface="Times New Roman"/>
                <a:cs typeface="Times New Roman"/>
              </a:rPr>
              <a:t>allows</a:t>
            </a:r>
            <a:r>
              <a:rPr sz="2000" spc="-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548DD4"/>
                </a:solidFill>
                <a:latin typeface="Times New Roman"/>
                <a:cs typeface="Times New Roman"/>
              </a:rPr>
              <a:t>systems</a:t>
            </a:r>
            <a:r>
              <a:rPr sz="20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48DD4"/>
                </a:solidFill>
                <a:latin typeface="Times New Roman"/>
                <a:cs typeface="Times New Roman"/>
              </a:rPr>
              <a:t>and</a:t>
            </a:r>
            <a:r>
              <a:rPr sz="200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48DD4"/>
                </a:solidFill>
                <a:latin typeface="Times New Roman"/>
                <a:cs typeface="Times New Roman"/>
              </a:rPr>
              <a:t>services to</a:t>
            </a:r>
            <a:r>
              <a:rPr sz="2000" spc="1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48DD4"/>
                </a:solidFill>
                <a:latin typeface="Times New Roman"/>
                <a:cs typeface="Times New Roman"/>
              </a:rPr>
              <a:t>be </a:t>
            </a:r>
            <a:r>
              <a:rPr sz="2000" spc="-484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48DD4"/>
                </a:solidFill>
                <a:latin typeface="Times New Roman"/>
                <a:cs typeface="Times New Roman"/>
              </a:rPr>
              <a:t>accessible</a:t>
            </a:r>
            <a:r>
              <a:rPr sz="20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48DD4"/>
                </a:solidFill>
                <a:latin typeface="Times New Roman"/>
                <a:cs typeface="Times New Roman"/>
              </a:rPr>
              <a:t>within</a:t>
            </a:r>
            <a:r>
              <a:rPr sz="2000" spc="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48DD4"/>
                </a:solidFill>
                <a:latin typeface="Times New Roman"/>
                <a:cs typeface="Times New Roman"/>
              </a:rPr>
              <a:t>an</a:t>
            </a:r>
            <a:r>
              <a:rPr sz="2000" spc="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48DD4"/>
                </a:solidFill>
                <a:latin typeface="Times New Roman"/>
                <a:cs typeface="Times New Roman"/>
              </a:rPr>
              <a:t>organization.</a:t>
            </a:r>
            <a:r>
              <a:rPr sz="2000" spc="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48DD4"/>
                </a:solidFill>
                <a:latin typeface="Times New Roman"/>
                <a:cs typeface="Times New Roman"/>
              </a:rPr>
              <a:t>It</a:t>
            </a:r>
            <a:r>
              <a:rPr sz="2000" spc="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48DD4"/>
                </a:solidFill>
                <a:latin typeface="Times New Roman"/>
                <a:cs typeface="Times New Roman"/>
              </a:rPr>
              <a:t>offers </a:t>
            </a:r>
            <a:r>
              <a:rPr sz="2000" spc="-5" dirty="0">
                <a:solidFill>
                  <a:srgbClr val="548DD4"/>
                </a:solidFill>
                <a:latin typeface="Times New Roman"/>
                <a:cs typeface="Times New Roman"/>
              </a:rPr>
              <a:t>increased</a:t>
            </a:r>
            <a:r>
              <a:rPr sz="2000" spc="1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48DD4"/>
                </a:solidFill>
                <a:latin typeface="Times New Roman"/>
                <a:cs typeface="Times New Roman"/>
              </a:rPr>
              <a:t>security</a:t>
            </a:r>
            <a:r>
              <a:rPr sz="200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48DD4"/>
                </a:solidFill>
                <a:latin typeface="Times New Roman"/>
                <a:cs typeface="Times New Roman"/>
              </a:rPr>
              <a:t>because</a:t>
            </a:r>
            <a:r>
              <a:rPr sz="2000" spc="5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48DD4"/>
                </a:solidFill>
                <a:latin typeface="Times New Roman"/>
                <a:cs typeface="Times New Roman"/>
              </a:rPr>
              <a:t>of</a:t>
            </a:r>
            <a:r>
              <a:rPr sz="2000" spc="2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548DD4"/>
                </a:solidFill>
                <a:latin typeface="Times New Roman"/>
                <a:cs typeface="Times New Roman"/>
              </a:rPr>
              <a:t>its </a:t>
            </a:r>
            <a:r>
              <a:rPr sz="2000" spc="-5" dirty="0">
                <a:solidFill>
                  <a:srgbClr val="548DD4"/>
                </a:solidFill>
                <a:latin typeface="Times New Roman"/>
                <a:cs typeface="Times New Roman"/>
              </a:rPr>
              <a:t> private</a:t>
            </a:r>
            <a:r>
              <a:rPr sz="2000" dirty="0">
                <a:solidFill>
                  <a:srgbClr val="548DD4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48DD4"/>
                </a:solidFill>
                <a:latin typeface="Times New Roman"/>
                <a:cs typeface="Times New Roman"/>
              </a:rPr>
              <a:t>nature.</a:t>
            </a:r>
            <a:endParaRPr sz="2000" dirty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25"/>
              </a:spcBef>
            </a:pPr>
            <a:endParaRPr sz="1950" dirty="0">
              <a:latin typeface="Times New Roman"/>
              <a:cs typeface="Times New Roman"/>
            </a:endParaRPr>
          </a:p>
          <a:p>
            <a:pPr marL="12700" marR="5080" algn="just">
              <a:spcBef>
                <a:spcPts val="100"/>
              </a:spcBef>
            </a:pPr>
            <a:r>
              <a:rPr sz="20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COMMUNITY CLOUD: The Community Cloud </a:t>
            </a:r>
            <a:r>
              <a:rPr sz="2000" spc="-5" dirty="0">
                <a:solidFill>
                  <a:srgbClr val="548DD4"/>
                </a:solidFill>
                <a:latin typeface="Times New Roman"/>
                <a:cs typeface="Times New Roman"/>
              </a:rPr>
              <a:t>allows systems and  services to be accessible by group of organizations.</a:t>
            </a:r>
          </a:p>
          <a:p>
            <a:pPr algn="just">
              <a:lnSpc>
                <a:spcPct val="100000"/>
              </a:lnSpc>
              <a:spcBef>
                <a:spcPts val="40"/>
              </a:spcBef>
            </a:pPr>
            <a:endParaRPr sz="195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solidFill>
                  <a:srgbClr val="548DD4"/>
                </a:solidFill>
                <a:latin typeface="Times New Roman"/>
                <a:cs typeface="Times New Roman"/>
              </a:rPr>
              <a:t>HYBRID CLOUD: The Hybrid Cloud </a:t>
            </a:r>
            <a:r>
              <a:rPr sz="2000" spc="-5" dirty="0">
                <a:solidFill>
                  <a:srgbClr val="548DD4"/>
                </a:solidFill>
                <a:latin typeface="Times New Roman"/>
                <a:cs typeface="Times New Roman"/>
              </a:rPr>
              <a:t>is mixture of public and private  cloud. However, the critical activities are performed using private cloud while  the non-critical activities are performed using public cloud.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</TotalTime>
  <Words>763</Words>
  <Application>Microsoft Office PowerPoint</Application>
  <PresentationFormat>Экран (4:3)</PresentationFormat>
  <Paragraphs>109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Times New Roman</vt:lpstr>
      <vt:lpstr>Trebuchet MS</vt:lpstr>
      <vt:lpstr>Wingdings 3</vt:lpstr>
      <vt:lpstr>Аспект</vt:lpstr>
      <vt:lpstr>Презентация PowerPoint</vt:lpstr>
      <vt:lpstr>INTRODUCTION</vt:lpstr>
      <vt:lpstr>What is Cloud?</vt:lpstr>
      <vt:lpstr>What is Cloud Computing?</vt:lpstr>
      <vt:lpstr>Cloud Computing Architecture</vt:lpstr>
      <vt:lpstr>Basic Concepts</vt:lpstr>
      <vt:lpstr>Deployment Models</vt:lpstr>
      <vt:lpstr>Презентация PowerPoint</vt:lpstr>
      <vt:lpstr>PUBLIC CLOUD: The Public Cloud allows systems and services to be  easily accessible to the general public. Public cloud may be less secure because  of its openness, e.g., e-mail.</vt:lpstr>
      <vt:lpstr>Презентация PowerPoint</vt:lpstr>
      <vt:lpstr>Презентация PowerPoint</vt:lpstr>
      <vt:lpstr>Infrastructure as a Service (IaaS)</vt:lpstr>
      <vt:lpstr>IaaS Examples</vt:lpstr>
      <vt:lpstr>Platform as a Service (PaaS)</vt:lpstr>
      <vt:lpstr>PaaS Examples</vt:lpstr>
      <vt:lpstr>Software as a Service (SaaS)</vt:lpstr>
      <vt:lpstr>SaaS Examples</vt:lpstr>
      <vt:lpstr>Do you Use the Cloud?</vt:lpstr>
      <vt:lpstr>Advantages</vt:lpstr>
      <vt:lpstr>Disadvantages</vt:lpstr>
      <vt:lpstr>Cloud Storage</vt:lpstr>
      <vt:lpstr>Download For Storage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Svetlanka</cp:lastModifiedBy>
  <cp:revision>2</cp:revision>
  <dcterms:created xsi:type="dcterms:W3CDTF">2021-03-28T12:38:56Z</dcterms:created>
  <dcterms:modified xsi:type="dcterms:W3CDTF">2021-03-28T12:46:37Z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2014-11-14T00:00:00Z</vt:filetime>
  </property>
  <property fmtid="{D5CDD505-2E9C-101B-9397-08002B2CF9AE}" pid="3" name="Creator">
    <vt:lpwstr>pdftk 1.44 - www.pdftk.com</vt:lpwstr>
  </property>
  <property fmtid="{D5CDD505-2E9C-101B-9397-08002B2CF9AE}" pid="4" name="LastSaved">
    <vt:filetime>2021-03-28T00:00:00Z</vt:filetime>
  </property>
</Properties>
</file>