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4" d="100"/>
          <a:sy n="154" d="100"/>
        </p:scale>
        <p:origin x="200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hr-HR"/>
              <a:t>Click to edit Master 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hr-HR"/>
              <a:t>Click to edit Master subtitle style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956C2C2-AE90-4580-9FBE-3A61071E4256}" type="slidenum">
              <a:rPr lang="hr-HR"/>
              <a:pPr/>
              <a:t>‹#›</a:t>
            </a:fld>
            <a:endParaRPr lang="hr-HR"/>
          </a:p>
        </p:txBody>
      </p:sp>
      <p:grpSp>
        <p:nvGrpSpPr>
          <p:cNvPr id="8200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8201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8202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8203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grpSp>
          <p:nvGrpSpPr>
            <p:cNvPr id="8204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8205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206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207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208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209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</p:grpSp>
      <p:grpSp>
        <p:nvGrpSpPr>
          <p:cNvPr id="8210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8211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8212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8213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grpSp>
          <p:nvGrpSpPr>
            <p:cNvPr id="8214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8215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216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217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218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8219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</p:grpSp>
      </p:grpSp>
      <p:sp>
        <p:nvSpPr>
          <p:cNvPr id="8220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  <p:sp>
        <p:nvSpPr>
          <p:cNvPr id="8221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1F8C43-B5FE-4B6B-82AD-0A0F9B1D287C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55978-DD06-4720-A489-F704F91F6BBF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3EBCC2-C4AA-45D2-8365-BEB707C312F0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16AF1B-4171-4C8D-AB2F-BC137889A8BD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E960E7-D319-405C-B004-6E6E797120D7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6F5144-4D0E-4822-B5DC-134A3BDEF456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B9DAA8-DF80-439C-BDEB-E24D4818F5B0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39652F-0DFB-4568-A35C-8E7B3CD7609D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30F458-8C99-4280-8C33-5CCBE9281C51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C4F669-7811-418C-AA42-D741B4700579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Click to edit Master text styles</a:t>
            </a:r>
          </a:p>
          <a:p>
            <a:pPr lvl="1"/>
            <a:r>
              <a:rPr lang="hr-HR"/>
              <a:t>Second level</a:t>
            </a:r>
          </a:p>
          <a:p>
            <a:pPr lvl="2"/>
            <a:r>
              <a:rPr lang="hr-HR"/>
              <a:t>Third level</a:t>
            </a:r>
          </a:p>
          <a:p>
            <a:pPr lvl="3"/>
            <a:r>
              <a:rPr lang="hr-HR"/>
              <a:t>Fourth level</a:t>
            </a:r>
          </a:p>
          <a:p>
            <a:pPr lvl="4"/>
            <a:r>
              <a:rPr lang="hr-HR"/>
              <a:t>Fifth level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hr-HR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hr-HR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5CB81D8-EBC6-46E8-B109-2E5DE1C5B3A6}" type="slidenum">
              <a:rPr lang="hr-HR"/>
              <a:pPr/>
              <a:t>‹#›</a:t>
            </a:fld>
            <a:endParaRPr lang="hr-HR"/>
          </a:p>
        </p:txBody>
      </p:sp>
      <p:sp>
        <p:nvSpPr>
          <p:cNvPr id="7176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sp>
        <p:nvSpPr>
          <p:cNvPr id="7177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uk-UA"/>
          </a:p>
        </p:txBody>
      </p:sp>
      <p:grpSp>
        <p:nvGrpSpPr>
          <p:cNvPr id="7178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7179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7180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7181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7182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7183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7184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7185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7186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7187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grpSp>
          <p:nvGrpSpPr>
            <p:cNvPr id="7188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7189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7190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7191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7192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k-UA"/>
                </a:p>
              </p:txBody>
            </p:sp>
          </p:grpSp>
          <p:sp>
            <p:nvSpPr>
              <p:cNvPr id="7193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7194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7195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grpSp>
            <p:nvGrpSpPr>
              <p:cNvPr id="7196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7197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7198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7199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7200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7201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7202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7203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7204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k-UA"/>
                </a:p>
              </p:txBody>
            </p:sp>
          </p:grpSp>
        </p:grpSp>
      </p:grpSp>
      <p:grpSp>
        <p:nvGrpSpPr>
          <p:cNvPr id="7205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7206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  <p:sp>
          <p:nvSpPr>
            <p:cNvPr id="7207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uk-UA"/>
            </a:p>
          </p:txBody>
        </p:sp>
      </p:grpSp>
      <p:grpSp>
        <p:nvGrpSpPr>
          <p:cNvPr id="7208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7209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7210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uk-UA"/>
              </a:p>
            </p:txBody>
          </p:sp>
          <p:grpSp>
            <p:nvGrpSpPr>
              <p:cNvPr id="7211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7212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7213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7214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7215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7216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7217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7218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k-UA"/>
                </a:p>
              </p:txBody>
            </p:sp>
            <p:sp>
              <p:nvSpPr>
                <p:cNvPr id="7219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uk-UA"/>
                </a:p>
              </p:txBody>
            </p:sp>
          </p:grpSp>
        </p:grpSp>
        <p:sp>
          <p:nvSpPr>
            <p:cNvPr id="7220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uk-UA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Present simple and</a:t>
            </a:r>
            <a:r>
              <a:rPr lang="en-US" dirty="0"/>
              <a:t> progressive</a:t>
            </a:r>
            <a:endParaRPr lang="hr-HR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576" y="4051300"/>
            <a:ext cx="7416824" cy="1003300"/>
          </a:xfrm>
        </p:spPr>
        <p:txBody>
          <a:bodyPr/>
          <a:lstStyle/>
          <a:p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Albertus Extra Bold" pitchFamily="34" charset="0"/>
              </a:rPr>
              <a:t>Prepared by lecturer of the Department of English Philology </a:t>
            </a: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lbertus Extra Bold" pitchFamily="34" charset="0"/>
              </a:rPr>
              <a:t>Svitlana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Albertus Extra Bold" pitchFamily="34" charset="0"/>
              </a:rPr>
              <a:t> </a:t>
            </a:r>
            <a:r>
              <a:rPr lang="uk-UA" b="1" dirty="0">
                <a:solidFill>
                  <a:schemeClr val="tx2">
                    <a:lumMod val="60000"/>
                    <a:lumOff val="40000"/>
                  </a:schemeClr>
                </a:solidFill>
                <a:latin typeface="Albertus Extra Bold" pitchFamily="34" charset="0"/>
              </a:rPr>
              <a:t>К</a:t>
            </a:r>
            <a:r>
              <a:rPr lang="en-US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lbertus Extra Bold" pitchFamily="34" charset="0"/>
              </a:rPr>
              <a:t>achmarchyk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Albertus Extra Bold" pitchFamily="34" charset="0"/>
              </a:rPr>
              <a:t>.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  <a:latin typeface="Albertus Extra Bold" pitchFamily="34" charset="0"/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5400" b="1" dirty="0">
                <a:solidFill>
                  <a:srgbClr val="CC3300"/>
                </a:solidFill>
              </a:rPr>
              <a:t>Thank you for your attention</a:t>
            </a:r>
            <a:endParaRPr lang="ru-RU" sz="5400" b="1" dirty="0">
              <a:solidFill>
                <a:srgbClr val="CC3300"/>
              </a:solidFill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78587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Present simple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hr-HR" sz="2400" u="sng" dirty="0"/>
              <a:t>Form</a:t>
            </a:r>
            <a:r>
              <a:rPr lang="hr-HR" sz="2400" dirty="0"/>
              <a:t>: He/she/it </a:t>
            </a:r>
            <a:r>
              <a:rPr lang="hr-HR" sz="2400" b="1" dirty="0"/>
              <a:t>works</a:t>
            </a:r>
            <a:r>
              <a:rPr lang="hr-HR" sz="2400" dirty="0"/>
              <a:t>. I </a:t>
            </a:r>
            <a:r>
              <a:rPr lang="hr-HR" sz="2400" b="1" dirty="0"/>
              <a:t>work</a:t>
            </a:r>
            <a:r>
              <a:rPr lang="hr-HR" sz="2400" dirty="0"/>
              <a:t>. They </a:t>
            </a:r>
            <a:r>
              <a:rPr lang="hr-HR" sz="2400" b="1" dirty="0"/>
              <a:t>work</a:t>
            </a:r>
            <a:endParaRPr lang="hr-HR" sz="2400" dirty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hr-HR" sz="2400" dirty="0"/>
              <a:t>	           He </a:t>
            </a:r>
            <a:r>
              <a:rPr lang="hr-HR" sz="2400" b="1" dirty="0"/>
              <a:t>doesn’t work</a:t>
            </a:r>
            <a:r>
              <a:rPr lang="hr-HR" sz="2400" dirty="0"/>
              <a:t>. They </a:t>
            </a:r>
            <a:r>
              <a:rPr lang="hr-HR" sz="2400" b="1" dirty="0"/>
              <a:t>don’t work</a:t>
            </a:r>
            <a:r>
              <a:rPr lang="hr-HR" sz="2400" dirty="0"/>
              <a:t>.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hr-HR" sz="2400" dirty="0"/>
              <a:t>              </a:t>
            </a:r>
            <a:r>
              <a:rPr lang="hr-HR" sz="2400" b="1" dirty="0"/>
              <a:t>Does he work</a:t>
            </a:r>
            <a:r>
              <a:rPr lang="hr-HR" sz="2400" dirty="0"/>
              <a:t>? </a:t>
            </a:r>
            <a:r>
              <a:rPr lang="hr-HR" sz="2400" b="1" dirty="0"/>
              <a:t>Do they work</a:t>
            </a:r>
            <a:r>
              <a:rPr lang="hr-HR" sz="2400" dirty="0"/>
              <a:t>?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hr-HR" sz="2400" dirty="0"/>
              <a:t>  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hr-HR" sz="2400" dirty="0"/>
              <a:t>   </a:t>
            </a:r>
            <a:r>
              <a:rPr lang="hr-HR" sz="2400" u="sng" dirty="0"/>
              <a:t>Use</a:t>
            </a:r>
            <a:r>
              <a:rPr lang="hr-HR" sz="2400" dirty="0"/>
              <a:t>: we use the present simple tense to: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hr-HR" sz="2400" dirty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hr-HR" sz="2400" dirty="0"/>
              <a:t>  -give information about permanent activities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hr-HR" sz="2400" dirty="0"/>
              <a:t>(Valentino </a:t>
            </a:r>
            <a:r>
              <a:rPr lang="hr-HR" sz="2400" b="1" dirty="0"/>
              <a:t>makes</a:t>
            </a:r>
            <a:r>
              <a:rPr lang="hr-HR" sz="2400" dirty="0"/>
              <a:t> luxury chocolates.)</a:t>
            </a:r>
          </a:p>
          <a:p>
            <a:pPr>
              <a:lnSpc>
                <a:spcPct val="90000"/>
              </a:lnSpc>
              <a:buFontTx/>
              <a:buNone/>
            </a:pPr>
            <a:endParaRPr lang="hr-HR" sz="2400" dirty="0"/>
          </a:p>
          <a:p>
            <a:pPr>
              <a:lnSpc>
                <a:spcPct val="90000"/>
              </a:lnSpc>
            </a:pPr>
            <a:endParaRPr lang="hr-H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hr-HR" sz="2800" u="sng"/>
              <a:t>describe a state that doesn’t change</a:t>
            </a:r>
            <a:r>
              <a:rPr lang="hr-HR" sz="2800"/>
              <a:t>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r-HR" sz="2800"/>
              <a:t>   (He </a:t>
            </a:r>
            <a:r>
              <a:rPr lang="hr-HR" sz="2800" b="1"/>
              <a:t>looks</a:t>
            </a:r>
            <a:r>
              <a:rPr lang="hr-HR" sz="2800"/>
              <a:t> like his father.)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r-HR" sz="2800"/>
              <a:t>   -t</a:t>
            </a:r>
            <a:r>
              <a:rPr lang="hr-HR" sz="2800" u="sng"/>
              <a:t>alk about routine activities, repeated actions or habits: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r-HR" sz="2800"/>
              <a:t>   (I often </a:t>
            </a:r>
            <a:r>
              <a:rPr lang="hr-HR" sz="2800" b="1"/>
              <a:t>travel</a:t>
            </a:r>
            <a:r>
              <a:rPr lang="hr-HR" sz="2800"/>
              <a:t> abroad on business.)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r-HR" sz="2800"/>
              <a:t>   -s</a:t>
            </a:r>
            <a:r>
              <a:rPr lang="hr-HR" sz="2800" u="sng"/>
              <a:t>ome verbs are always used in the present simple (not with –ing):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r-HR" sz="2800"/>
              <a:t>   What do you </a:t>
            </a:r>
            <a:r>
              <a:rPr lang="hr-HR" sz="2800" b="1"/>
              <a:t>mean</a:t>
            </a:r>
            <a:r>
              <a:rPr lang="hr-HR" sz="2800"/>
              <a:t>? I </a:t>
            </a:r>
            <a:r>
              <a:rPr lang="hr-HR" sz="2800" b="1"/>
              <a:t>remember</a:t>
            </a:r>
            <a:r>
              <a:rPr lang="hr-HR" sz="2800"/>
              <a:t> her name.</a:t>
            </a:r>
          </a:p>
          <a:p>
            <a:pPr>
              <a:lnSpc>
                <a:spcPct val="90000"/>
              </a:lnSpc>
            </a:pPr>
            <a:endParaRPr lang="hr-HR"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Present</a:t>
            </a:r>
            <a:r>
              <a:rPr lang="en-US" dirty="0"/>
              <a:t> progressive</a:t>
            </a:r>
            <a:endParaRPr lang="hr-HR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hr-HR" sz="2800" u="sng"/>
              <a:t>Form</a:t>
            </a:r>
            <a:r>
              <a:rPr lang="hr-HR" sz="2800"/>
              <a:t>: I </a:t>
            </a:r>
            <a:r>
              <a:rPr lang="hr-HR" sz="2800" b="1"/>
              <a:t>am going</a:t>
            </a:r>
            <a:r>
              <a:rPr lang="hr-HR" sz="2800"/>
              <a:t>. He/she/it </a:t>
            </a:r>
            <a:r>
              <a:rPr lang="hr-HR" sz="2800" b="1"/>
              <a:t>is going</a:t>
            </a:r>
            <a:r>
              <a:rPr lang="hr-HR" sz="2800"/>
              <a:t>. They </a:t>
            </a:r>
            <a:r>
              <a:rPr lang="hr-HR" sz="2800" b="1"/>
              <a:t>are going</a:t>
            </a:r>
            <a:r>
              <a:rPr lang="hr-HR" sz="2800"/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r-HR" sz="2800"/>
              <a:t>              I am </a:t>
            </a:r>
            <a:r>
              <a:rPr lang="hr-HR" sz="2800" b="1"/>
              <a:t>not</a:t>
            </a:r>
            <a:r>
              <a:rPr lang="hr-HR" sz="2800"/>
              <a:t> going. </a:t>
            </a:r>
            <a:r>
              <a:rPr lang="hr-HR" sz="2800" b="1"/>
              <a:t>Am I going</a:t>
            </a:r>
            <a:r>
              <a:rPr lang="hr-HR" sz="2800"/>
              <a:t>?</a:t>
            </a:r>
          </a:p>
          <a:p>
            <a:pPr>
              <a:lnSpc>
                <a:spcPct val="80000"/>
              </a:lnSpc>
              <a:buFontTx/>
              <a:buNone/>
            </a:pPr>
            <a:endParaRPr lang="hr-HR" sz="2800"/>
          </a:p>
          <a:p>
            <a:pPr>
              <a:lnSpc>
                <a:spcPct val="80000"/>
              </a:lnSpc>
              <a:buFontTx/>
              <a:buNone/>
            </a:pPr>
            <a:r>
              <a:rPr lang="hr-HR" sz="2800"/>
              <a:t>   </a:t>
            </a:r>
            <a:r>
              <a:rPr lang="hr-HR" sz="2800" u="sng"/>
              <a:t>Use:</a:t>
            </a:r>
            <a:r>
              <a:rPr lang="hr-HR" sz="2800"/>
              <a:t> We use the present continuous to: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r-HR" sz="2800"/>
              <a:t>-</a:t>
            </a:r>
            <a:r>
              <a:rPr lang="hr-HR" sz="2800" u="sng"/>
              <a:t>describe activities in progress at the moment of speaking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hr-HR" sz="2800"/>
              <a:t>(She </a:t>
            </a:r>
            <a:r>
              <a:rPr lang="hr-HR" sz="2800" b="1"/>
              <a:t>is talking</a:t>
            </a:r>
            <a:r>
              <a:rPr lang="hr-HR" sz="2800"/>
              <a:t> to him on the phone right now.)</a:t>
            </a:r>
            <a:endParaRPr lang="hr-HR" sz="2800" u="sng"/>
          </a:p>
          <a:p>
            <a:pPr>
              <a:lnSpc>
                <a:spcPct val="80000"/>
              </a:lnSpc>
            </a:pPr>
            <a:endParaRPr lang="hr-HR"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hr-HR" sz="2800"/>
              <a:t>-describe temporary situations: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r-HR" sz="2800"/>
              <a:t>   (The delegation </a:t>
            </a:r>
            <a:r>
              <a:rPr lang="hr-HR" sz="2800" b="1"/>
              <a:t>is staying</a:t>
            </a:r>
            <a:r>
              <a:rPr lang="hr-HR" sz="2800"/>
              <a:t> at the Hilton until Friday.)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r-HR" sz="2800"/>
              <a:t> - refer to future arrangements: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r-HR" sz="2800"/>
              <a:t>   (He </a:t>
            </a:r>
            <a:r>
              <a:rPr lang="hr-HR" sz="2800" b="1"/>
              <a:t>is starting</a:t>
            </a:r>
            <a:r>
              <a:rPr lang="hr-HR" sz="2800"/>
              <a:t> a new job next week.)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r-HR" sz="2800"/>
              <a:t>  - describe changing situation: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hr-HR" sz="2800"/>
              <a:t>   (We </a:t>
            </a:r>
            <a:r>
              <a:rPr lang="hr-HR" sz="2800" b="1"/>
              <a:t>are developing</a:t>
            </a:r>
            <a:r>
              <a:rPr lang="hr-HR" sz="2800"/>
              <a:t> a new marketing strategy.)</a:t>
            </a:r>
          </a:p>
          <a:p>
            <a:pPr>
              <a:lnSpc>
                <a:spcPct val="90000"/>
              </a:lnSpc>
            </a:pPr>
            <a:endParaRPr lang="hr-HR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sz="2400" dirty="0"/>
              <a:t>Complete these sentences</a:t>
            </a:r>
            <a:r>
              <a:rPr lang="hr-HR" sz="4000" dirty="0"/>
              <a:t> </a:t>
            </a:r>
            <a:r>
              <a:rPr lang="hr-HR" sz="2400" dirty="0"/>
              <a:t>with either the present simple or the present</a:t>
            </a:r>
            <a:r>
              <a:rPr lang="en-US" sz="2400" dirty="0"/>
              <a:t> progressive</a:t>
            </a:r>
            <a:br>
              <a:rPr lang="en-US" sz="2400" dirty="0"/>
            </a:br>
            <a:endParaRPr lang="hr-HR" sz="2400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hr-HR" sz="2800" dirty="0"/>
              <a:t>We normally _______ (hold) ous sales conference in Spain, but this year we _______ (hold) it in Poland.</a:t>
            </a:r>
          </a:p>
          <a:p>
            <a:pPr algn="just">
              <a:lnSpc>
                <a:spcPct val="80000"/>
              </a:lnSpc>
            </a:pPr>
            <a:r>
              <a:rPr lang="hr-HR" sz="2800" dirty="0"/>
              <a:t>Although we ________ (use) our own sales representative at the moment, we generally _________ (use) agents in Japan.</a:t>
            </a:r>
          </a:p>
          <a:p>
            <a:pPr algn="just">
              <a:lnSpc>
                <a:spcPct val="80000"/>
              </a:lnSpc>
            </a:pPr>
            <a:r>
              <a:rPr lang="hr-HR" sz="2800" dirty="0"/>
              <a:t>It normally _______  (take) us two years to develop a new product.</a:t>
            </a:r>
          </a:p>
          <a:p>
            <a:pPr>
              <a:lnSpc>
                <a:spcPct val="80000"/>
              </a:lnSpc>
            </a:pPr>
            <a:endParaRPr lang="hr-HR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hr-HR" sz="2800" dirty="0"/>
              <a:t>We don’t often ______ (raise) our prices more than 5%, but this time we __________ (raise) them 10%.</a:t>
            </a:r>
          </a:p>
          <a:p>
            <a:pPr algn="just">
              <a:lnSpc>
                <a:spcPct val="90000"/>
              </a:lnSpc>
            </a:pPr>
            <a:r>
              <a:rPr lang="hr-HR" sz="2800" dirty="0"/>
              <a:t>Usually our Sales Director _________ (deal) with important customers.</a:t>
            </a:r>
          </a:p>
          <a:p>
            <a:pPr algn="just">
              <a:lnSpc>
                <a:spcPct val="90000"/>
              </a:lnSpc>
            </a:pPr>
            <a:r>
              <a:rPr lang="hr-HR" sz="2800" dirty="0"/>
              <a:t>We usually ________  (recruit) from within the company, but this time we _________ (advertise) externally.</a:t>
            </a:r>
          </a:p>
          <a:p>
            <a:pPr>
              <a:lnSpc>
                <a:spcPct val="90000"/>
              </a:lnSpc>
            </a:pPr>
            <a:endParaRPr lang="hr-HR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sz="2800" dirty="0"/>
              <a:t>We _______ (rent) offices until our new headquarters are ready.</a:t>
            </a:r>
          </a:p>
          <a:p>
            <a:r>
              <a:rPr lang="hr-HR" sz="2800" dirty="0"/>
              <a:t>The company ________ (want) to achieve record sales this year.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9076" y="476672"/>
            <a:ext cx="6870700" cy="1888232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ru-RU" sz="2400" dirty="0" err="1"/>
              <a:t>Наступні</a:t>
            </a:r>
            <a:r>
              <a:rPr lang="ru-RU" sz="2400" dirty="0"/>
              <a:t> </a:t>
            </a:r>
            <a:r>
              <a:rPr lang="ru-RU" sz="2400" dirty="0" err="1"/>
              <a:t>дієслова</a:t>
            </a:r>
            <a:r>
              <a:rPr lang="ru-RU" sz="2400" dirty="0"/>
              <a:t> НІКОЛИ не </a:t>
            </a:r>
            <a:r>
              <a:rPr lang="ru-RU" sz="2400" dirty="0" err="1"/>
              <a:t>вживаються</a:t>
            </a:r>
            <a:br>
              <a:rPr lang="ru-RU" sz="2400" dirty="0"/>
            </a:br>
            <a:r>
              <a:rPr lang="uk-UA" sz="2400" dirty="0"/>
              <a:t>у формі </a:t>
            </a:r>
            <a:r>
              <a:rPr lang="en-GB" sz="2400" dirty="0"/>
              <a:t>Progressive:</a:t>
            </a:r>
            <a:br>
              <a:rPr lang="en-GB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720840"/>
            <a:ext cx="770485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 err="1"/>
              <a:t>like</a:t>
            </a:r>
            <a:r>
              <a:rPr lang="ru-RU" sz="2400" dirty="0"/>
              <a:t> (</a:t>
            </a:r>
            <a:r>
              <a:rPr lang="ru-RU" sz="2400" dirty="0" err="1"/>
              <a:t>подобатись</a:t>
            </a:r>
            <a:r>
              <a:rPr lang="ru-RU" sz="2400" dirty="0"/>
              <a:t>)</a:t>
            </a:r>
            <a:r>
              <a:rPr lang="en-US" sz="2400" dirty="0"/>
              <a:t>          </a:t>
            </a:r>
            <a:r>
              <a:rPr lang="ru-RU" sz="2400" dirty="0" err="1"/>
              <a:t>want</a:t>
            </a:r>
            <a:r>
              <a:rPr lang="ru-RU" sz="2400" dirty="0"/>
              <a:t> (хот</a:t>
            </a:r>
            <a:r>
              <a:rPr lang="uk-UA" sz="2400" dirty="0"/>
              <a:t>іти</a:t>
            </a:r>
            <a:r>
              <a:rPr lang="ru-RU" sz="2400" dirty="0"/>
              <a:t>)</a:t>
            </a:r>
            <a:endParaRPr lang="en-US" sz="2400" dirty="0"/>
          </a:p>
          <a:p>
            <a:pPr algn="just">
              <a:lnSpc>
                <a:spcPct val="150000"/>
              </a:lnSpc>
            </a:pPr>
            <a:r>
              <a:rPr lang="ru-RU" sz="2400" dirty="0" err="1"/>
              <a:t>know</a:t>
            </a:r>
            <a:r>
              <a:rPr lang="ru-RU" sz="2400" dirty="0"/>
              <a:t> (знати)</a:t>
            </a:r>
            <a:r>
              <a:rPr lang="en-US" sz="2400" dirty="0"/>
              <a:t>                  </a:t>
            </a:r>
            <a:r>
              <a:rPr lang="en-GB" sz="2400" dirty="0"/>
              <a:t>prefer (</a:t>
            </a:r>
            <a:r>
              <a:rPr lang="uk-UA" sz="2400" dirty="0"/>
              <a:t>надавати перевагу)</a:t>
            </a:r>
            <a:endParaRPr lang="en-US" sz="2400" dirty="0"/>
          </a:p>
          <a:p>
            <a:pPr algn="just">
              <a:lnSpc>
                <a:spcPct val="150000"/>
              </a:lnSpc>
            </a:pPr>
            <a:r>
              <a:rPr lang="en-GB" sz="2400" dirty="0"/>
              <a:t>need (</a:t>
            </a:r>
            <a:r>
              <a:rPr lang="uk-UA" sz="2400" dirty="0"/>
              <a:t>потребувати)</a:t>
            </a:r>
            <a:r>
              <a:rPr lang="en-US" sz="2400" dirty="0"/>
              <a:t>      </a:t>
            </a:r>
            <a:r>
              <a:rPr lang="uk-UA" sz="2400" dirty="0"/>
              <a:t> </a:t>
            </a:r>
            <a:r>
              <a:rPr lang="ru-RU" sz="2400" dirty="0" err="1"/>
              <a:t>must</a:t>
            </a:r>
            <a:r>
              <a:rPr lang="ru-RU" sz="2400" dirty="0"/>
              <a:t> (повинен) </a:t>
            </a:r>
            <a:endParaRPr lang="en-US" sz="2400" dirty="0"/>
          </a:p>
          <a:p>
            <a:pPr algn="just">
              <a:lnSpc>
                <a:spcPct val="150000"/>
              </a:lnSpc>
            </a:pPr>
            <a:r>
              <a:rPr lang="ru-RU" sz="2400" dirty="0" err="1"/>
              <a:t>love</a:t>
            </a:r>
            <a:r>
              <a:rPr lang="ru-RU" sz="2400" dirty="0"/>
              <a:t> (</a:t>
            </a:r>
            <a:r>
              <a:rPr lang="ru-RU" sz="2400" dirty="0" err="1"/>
              <a:t>любити</a:t>
            </a:r>
            <a:r>
              <a:rPr lang="ru-RU" sz="2400" dirty="0"/>
              <a:t>)</a:t>
            </a:r>
            <a:r>
              <a:rPr lang="en-US" sz="2400" dirty="0"/>
              <a:t>              </a:t>
            </a:r>
            <a:r>
              <a:rPr lang="uk-UA" sz="2400" dirty="0"/>
              <a:t> </a:t>
            </a:r>
            <a:r>
              <a:rPr lang="en-US" sz="2400" dirty="0"/>
              <a:t> </a:t>
            </a:r>
            <a:r>
              <a:rPr lang="en-GB" sz="2400" dirty="0"/>
              <a:t>remember (</a:t>
            </a:r>
            <a:r>
              <a:rPr lang="uk-UA" sz="2400" dirty="0" err="1"/>
              <a:t>пам</a:t>
            </a:r>
            <a:r>
              <a:rPr lang="en-US" sz="2400" dirty="0"/>
              <a:t>’</a:t>
            </a:r>
            <a:r>
              <a:rPr lang="uk-UA" sz="2400" dirty="0" err="1"/>
              <a:t>ятати</a:t>
            </a:r>
            <a:r>
              <a:rPr lang="uk-UA" sz="2400" dirty="0"/>
              <a:t>)</a:t>
            </a:r>
            <a:endParaRPr lang="en-US" sz="2400" dirty="0"/>
          </a:p>
          <a:p>
            <a:pPr algn="just">
              <a:lnSpc>
                <a:spcPct val="150000"/>
              </a:lnSpc>
            </a:pPr>
            <a:r>
              <a:rPr lang="en-GB" sz="2400" dirty="0"/>
              <a:t>understand (</a:t>
            </a:r>
            <a:r>
              <a:rPr lang="uk-UA" sz="2400" dirty="0"/>
              <a:t>розуміти)</a:t>
            </a:r>
            <a:r>
              <a:rPr lang="en-US" sz="2400" dirty="0"/>
              <a:t>         </a:t>
            </a:r>
            <a:r>
              <a:rPr lang="en-GB" sz="2400" dirty="0"/>
              <a:t>hate (</a:t>
            </a:r>
            <a:r>
              <a:rPr lang="uk-UA" sz="2400" dirty="0"/>
              <a:t>ненавидіти)</a:t>
            </a:r>
            <a:endParaRPr lang="en-US" sz="2400" dirty="0"/>
          </a:p>
          <a:p>
            <a:pPr algn="just">
              <a:lnSpc>
                <a:spcPct val="150000"/>
              </a:lnSpc>
            </a:pPr>
            <a:r>
              <a:rPr lang="en-GB" sz="2400" dirty="0"/>
              <a:t>forget (</a:t>
            </a:r>
            <a:r>
              <a:rPr lang="uk-UA" sz="2400" dirty="0"/>
              <a:t>забувати)</a:t>
            </a:r>
            <a:r>
              <a:rPr lang="en-US" sz="2400" dirty="0"/>
              <a:t>                  </a:t>
            </a:r>
            <a:r>
              <a:rPr lang="en-GB" sz="2400" dirty="0"/>
              <a:t>believe (</a:t>
            </a:r>
            <a:r>
              <a:rPr lang="uk-UA" sz="2400" dirty="0"/>
              <a:t>вірити)</a:t>
            </a:r>
            <a:endParaRPr lang="en-US" sz="2400" dirty="0"/>
          </a:p>
          <a:p>
            <a:endParaRPr lang="en-US" dirty="0"/>
          </a:p>
          <a:p>
            <a:endParaRPr lang="en-US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12896784"/>
      </p:ext>
    </p:extLst>
  </p:cSld>
  <p:clrMapOvr>
    <a:masterClrMapping/>
  </p:clrMapOvr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137</TotalTime>
  <Words>481</Words>
  <Application>Microsoft Office PowerPoint</Application>
  <PresentationFormat>Экран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Albertus Extra Bold</vt:lpstr>
      <vt:lpstr>Comic Sans MS</vt:lpstr>
      <vt:lpstr>Crayons</vt:lpstr>
      <vt:lpstr>Present simple and progressive</vt:lpstr>
      <vt:lpstr>Present simple</vt:lpstr>
      <vt:lpstr>Презентация PowerPoint</vt:lpstr>
      <vt:lpstr>Present progressive</vt:lpstr>
      <vt:lpstr>Презентация PowerPoint</vt:lpstr>
      <vt:lpstr>Complete these sentences with either the present simple or the present progressive </vt:lpstr>
      <vt:lpstr>Презентация PowerPoint</vt:lpstr>
      <vt:lpstr>Презентация PowerPoint</vt:lpstr>
      <vt:lpstr>Наступні дієслова НІКОЛИ не вживаються у формі Progressive: </vt:lpstr>
      <vt:lpstr>Презентация PowerPoint</vt:lpstr>
    </vt:vector>
  </TitlesOfParts>
  <Company>Xbox-Hq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simple and continuous</dc:title>
  <dc:creator>User</dc:creator>
  <cp:lastModifiedBy>ASUS-PC</cp:lastModifiedBy>
  <cp:revision>10</cp:revision>
  <dcterms:created xsi:type="dcterms:W3CDTF">2009-11-08T12:33:19Z</dcterms:created>
  <dcterms:modified xsi:type="dcterms:W3CDTF">2026-02-28T17:41:17Z</dcterms:modified>
</cp:coreProperties>
</file>