
<file path=[Content_Types].xml><?xml version="1.0" encoding="utf-8"?>
<Types xmlns="http://schemas.openxmlformats.org/package/2006/content-types">
  <Default Extension="bin" ContentType="application/vnd.ms-office.activeX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4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activeX1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A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D31469-E982-417A-9E3E-014DD55C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D843FC-7A57-4AD4-89E8-420FDDFDE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B32DFE7-49AB-48A4-97A5-DAF4E337B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CCA4685-1AE0-48DE-9201-18C328793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7F940E-B4C6-4CFE-B3F4-5AAA42B2E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371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79EB45-92BA-4377-A13E-540445B8B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D7D81A3-C4B5-4371-9EE1-12B296356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37B52B-4045-4F66-87F0-946F39E3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979A65-7A64-4027-B05C-FD3A24555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FB90C0-C5BF-4686-BC93-133B7FA8C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79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64AF1DD-0E03-42F3-B800-2964B069BA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21DF13-CBAD-40DF-8409-7F22E62F0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039DF5-11FE-4A35-9230-1E61B543C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EFA821-75F2-492B-A521-E81985ED5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54A0C2-32F3-469B-A526-3E3FD855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39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F080B3-03E9-45E8-A30D-D4C1ADD06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7E1186-D147-4DB1-B4EE-5B4CA8C55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F60EB0-8D0C-46B2-8FE6-1700E945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00A7CD6-B72F-4F56-B8AA-877319881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76BDA1-4F13-43B0-824D-041B7C1DD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0553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CC485-5369-4756-AD70-9BFA799F9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B8FD50-D6B2-4675-902F-F64928ACE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C412E36-705B-4F81-9DD3-CD30A0F02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6C5B80-2BF7-43B0-87BA-E2565D0E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B400AD-AA18-4E9B-8192-865327B4E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60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ABA6B0-5D09-4730-B09A-5670CC1CA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FCD602-FB05-49B4-A5E9-C0D1F5C70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BD962B-5718-4626-AEA2-66EFEC5E9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854D4B-668C-4BB0-A542-D03B37B05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185FB35-06EC-49FB-8D71-5C9B773B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93E7B1-BDE1-4904-8A6E-ABB42E63D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62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B87181-1CF4-4674-9456-D55DB579B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A975B1F-A36B-4185-8D23-AA7610A585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96538AD-5933-4A56-9FBB-A6B801F9E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AFE4C5E-DDAA-49DA-9189-3FAEF0D2E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687C725-54D9-467E-BBB5-2C7D169DA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3F758DE-A1D5-48AC-9FAE-6EB242004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83F44E8-3B16-429E-BDEB-B7DFE4AB1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931549A-4D2C-4BB8-B595-BD2655BF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49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9CE9B9-FFDE-498C-B78B-707B1D610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FDD056F-78C3-47E6-B893-01213DEE7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3EA3373-73EB-4E72-86AD-D4DD1A38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EFD2F59-E011-4E79-B00A-00DF986DC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86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ADCDF0B-54BB-4F51-B6E8-13D72053D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A219AF6-8459-43E6-81D9-57DB338AF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81BB1E3-4E54-42EC-9521-2F450B50E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79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82E928-9D8D-4ABD-AA13-D680A77A2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8F7639-C756-47AD-AD61-9EA334B35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0B96E1-EEC6-4C0D-93EA-BACADB29B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FD30CFE-23E4-40F4-9707-0BA8A340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327F7D-FA25-4308-9798-DF7F7DE72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B6557D4-DE1F-4312-BDCD-C144D0D01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6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E432A2-A1FD-4997-AFEA-7858A8C73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48D59C3-39E7-49E9-BEC8-0545D8FDD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5518453-488A-4137-9DB7-76A998B7E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4682E60-90A3-4275-AA0D-60C8234E5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1BB175-D614-4351-B5AA-213F54285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D9D4A4-D156-4DAB-8741-AA8A671C4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1727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AE31662-0229-4E5C-8A5E-8B03EF4C5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FAE4A86-7AD8-4116-80EC-D5D58EE12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9EB7D3-DE39-4F55-A3C4-59EA6977B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079F7-6BAA-407C-A23D-6FD178E4210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13324B-A329-45A0-A544-391B92295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F7AC9B-EBEE-41B8-A8CA-8979CCC7F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E5258-45CC-4BF3-BF14-426B89C6D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79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5" Type="http://schemas.openxmlformats.org/officeDocument/2006/relationships/control" Target="../activeX/activeX4.xml"/><Relationship Id="rId10" Type="http://schemas.openxmlformats.org/officeDocument/2006/relationships/image" Target="../media/image1.wmf"/><Relationship Id="rId4" Type="http://schemas.openxmlformats.org/officeDocument/2006/relationships/control" Target="../activeX/activeX3.xml"/><Relationship Id="rId9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9FB2B3-9E8E-4B85-A5F0-DADC1EEEFF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Defining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Relative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Clause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A0EB586-6A28-4135-B881-58B6ED3E76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464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1218" y="86966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err="1"/>
              <a:t>Now</a:t>
            </a:r>
            <a:r>
              <a:rPr lang="tr-TR" dirty="0"/>
              <a:t> </a:t>
            </a:r>
            <a:r>
              <a:rPr lang="tr-TR" dirty="0" err="1"/>
              <a:t>look</a:t>
            </a:r>
            <a:r>
              <a:rPr lang="tr-TR" dirty="0"/>
              <a:t> at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!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I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doctor</a:t>
            </a:r>
            <a:r>
              <a:rPr lang="tr-TR" dirty="0"/>
              <a:t>. </a:t>
            </a:r>
            <a:r>
              <a:rPr lang="tr-TR" u="sng" dirty="0"/>
              <a:t>He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 </a:t>
            </a:r>
            <a:r>
              <a:rPr lang="tr-TR" dirty="0" err="1"/>
              <a:t>next</a:t>
            </a:r>
            <a:r>
              <a:rPr lang="tr-TR" dirty="0"/>
              <a:t> </a:t>
            </a:r>
            <a:r>
              <a:rPr lang="tr-TR" dirty="0" err="1"/>
              <a:t>door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</a:t>
            </a:r>
            <a:r>
              <a:rPr lang="tr-TR" sz="1800" b="1" dirty="0" err="1">
                <a:solidFill>
                  <a:srgbClr val="FF0000"/>
                </a:solidFill>
              </a:rPr>
              <a:t>object</a:t>
            </a:r>
            <a:r>
              <a:rPr lang="tr-TR" sz="1800" b="1" dirty="0">
                <a:solidFill>
                  <a:srgbClr val="FF0000"/>
                </a:solidFill>
              </a:rPr>
              <a:t>            </a:t>
            </a:r>
            <a:r>
              <a:rPr lang="tr-TR" sz="1800" b="1" dirty="0" err="1">
                <a:solidFill>
                  <a:srgbClr val="FF0000"/>
                </a:solidFill>
              </a:rPr>
              <a:t>subject</a:t>
            </a:r>
            <a:endParaRPr lang="tr-TR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</a:t>
            </a:r>
            <a:r>
              <a:rPr lang="tr-TR" dirty="0"/>
              <a:t>I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doctor</a:t>
            </a:r>
            <a:r>
              <a:rPr lang="tr-TR" dirty="0"/>
              <a:t> who/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 </a:t>
            </a:r>
            <a:r>
              <a:rPr lang="tr-TR" dirty="0" err="1"/>
              <a:t>next</a:t>
            </a:r>
            <a:r>
              <a:rPr lang="tr-TR" dirty="0"/>
              <a:t> </a:t>
            </a:r>
            <a:r>
              <a:rPr lang="tr-TR" dirty="0" err="1"/>
              <a:t>door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,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underline</a:t>
            </a:r>
            <a:r>
              <a:rPr lang="tr-TR" dirty="0"/>
              <a:t> ‘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doctor</a:t>
            </a:r>
            <a:r>
              <a:rPr lang="tr-TR" dirty="0"/>
              <a:t>’ </a:t>
            </a:r>
            <a:r>
              <a:rPr lang="tr-TR" dirty="0" err="1"/>
              <a:t>and</a:t>
            </a:r>
            <a:r>
              <a:rPr lang="tr-TR" dirty="0"/>
              <a:t> ‘He’ 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. ‘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doctor</a:t>
            </a:r>
            <a:r>
              <a:rPr lang="tr-TR" dirty="0"/>
              <a:t>’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object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, but ‘He’ is </a:t>
            </a:r>
            <a:r>
              <a:rPr lang="tr-TR" dirty="0" err="1"/>
              <a:t>the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 err="1"/>
              <a:t>subject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2176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More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0381" y="15208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man</a:t>
            </a:r>
            <a:r>
              <a:rPr lang="tr-TR" dirty="0"/>
              <a:t>? </a:t>
            </a:r>
            <a:r>
              <a:rPr lang="tr-TR" u="sng" dirty="0"/>
              <a:t>He</a:t>
            </a:r>
            <a:r>
              <a:rPr lang="tr-TR" dirty="0"/>
              <a:t> </a:t>
            </a:r>
            <a:r>
              <a:rPr lang="tr-TR" dirty="0" err="1"/>
              <a:t>died</a:t>
            </a:r>
            <a:r>
              <a:rPr lang="tr-TR" dirty="0"/>
              <a:t> in a car </a:t>
            </a:r>
            <a:r>
              <a:rPr lang="tr-TR" dirty="0" err="1"/>
              <a:t>crash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Did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man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died</a:t>
            </a:r>
            <a:r>
              <a:rPr lang="tr-TR" u="sng" dirty="0"/>
              <a:t> in a car </a:t>
            </a:r>
            <a:r>
              <a:rPr lang="tr-TR" u="sng" dirty="0" err="1"/>
              <a:t>crash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/>
              <a:t>    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dirty="0" err="1"/>
              <a:t>Tom</a:t>
            </a:r>
            <a:r>
              <a:rPr lang="tr-TR" dirty="0"/>
              <a:t>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woman</a:t>
            </a:r>
            <a:r>
              <a:rPr lang="tr-TR" dirty="0"/>
              <a:t>. </a:t>
            </a:r>
            <a:r>
              <a:rPr lang="tr-TR" u="sng" dirty="0" err="1"/>
              <a:t>She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wearing</a:t>
            </a:r>
            <a:r>
              <a:rPr lang="tr-TR" dirty="0"/>
              <a:t> a </a:t>
            </a:r>
            <a:r>
              <a:rPr lang="tr-TR" dirty="0" err="1"/>
              <a:t>red</a:t>
            </a:r>
            <a:r>
              <a:rPr lang="tr-TR" dirty="0"/>
              <a:t> </a:t>
            </a:r>
            <a:r>
              <a:rPr lang="tr-TR" dirty="0" err="1"/>
              <a:t>dress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Tom</a:t>
            </a:r>
            <a:r>
              <a:rPr lang="tr-TR" dirty="0"/>
              <a:t>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woman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was</a:t>
            </a:r>
            <a:r>
              <a:rPr lang="tr-TR" u="sng" dirty="0"/>
              <a:t> </a:t>
            </a:r>
            <a:r>
              <a:rPr lang="tr-TR" u="sng" dirty="0" err="1"/>
              <a:t>wearing</a:t>
            </a:r>
            <a:r>
              <a:rPr lang="tr-TR" u="sng" dirty="0"/>
              <a:t> a </a:t>
            </a:r>
            <a:r>
              <a:rPr lang="tr-TR" u="sng" dirty="0" err="1"/>
              <a:t>red</a:t>
            </a:r>
            <a:r>
              <a:rPr lang="tr-TR" u="sng" dirty="0"/>
              <a:t> </a:t>
            </a:r>
            <a:r>
              <a:rPr lang="tr-TR" u="sng" dirty="0" err="1"/>
              <a:t>dress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dirty="0" err="1"/>
              <a:t>Where</a:t>
            </a:r>
            <a:r>
              <a:rPr lang="tr-TR" dirty="0"/>
              <a:t> is </a:t>
            </a:r>
            <a:r>
              <a:rPr lang="tr-TR" u="sng" dirty="0" err="1"/>
              <a:t>the</a:t>
            </a:r>
            <a:r>
              <a:rPr lang="tr-TR" u="sng" dirty="0"/>
              <a:t> boy</a:t>
            </a:r>
            <a:r>
              <a:rPr lang="tr-TR" dirty="0"/>
              <a:t>? </a:t>
            </a:r>
            <a:r>
              <a:rPr lang="tr-TR" u="sng" dirty="0"/>
              <a:t>He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playing</a:t>
            </a:r>
            <a:r>
              <a:rPr lang="tr-TR" dirty="0"/>
              <a:t> in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garden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is </a:t>
            </a:r>
            <a:r>
              <a:rPr lang="tr-TR" u="sng" dirty="0" err="1"/>
              <a:t>the</a:t>
            </a:r>
            <a:r>
              <a:rPr lang="tr-TR" u="sng" dirty="0"/>
              <a:t> boy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was</a:t>
            </a:r>
            <a:r>
              <a:rPr lang="tr-TR" u="sng" dirty="0"/>
              <a:t> </a:t>
            </a:r>
            <a:r>
              <a:rPr lang="tr-TR" u="sng" dirty="0" err="1"/>
              <a:t>playing</a:t>
            </a:r>
            <a:r>
              <a:rPr lang="tr-TR" u="sng" dirty="0"/>
              <a:t> in </a:t>
            </a:r>
            <a:r>
              <a:rPr lang="tr-TR" u="sng" dirty="0" err="1"/>
              <a:t>our</a:t>
            </a:r>
            <a:r>
              <a:rPr lang="tr-TR" u="sng" dirty="0"/>
              <a:t> </a:t>
            </a:r>
            <a:r>
              <a:rPr lang="tr-TR" u="sng" dirty="0" err="1"/>
              <a:t>garden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/>
              <a:t>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80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290734-2920-4FC7-8D95-705F65B85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>
                <a:solidFill>
                  <a:srgbClr val="FF0000"/>
                </a:solidFill>
              </a:rPr>
              <a:t>which / that</a:t>
            </a:r>
            <a:br>
              <a:rPr lang="tr-TR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8F24D7-533D-4786-B573-94A964FBC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5280"/>
            <a:ext cx="10515600" cy="36748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u="sng"/>
              <a:t>The book </a:t>
            </a:r>
            <a:r>
              <a:rPr lang="tr-TR"/>
              <a:t>is very exciting. </a:t>
            </a:r>
            <a:r>
              <a:rPr lang="tr-TR" u="sng"/>
              <a:t>It</a:t>
            </a:r>
            <a:r>
              <a:rPr lang="tr-TR"/>
              <a:t> was written by Charles Dickens.</a:t>
            </a:r>
          </a:p>
          <a:p>
            <a:pPr marL="0" indent="0">
              <a:buNone/>
            </a:pPr>
            <a:r>
              <a:rPr lang="tr-TR" sz="1400"/>
              <a:t>       </a:t>
            </a:r>
            <a:r>
              <a:rPr lang="tr-TR" sz="1600" b="1">
                <a:solidFill>
                  <a:srgbClr val="FF0000"/>
                </a:solidFill>
              </a:rPr>
              <a:t>subject                                                        subject</a:t>
            </a:r>
          </a:p>
          <a:p>
            <a:pPr marL="0" indent="0">
              <a:buNone/>
            </a:pPr>
            <a:endParaRPr lang="tr-TR" sz="16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/>
              <a:t>Common things --- the book and it</a:t>
            </a:r>
          </a:p>
          <a:p>
            <a:pPr marL="0" indent="0">
              <a:buNone/>
            </a:pPr>
            <a:r>
              <a:rPr lang="tr-TR" sz="2400"/>
              <a:t>Use ‘’which/that’’ after the book instead of ‘’it’’.</a:t>
            </a:r>
          </a:p>
          <a:p>
            <a:pPr marL="0" indent="0">
              <a:buNone/>
            </a:pPr>
            <a:endParaRPr lang="tr-TR" sz="2400"/>
          </a:p>
          <a:p>
            <a:pPr marL="0" indent="0">
              <a:buNone/>
            </a:pPr>
            <a:r>
              <a:rPr lang="tr-TR" sz="2400" u="sng"/>
              <a:t>The book which / that was written by Charles Dickens </a:t>
            </a:r>
            <a:r>
              <a:rPr lang="tr-TR" sz="2400"/>
              <a:t>is very exciting.</a:t>
            </a:r>
          </a:p>
          <a:p>
            <a:pPr marL="0" indent="0">
              <a:buNone/>
            </a:pPr>
            <a:r>
              <a:rPr lang="tr-TR" sz="2400"/>
              <a:t>                             </a:t>
            </a:r>
            <a:r>
              <a:rPr lang="tr-TR" sz="1600">
                <a:solidFill>
                  <a:srgbClr val="FF0000"/>
                </a:solidFill>
              </a:rPr>
              <a:t>defining relative clause</a:t>
            </a:r>
          </a:p>
          <a:p>
            <a:pPr marL="0" indent="0">
              <a:buNone/>
            </a:pPr>
            <a:r>
              <a:rPr lang="tr-TR" sz="1600">
                <a:solidFill>
                  <a:srgbClr val="FF0000"/>
                </a:solidFill>
              </a:rPr>
              <a:t>                                                  as a subject</a:t>
            </a:r>
          </a:p>
          <a:p>
            <a:pPr marL="0" indent="0">
              <a:buNone/>
            </a:pPr>
            <a:endParaRPr lang="tr-TR" sz="2400" dirty="0"/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8F5B8FC8-3DBB-4FAF-8774-011A9B0A56FD}"/>
              </a:ext>
            </a:extLst>
          </p:cNvPr>
          <p:cNvSpPr txBox="1">
            <a:spLocks/>
          </p:cNvSpPr>
          <p:nvPr/>
        </p:nvSpPr>
        <p:spPr>
          <a:xfrm>
            <a:off x="838200" y="125781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tr-TR">
                <a:solidFill>
                  <a:srgbClr val="FF0000"/>
                </a:solidFill>
              </a:rPr>
            </a:br>
            <a:r>
              <a:rPr lang="tr-TR">
                <a:solidFill>
                  <a:srgbClr val="FF0000"/>
                </a:solidFill>
              </a:rPr>
              <a:t>As a subject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2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80468B-5298-488C-A978-353E6D35D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More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973AFD-8712-4F6A-9FD4-41509FB74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47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house</a:t>
            </a:r>
            <a:r>
              <a:rPr lang="tr-TR" u="sng" dirty="0"/>
              <a:t> </a:t>
            </a:r>
            <a:r>
              <a:rPr lang="tr-TR" dirty="0"/>
              <a:t>is on </a:t>
            </a:r>
            <a:r>
              <a:rPr lang="tr-TR" dirty="0" err="1"/>
              <a:t>sale</a:t>
            </a:r>
            <a:r>
              <a:rPr lang="tr-TR" dirty="0"/>
              <a:t>. </a:t>
            </a:r>
            <a:r>
              <a:rPr lang="tr-TR" u="sng" dirty="0" err="1"/>
              <a:t>It</a:t>
            </a:r>
            <a:r>
              <a:rPr lang="tr-TR" dirty="0"/>
              <a:t> is in </a:t>
            </a:r>
            <a:r>
              <a:rPr lang="tr-TR" dirty="0" err="1"/>
              <a:t>King</a:t>
            </a:r>
            <a:r>
              <a:rPr lang="tr-TR" dirty="0"/>
              <a:t> Street.</a:t>
            </a:r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house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 / </a:t>
            </a:r>
            <a:r>
              <a:rPr lang="tr-TR" u="sng" dirty="0" err="1"/>
              <a:t>that</a:t>
            </a:r>
            <a:r>
              <a:rPr lang="tr-TR" u="sng" dirty="0"/>
              <a:t> is in </a:t>
            </a:r>
            <a:r>
              <a:rPr lang="tr-TR" u="sng" dirty="0" err="1"/>
              <a:t>King</a:t>
            </a:r>
            <a:r>
              <a:rPr lang="tr-TR" u="sng" dirty="0"/>
              <a:t> Street</a:t>
            </a:r>
            <a:r>
              <a:rPr lang="tr-TR" dirty="0"/>
              <a:t> is on </a:t>
            </a:r>
            <a:r>
              <a:rPr lang="tr-TR" dirty="0" err="1"/>
              <a:t>sale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</a:t>
            </a:r>
            <a:r>
              <a:rPr lang="tr-TR" sz="1800" dirty="0" err="1">
                <a:solidFill>
                  <a:srgbClr val="FF0000"/>
                </a:solidFill>
              </a:rPr>
              <a:t>subject</a:t>
            </a:r>
            <a:endParaRPr lang="tr-TR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food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. </a:t>
            </a:r>
            <a:r>
              <a:rPr lang="tr-TR" u="sng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cooked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Sally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food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was</a:t>
            </a:r>
            <a:r>
              <a:rPr lang="tr-TR" u="sng" dirty="0"/>
              <a:t> </a:t>
            </a:r>
            <a:r>
              <a:rPr lang="tr-TR" u="sng" dirty="0" err="1"/>
              <a:t>cooked</a:t>
            </a:r>
            <a:r>
              <a:rPr lang="tr-TR" u="sng" dirty="0"/>
              <a:t> </a:t>
            </a:r>
            <a:r>
              <a:rPr lang="tr-TR" u="sng" dirty="0" err="1"/>
              <a:t>by</a:t>
            </a:r>
            <a:r>
              <a:rPr lang="tr-TR" u="sng" dirty="0"/>
              <a:t> </a:t>
            </a:r>
            <a:r>
              <a:rPr lang="tr-TR" u="sng" dirty="0" err="1"/>
              <a:t>Sally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  </a:t>
            </a:r>
            <a:r>
              <a:rPr lang="tr-TR" sz="1800" dirty="0" err="1">
                <a:solidFill>
                  <a:srgbClr val="FF0000"/>
                </a:solidFill>
              </a:rPr>
              <a:t>subject</a:t>
            </a:r>
            <a:endParaRPr lang="tr-TR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u="sng" dirty="0"/>
              <a:t>My </a:t>
            </a:r>
            <a:r>
              <a:rPr lang="tr-TR" u="sng" dirty="0" err="1"/>
              <a:t>sister</a:t>
            </a:r>
            <a:r>
              <a:rPr lang="tr-TR" u="sng" dirty="0"/>
              <a:t> </a:t>
            </a:r>
            <a:r>
              <a:rPr lang="tr-TR" dirty="0"/>
              <a:t>has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 </a:t>
            </a:r>
            <a:r>
              <a:rPr lang="tr-TR" u="sng" dirty="0" err="1"/>
              <a:t>She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 in Paris.</a:t>
            </a:r>
          </a:p>
          <a:p>
            <a:pPr marL="0" indent="0">
              <a:buNone/>
            </a:pPr>
            <a:r>
              <a:rPr lang="tr-TR" u="sng" dirty="0"/>
              <a:t>My </a:t>
            </a:r>
            <a:r>
              <a:rPr lang="tr-TR" u="sng" dirty="0" err="1"/>
              <a:t>sister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lives</a:t>
            </a:r>
            <a:r>
              <a:rPr lang="tr-TR" u="sng" dirty="0"/>
              <a:t> in Paris </a:t>
            </a:r>
            <a:r>
              <a:rPr lang="tr-TR" dirty="0"/>
              <a:t>has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</a:t>
            </a:r>
            <a:r>
              <a:rPr lang="tr-TR" sz="1800" dirty="0" err="1">
                <a:solidFill>
                  <a:srgbClr val="FF0000"/>
                </a:solidFill>
              </a:rPr>
              <a:t>subject</a:t>
            </a:r>
            <a:endParaRPr lang="tr-T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92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49587"/>
            <a:ext cx="10880188" cy="53588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4.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book</a:t>
            </a:r>
            <a:r>
              <a:rPr lang="tr-TR" u="sng" dirty="0"/>
              <a:t> </a:t>
            </a:r>
            <a:r>
              <a:rPr lang="tr-TR" dirty="0"/>
              <a:t>is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. </a:t>
            </a:r>
            <a:r>
              <a:rPr lang="tr-TR" dirty="0" err="1"/>
              <a:t>Tom</a:t>
            </a:r>
            <a:r>
              <a:rPr lang="tr-TR" dirty="0"/>
              <a:t> </a:t>
            </a:r>
            <a:r>
              <a:rPr lang="tr-TR" dirty="0" err="1"/>
              <a:t>gave</a:t>
            </a:r>
            <a:r>
              <a:rPr lang="tr-TR" dirty="0"/>
              <a:t> me </a:t>
            </a:r>
            <a:r>
              <a:rPr lang="tr-TR" u="sng" dirty="0"/>
              <a:t>it</a:t>
            </a:r>
            <a:r>
              <a:rPr lang="tr-TR" dirty="0"/>
              <a:t> </a:t>
            </a:r>
            <a:r>
              <a:rPr lang="tr-TR" dirty="0" err="1"/>
              <a:t>yesterday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book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Tom</a:t>
            </a:r>
            <a:r>
              <a:rPr lang="tr-TR" u="sng" dirty="0"/>
              <a:t> </a:t>
            </a:r>
            <a:r>
              <a:rPr lang="tr-TR" u="sng" dirty="0" err="1"/>
              <a:t>gave</a:t>
            </a:r>
            <a:r>
              <a:rPr lang="tr-TR" u="sng" dirty="0"/>
              <a:t> me </a:t>
            </a:r>
            <a:r>
              <a:rPr lang="tr-TR" u="sng" dirty="0" err="1"/>
              <a:t>yesterday</a:t>
            </a:r>
            <a:r>
              <a:rPr lang="tr-TR" u="sng" dirty="0"/>
              <a:t> </a:t>
            </a:r>
            <a:r>
              <a:rPr lang="tr-TR" dirty="0"/>
              <a:t>is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</a:t>
            </a:r>
            <a:r>
              <a:rPr lang="tr-TR" dirty="0" err="1">
                <a:solidFill>
                  <a:srgbClr val="FF0000"/>
                </a:solidFill>
              </a:rPr>
              <a:t>subject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5.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waiter</a:t>
            </a:r>
            <a:r>
              <a:rPr lang="tr-TR" u="sng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rude</a:t>
            </a:r>
            <a:r>
              <a:rPr lang="tr-TR" dirty="0"/>
              <a:t>. My </a:t>
            </a:r>
            <a:r>
              <a:rPr lang="tr-TR" dirty="0" err="1"/>
              <a:t>father</a:t>
            </a:r>
            <a:r>
              <a:rPr lang="tr-TR" dirty="0"/>
              <a:t> </a:t>
            </a:r>
            <a:r>
              <a:rPr lang="tr-TR" dirty="0" err="1"/>
              <a:t>argued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u="sng" dirty="0" err="1"/>
              <a:t>him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waiter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my</a:t>
            </a:r>
            <a:r>
              <a:rPr lang="tr-TR" u="sng" dirty="0"/>
              <a:t> </a:t>
            </a:r>
            <a:r>
              <a:rPr lang="tr-TR" u="sng" dirty="0" err="1"/>
              <a:t>father</a:t>
            </a:r>
            <a:r>
              <a:rPr lang="tr-TR" u="sng" dirty="0"/>
              <a:t> </a:t>
            </a:r>
            <a:r>
              <a:rPr lang="tr-TR" u="sng" dirty="0" err="1"/>
              <a:t>argued</a:t>
            </a:r>
            <a:r>
              <a:rPr lang="tr-TR" u="sng" dirty="0"/>
              <a:t> </a:t>
            </a:r>
            <a:r>
              <a:rPr lang="tr-TR" u="sng" dirty="0" err="1"/>
              <a:t>with</a:t>
            </a:r>
            <a:r>
              <a:rPr lang="tr-TR" u="sng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rude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subject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6.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bike</a:t>
            </a:r>
            <a:r>
              <a:rPr lang="tr-TR" u="sng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stolen</a:t>
            </a:r>
            <a:r>
              <a:rPr lang="tr-TR" dirty="0"/>
              <a:t>. My </a:t>
            </a:r>
            <a:r>
              <a:rPr lang="tr-TR" dirty="0" err="1"/>
              <a:t>dad</a:t>
            </a:r>
            <a:r>
              <a:rPr lang="tr-TR" dirty="0"/>
              <a:t> </a:t>
            </a:r>
            <a:r>
              <a:rPr lang="tr-TR" dirty="0" err="1"/>
              <a:t>bought</a:t>
            </a:r>
            <a:r>
              <a:rPr lang="tr-TR" dirty="0"/>
              <a:t> </a:t>
            </a:r>
            <a:r>
              <a:rPr lang="tr-TR" u="sng" dirty="0"/>
              <a:t>it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week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u="sng" dirty="0"/>
              <a:t>My </a:t>
            </a:r>
            <a:r>
              <a:rPr lang="tr-TR" u="sng" dirty="0" err="1"/>
              <a:t>bike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my</a:t>
            </a:r>
            <a:r>
              <a:rPr lang="tr-TR" u="sng" dirty="0"/>
              <a:t> </a:t>
            </a:r>
            <a:r>
              <a:rPr lang="tr-TR" u="sng" dirty="0" err="1"/>
              <a:t>dad</a:t>
            </a:r>
            <a:r>
              <a:rPr lang="tr-TR" u="sng" dirty="0"/>
              <a:t> </a:t>
            </a:r>
            <a:r>
              <a:rPr lang="tr-TR" u="sng" dirty="0" err="1"/>
              <a:t>bought</a:t>
            </a:r>
            <a:r>
              <a:rPr lang="tr-TR" u="sng" dirty="0"/>
              <a:t> </a:t>
            </a:r>
            <a:r>
              <a:rPr lang="tr-TR" u="sng" dirty="0" err="1"/>
              <a:t>last</a:t>
            </a:r>
            <a:r>
              <a:rPr lang="tr-TR" u="sng" dirty="0"/>
              <a:t> </a:t>
            </a:r>
            <a:r>
              <a:rPr lang="tr-TR" u="sng" dirty="0" err="1"/>
              <a:t>week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stolen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subject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582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  As an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 </a:t>
            </a:r>
            <a:r>
              <a:rPr lang="tr-TR" dirty="0" err="1"/>
              <a:t>can’t</a:t>
            </a:r>
            <a:r>
              <a:rPr lang="tr-TR" dirty="0"/>
              <a:t> </a:t>
            </a:r>
            <a:r>
              <a:rPr lang="tr-TR" dirty="0" err="1"/>
              <a:t>find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pen</a:t>
            </a:r>
            <a:r>
              <a:rPr lang="tr-TR" dirty="0"/>
              <a:t>. I </a:t>
            </a:r>
            <a:r>
              <a:rPr lang="tr-TR" dirty="0" err="1"/>
              <a:t>bought</a:t>
            </a:r>
            <a:r>
              <a:rPr lang="tr-TR" dirty="0"/>
              <a:t> </a:t>
            </a:r>
            <a:r>
              <a:rPr lang="tr-TR" u="sng" dirty="0"/>
              <a:t>it</a:t>
            </a:r>
            <a:r>
              <a:rPr lang="tr-TR" dirty="0"/>
              <a:t> </a:t>
            </a:r>
            <a:r>
              <a:rPr lang="tr-TR" dirty="0" err="1"/>
              <a:t>yesterday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r>
              <a:rPr lang="tr-TR" dirty="0">
                <a:solidFill>
                  <a:srgbClr val="FF0000"/>
                </a:solidFill>
              </a:rPr>
              <a:t>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‘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pen</a:t>
            </a:r>
            <a:r>
              <a:rPr lang="tr-TR" dirty="0"/>
              <a:t>’ </a:t>
            </a:r>
            <a:r>
              <a:rPr lang="tr-TR" dirty="0" err="1"/>
              <a:t>and</a:t>
            </a:r>
            <a:r>
              <a:rPr lang="tr-TR" dirty="0"/>
              <a:t> ‘it’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objects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  I </a:t>
            </a:r>
            <a:r>
              <a:rPr lang="tr-TR" dirty="0" err="1"/>
              <a:t>can’t</a:t>
            </a:r>
            <a:r>
              <a:rPr lang="tr-TR" dirty="0"/>
              <a:t> </a:t>
            </a:r>
            <a:r>
              <a:rPr lang="tr-TR" dirty="0" err="1"/>
              <a:t>find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pen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I </a:t>
            </a:r>
            <a:r>
              <a:rPr lang="tr-TR" u="sng" dirty="0" err="1"/>
              <a:t>bought</a:t>
            </a:r>
            <a:r>
              <a:rPr lang="tr-TR" u="sng" dirty="0"/>
              <a:t> </a:t>
            </a:r>
            <a:r>
              <a:rPr lang="tr-TR" u="sng" dirty="0" err="1"/>
              <a:t>yesterday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FF0000"/>
                </a:solidFill>
              </a:rPr>
              <a:t>                                                               </a:t>
            </a:r>
            <a:r>
              <a:rPr lang="tr-TR" sz="1800" dirty="0" err="1">
                <a:solidFill>
                  <a:srgbClr val="FF0000"/>
                </a:solidFill>
              </a:rPr>
              <a:t>defining</a:t>
            </a:r>
            <a:r>
              <a:rPr lang="tr-TR" sz="1800" dirty="0">
                <a:solidFill>
                  <a:srgbClr val="FF0000"/>
                </a:solidFill>
              </a:rPr>
              <a:t> </a:t>
            </a:r>
            <a:r>
              <a:rPr lang="tr-TR" sz="1800" dirty="0" err="1">
                <a:solidFill>
                  <a:srgbClr val="FF0000"/>
                </a:solidFill>
              </a:rPr>
              <a:t>relative</a:t>
            </a:r>
            <a:r>
              <a:rPr lang="tr-TR" sz="1800" dirty="0">
                <a:solidFill>
                  <a:srgbClr val="FF0000"/>
                </a:solidFill>
              </a:rPr>
              <a:t> </a:t>
            </a:r>
            <a:r>
              <a:rPr lang="tr-TR" sz="1800" dirty="0" err="1">
                <a:solidFill>
                  <a:srgbClr val="FF0000"/>
                </a:solidFill>
              </a:rPr>
              <a:t>clause</a:t>
            </a:r>
            <a:r>
              <a:rPr lang="tr-TR" sz="18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FF0000"/>
                </a:solidFill>
              </a:rPr>
              <a:t>                                                                        as an </a:t>
            </a:r>
            <a:r>
              <a:rPr lang="tr-TR" sz="1800" dirty="0" err="1">
                <a:solidFill>
                  <a:srgbClr val="FF0000"/>
                </a:solidFill>
              </a:rPr>
              <a:t>object</a:t>
            </a:r>
            <a:endParaRPr lang="tr-TR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209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More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607994"/>
            <a:ext cx="11131062" cy="44270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loved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city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visited</a:t>
            </a:r>
            <a:r>
              <a:rPr lang="tr-TR" dirty="0"/>
              <a:t> </a:t>
            </a:r>
            <a:r>
              <a:rPr lang="tr-TR" u="sng" dirty="0"/>
              <a:t>it</a:t>
            </a:r>
            <a:r>
              <a:rPr lang="tr-TR" dirty="0"/>
              <a:t> on </a:t>
            </a:r>
            <a:r>
              <a:rPr lang="tr-TR" dirty="0" err="1"/>
              <a:t>holiday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loved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city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we</a:t>
            </a:r>
            <a:r>
              <a:rPr lang="tr-TR" u="sng" dirty="0"/>
              <a:t> </a:t>
            </a:r>
            <a:r>
              <a:rPr lang="tr-TR" u="sng" dirty="0" err="1"/>
              <a:t>visited</a:t>
            </a:r>
            <a:r>
              <a:rPr lang="tr-TR" u="sng" dirty="0"/>
              <a:t> on </a:t>
            </a:r>
            <a:r>
              <a:rPr lang="tr-TR" u="sng" dirty="0" err="1"/>
              <a:t>holiday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dress</a:t>
            </a:r>
            <a:r>
              <a:rPr lang="tr-TR" dirty="0"/>
              <a:t>. I </a:t>
            </a:r>
            <a:r>
              <a:rPr lang="tr-TR" dirty="0" err="1"/>
              <a:t>want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wear</a:t>
            </a:r>
            <a:r>
              <a:rPr lang="tr-TR" dirty="0"/>
              <a:t> </a:t>
            </a:r>
            <a:r>
              <a:rPr lang="tr-TR" u="sng" dirty="0"/>
              <a:t>it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dress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I </a:t>
            </a:r>
            <a:r>
              <a:rPr lang="tr-TR" u="sng" dirty="0" err="1"/>
              <a:t>want</a:t>
            </a:r>
            <a:r>
              <a:rPr lang="tr-TR" u="sng" dirty="0"/>
              <a:t> </a:t>
            </a:r>
            <a:r>
              <a:rPr lang="tr-TR" u="sng" dirty="0" err="1"/>
              <a:t>to</a:t>
            </a:r>
            <a:r>
              <a:rPr lang="tr-TR" u="sng" dirty="0"/>
              <a:t> </a:t>
            </a:r>
            <a:r>
              <a:rPr lang="tr-TR" u="sng" dirty="0" err="1"/>
              <a:t>wear</a:t>
            </a:r>
            <a:r>
              <a:rPr lang="tr-TR" u="sng" dirty="0"/>
              <a:t> </a:t>
            </a:r>
            <a:r>
              <a:rPr lang="tr-TR" u="sng" dirty="0" err="1"/>
              <a:t>for</a:t>
            </a:r>
            <a:r>
              <a:rPr lang="tr-TR" u="sng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party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book</a:t>
            </a:r>
            <a:r>
              <a:rPr lang="tr-TR" dirty="0"/>
              <a:t>. Her </a:t>
            </a:r>
            <a:r>
              <a:rPr lang="tr-TR" dirty="0" err="1"/>
              <a:t>teacher</a:t>
            </a:r>
            <a:r>
              <a:rPr lang="tr-TR" dirty="0"/>
              <a:t> </a:t>
            </a:r>
            <a:r>
              <a:rPr lang="tr-TR" dirty="0" err="1"/>
              <a:t>wanted</a:t>
            </a:r>
            <a:r>
              <a:rPr lang="tr-TR" dirty="0"/>
              <a:t> her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read</a:t>
            </a:r>
            <a:r>
              <a:rPr lang="tr-TR" dirty="0"/>
              <a:t> </a:t>
            </a:r>
            <a:r>
              <a:rPr lang="tr-TR" u="sng" dirty="0"/>
              <a:t>it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err="1"/>
              <a:t>She</a:t>
            </a:r>
            <a:r>
              <a:rPr lang="tr-TR" dirty="0"/>
              <a:t>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book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her </a:t>
            </a:r>
            <a:r>
              <a:rPr lang="tr-TR" u="sng" dirty="0" err="1"/>
              <a:t>teacher</a:t>
            </a:r>
            <a:r>
              <a:rPr lang="tr-TR" u="sng" dirty="0"/>
              <a:t> </a:t>
            </a:r>
            <a:r>
              <a:rPr lang="tr-TR" u="sng" dirty="0" err="1"/>
              <a:t>wanted</a:t>
            </a:r>
            <a:r>
              <a:rPr lang="tr-TR" u="sng" dirty="0"/>
              <a:t> her </a:t>
            </a:r>
            <a:r>
              <a:rPr lang="tr-TR" u="sng" dirty="0" err="1"/>
              <a:t>to</a:t>
            </a:r>
            <a:r>
              <a:rPr lang="tr-TR" u="sng" dirty="0"/>
              <a:t> </a:t>
            </a:r>
            <a:r>
              <a:rPr lang="tr-TR" u="sng" dirty="0" err="1"/>
              <a:t>read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725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0719" y="887779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4. </a:t>
            </a:r>
            <a:r>
              <a:rPr lang="tr-TR" dirty="0" err="1"/>
              <a:t>I’ve</a:t>
            </a:r>
            <a:r>
              <a:rPr lang="tr-TR" dirty="0"/>
              <a:t> </a:t>
            </a:r>
            <a:r>
              <a:rPr lang="tr-TR" dirty="0" err="1"/>
              <a:t>sold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computer</a:t>
            </a:r>
            <a:r>
              <a:rPr lang="tr-TR" u="sng" dirty="0"/>
              <a:t>.</a:t>
            </a:r>
            <a:r>
              <a:rPr lang="tr-TR" dirty="0"/>
              <a:t> </a:t>
            </a:r>
            <a:r>
              <a:rPr lang="tr-TR" u="sng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belong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my</a:t>
            </a:r>
            <a:r>
              <a:rPr lang="tr-TR" dirty="0"/>
              <a:t> </a:t>
            </a:r>
            <a:r>
              <a:rPr lang="tr-TR" dirty="0" err="1"/>
              <a:t>brother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I’ve</a:t>
            </a:r>
            <a:r>
              <a:rPr lang="tr-TR" dirty="0"/>
              <a:t> </a:t>
            </a:r>
            <a:r>
              <a:rPr lang="tr-TR" dirty="0" err="1"/>
              <a:t>sold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computer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was</a:t>
            </a:r>
            <a:r>
              <a:rPr lang="tr-TR" u="sng" dirty="0"/>
              <a:t> </a:t>
            </a:r>
            <a:r>
              <a:rPr lang="tr-TR" u="sng" dirty="0" err="1"/>
              <a:t>belong</a:t>
            </a:r>
            <a:r>
              <a:rPr lang="tr-TR" u="sng" dirty="0"/>
              <a:t> </a:t>
            </a:r>
            <a:r>
              <a:rPr lang="tr-TR" u="sng" dirty="0" err="1"/>
              <a:t>to</a:t>
            </a:r>
            <a:r>
              <a:rPr lang="tr-TR" u="sng" dirty="0"/>
              <a:t> </a:t>
            </a:r>
            <a:r>
              <a:rPr lang="tr-TR" u="sng" dirty="0" err="1"/>
              <a:t>my</a:t>
            </a:r>
            <a:r>
              <a:rPr lang="tr-TR" u="sng" dirty="0"/>
              <a:t> </a:t>
            </a:r>
            <a:r>
              <a:rPr lang="tr-TR" u="sng" dirty="0" err="1"/>
              <a:t>brother</a:t>
            </a:r>
            <a:r>
              <a:rPr lang="tr-TR" u="sng" dirty="0"/>
              <a:t>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5. </a:t>
            </a:r>
            <a:r>
              <a:rPr lang="tr-TR" dirty="0" err="1"/>
              <a:t>Tom</a:t>
            </a:r>
            <a:r>
              <a:rPr lang="tr-TR" dirty="0"/>
              <a:t>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cake</a:t>
            </a:r>
            <a:r>
              <a:rPr lang="tr-TR" dirty="0"/>
              <a:t>. </a:t>
            </a:r>
            <a:r>
              <a:rPr lang="tr-TR" u="sng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baked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his </a:t>
            </a:r>
            <a:r>
              <a:rPr lang="tr-TR" dirty="0" err="1"/>
              <a:t>sister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Tom</a:t>
            </a:r>
            <a:r>
              <a:rPr lang="tr-TR" dirty="0"/>
              <a:t>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cake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was</a:t>
            </a:r>
            <a:r>
              <a:rPr lang="tr-TR" u="sng" dirty="0"/>
              <a:t> </a:t>
            </a:r>
            <a:r>
              <a:rPr lang="tr-TR" u="sng" dirty="0" err="1"/>
              <a:t>baked</a:t>
            </a:r>
            <a:r>
              <a:rPr lang="tr-TR" u="sng" dirty="0"/>
              <a:t> </a:t>
            </a:r>
            <a:r>
              <a:rPr lang="tr-TR" u="sng" dirty="0" err="1"/>
              <a:t>by</a:t>
            </a:r>
            <a:r>
              <a:rPr lang="tr-TR" u="sng" dirty="0"/>
              <a:t> his </a:t>
            </a:r>
            <a:r>
              <a:rPr lang="tr-TR" u="sng" dirty="0" err="1"/>
              <a:t>sister</a:t>
            </a:r>
            <a:r>
              <a:rPr lang="tr-TR" u="sng" dirty="0"/>
              <a:t> 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6. </a:t>
            </a:r>
            <a:r>
              <a:rPr lang="tr-TR" dirty="0" err="1"/>
              <a:t>Where</a:t>
            </a:r>
            <a:r>
              <a:rPr lang="tr-TR" dirty="0"/>
              <a:t> is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key</a:t>
            </a:r>
            <a:r>
              <a:rPr lang="tr-TR" dirty="0"/>
              <a:t>? </a:t>
            </a:r>
            <a:r>
              <a:rPr lang="tr-TR" u="sng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table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is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key</a:t>
            </a:r>
            <a:r>
              <a:rPr lang="tr-TR" u="sng" dirty="0"/>
              <a:t> </a:t>
            </a:r>
            <a:r>
              <a:rPr lang="tr-TR" u="sng" dirty="0" err="1"/>
              <a:t>which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was</a:t>
            </a:r>
            <a:r>
              <a:rPr lang="tr-TR" u="sng" dirty="0"/>
              <a:t> on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table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/>
              <a:t>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663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C08FA6-EE72-49D3-84EF-7B27BB5B4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where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for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places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69CE67-9A06-42A0-B9E1-65FEAE071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13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sz="3200" dirty="0">
                <a:solidFill>
                  <a:srgbClr val="FF0000"/>
                </a:solidFill>
              </a:rPr>
              <a:t>As a </a:t>
            </a:r>
            <a:r>
              <a:rPr lang="tr-TR" sz="3200" dirty="0" err="1">
                <a:solidFill>
                  <a:srgbClr val="FF0000"/>
                </a:solidFill>
              </a:rPr>
              <a:t>subject</a:t>
            </a:r>
            <a:endParaRPr lang="tr-T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hotel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stayed</a:t>
            </a:r>
            <a:r>
              <a:rPr lang="tr-TR" dirty="0"/>
              <a:t> </a:t>
            </a:r>
            <a:r>
              <a:rPr lang="tr-TR" u="sng" dirty="0" err="1"/>
              <a:t>there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summet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hotel </a:t>
            </a:r>
            <a:r>
              <a:rPr lang="tr-TR" u="sng" dirty="0" err="1"/>
              <a:t>where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stayed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summer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cafe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crowded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saw</a:t>
            </a:r>
            <a:r>
              <a:rPr lang="tr-TR" dirty="0"/>
              <a:t> Peter </a:t>
            </a:r>
            <a:r>
              <a:rPr lang="tr-TR" u="sng" dirty="0"/>
              <a:t>in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cafe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cafe</a:t>
            </a:r>
            <a:r>
              <a:rPr lang="tr-TR" dirty="0"/>
              <a:t> </a:t>
            </a:r>
            <a:r>
              <a:rPr lang="tr-TR" u="sng" dirty="0" err="1"/>
              <a:t>where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saw</a:t>
            </a:r>
            <a:r>
              <a:rPr lang="tr-TR" dirty="0"/>
              <a:t> Peter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crowded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4226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AAA272-EEB2-4203-8666-61EEF465D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sz="3200" dirty="0">
                <a:solidFill>
                  <a:srgbClr val="FF0000"/>
                </a:solidFill>
              </a:rPr>
              <a:t>As an </a:t>
            </a:r>
            <a:r>
              <a:rPr lang="tr-TR" sz="3200" dirty="0" err="1">
                <a:solidFill>
                  <a:srgbClr val="FF0000"/>
                </a:solidFill>
              </a:rPr>
              <a:t>object</a:t>
            </a:r>
            <a:endParaRPr lang="tr-T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city</a:t>
            </a:r>
            <a:r>
              <a:rPr lang="tr-TR" dirty="0"/>
              <a:t>. I </a:t>
            </a:r>
            <a:r>
              <a:rPr lang="tr-TR" dirty="0" err="1"/>
              <a:t>lived</a:t>
            </a:r>
            <a:r>
              <a:rPr lang="tr-TR" dirty="0"/>
              <a:t> </a:t>
            </a:r>
            <a:r>
              <a:rPr lang="tr-TR" u="sng" dirty="0"/>
              <a:t>in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city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5 </a:t>
            </a:r>
            <a:r>
              <a:rPr lang="tr-TR" dirty="0" err="1"/>
              <a:t>years</a:t>
            </a:r>
            <a:r>
              <a:rPr lang="tr-TR" dirty="0"/>
              <a:t> as a </a:t>
            </a:r>
            <a:r>
              <a:rPr lang="tr-TR" dirty="0" err="1"/>
              <a:t>student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I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where</a:t>
            </a:r>
            <a:r>
              <a:rPr lang="tr-TR" dirty="0"/>
              <a:t> I </a:t>
            </a:r>
            <a:r>
              <a:rPr lang="tr-TR" dirty="0" err="1"/>
              <a:t>lived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5 </a:t>
            </a:r>
            <a:r>
              <a:rPr lang="tr-TR" dirty="0" err="1"/>
              <a:t>years</a:t>
            </a:r>
            <a:r>
              <a:rPr lang="tr-TR" dirty="0"/>
              <a:t> a </a:t>
            </a:r>
            <a:r>
              <a:rPr lang="tr-TR" dirty="0" err="1"/>
              <a:t>student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went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restaurant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met </a:t>
            </a:r>
            <a:r>
              <a:rPr lang="tr-TR" u="sng" dirty="0"/>
              <a:t>in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restaurant</a:t>
            </a:r>
            <a:r>
              <a:rPr lang="tr-TR" dirty="0"/>
              <a:t> 10 </a:t>
            </a:r>
            <a:r>
              <a:rPr lang="tr-TR" dirty="0" err="1"/>
              <a:t>years</a:t>
            </a:r>
            <a:r>
              <a:rPr lang="tr-TR" dirty="0"/>
              <a:t> </a:t>
            </a:r>
            <a:r>
              <a:rPr lang="tr-TR" dirty="0" err="1"/>
              <a:t>ago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went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restaurant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where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met 10 </a:t>
            </a:r>
            <a:r>
              <a:rPr lang="tr-TR" dirty="0" err="1"/>
              <a:t>years</a:t>
            </a:r>
            <a:r>
              <a:rPr lang="tr-TR" dirty="0"/>
              <a:t> </a:t>
            </a:r>
            <a:r>
              <a:rPr lang="tr-TR" dirty="0" err="1"/>
              <a:t>ago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1980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76E0D2-C55F-468E-B69A-D5EF56B27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35"/>
            <a:ext cx="10515600" cy="1325563"/>
          </a:xfrm>
        </p:spPr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What’s</a:t>
            </a:r>
            <a:r>
              <a:rPr lang="tr-TR" dirty="0">
                <a:solidFill>
                  <a:srgbClr val="FF0000"/>
                </a:solidFill>
              </a:rPr>
              <a:t> a </a:t>
            </a:r>
            <a:r>
              <a:rPr lang="tr-TR" dirty="0" err="1">
                <a:solidFill>
                  <a:srgbClr val="FF0000"/>
                </a:solidFill>
              </a:rPr>
              <a:t>defining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relative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clause</a:t>
            </a:r>
            <a:r>
              <a:rPr lang="tr-TR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B4333B-E566-424B-B3E4-FD7C0A5BC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252" y="1445798"/>
            <a:ext cx="10515600" cy="48143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We can use relative clauses to join two English sentences</a:t>
            </a:r>
            <a:r>
              <a:rPr lang="tr-TR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/>
              <a:t>We use </a:t>
            </a:r>
            <a:r>
              <a:rPr lang="en-US" b="1" dirty="0"/>
              <a:t>defining relative clauses</a:t>
            </a:r>
            <a:r>
              <a:rPr lang="en-US" dirty="0"/>
              <a:t> to give </a:t>
            </a:r>
            <a:r>
              <a:rPr lang="en-US" u="sng" dirty="0"/>
              <a:t>essential information </a:t>
            </a:r>
            <a:r>
              <a:rPr lang="en-US" dirty="0"/>
              <a:t>about someone or something – information that we </a:t>
            </a:r>
            <a:r>
              <a:rPr lang="en-US" u="sng" dirty="0"/>
              <a:t>need in order to understand</a:t>
            </a:r>
            <a:r>
              <a:rPr lang="en-US" dirty="0"/>
              <a:t> what or who is being referred to. 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en-US" dirty="0"/>
              <a:t>A </a:t>
            </a:r>
            <a:r>
              <a:rPr lang="en-US" b="1" dirty="0"/>
              <a:t>defining relative clause</a:t>
            </a:r>
            <a:r>
              <a:rPr lang="en-US" dirty="0"/>
              <a:t> usually comes immediately after the noun it describes.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538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CC69FF-AF6D-4678-83D7-2AEA1781C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Warning</a:t>
            </a:r>
            <a:r>
              <a:rPr lang="tr-TR" dirty="0">
                <a:solidFill>
                  <a:srgbClr val="FF0000"/>
                </a:solidFill>
              </a:rPr>
              <a:t>!             </a:t>
            </a:r>
            <a:r>
              <a:rPr lang="tr-TR" dirty="0" err="1">
                <a:solidFill>
                  <a:srgbClr val="FF0000"/>
                </a:solidFill>
              </a:rPr>
              <a:t>where</a:t>
            </a:r>
            <a:r>
              <a:rPr lang="tr-TR" dirty="0">
                <a:solidFill>
                  <a:srgbClr val="FF0000"/>
                </a:solidFill>
              </a:rPr>
              <a:t> / </a:t>
            </a:r>
            <a:r>
              <a:rPr lang="tr-TR" dirty="0" err="1">
                <a:solidFill>
                  <a:srgbClr val="FF0000"/>
                </a:solidFill>
              </a:rPr>
              <a:t>which</a:t>
            </a:r>
            <a:r>
              <a:rPr lang="tr-TR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6C3CE7-035E-4525-B4B4-1367B5EDF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u="sng" dirty="0" err="1"/>
              <a:t>The</a:t>
            </a:r>
            <a:r>
              <a:rPr lang="tr-TR" u="sng" dirty="0"/>
              <a:t> hotel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big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saw</a:t>
            </a:r>
            <a:r>
              <a:rPr lang="tr-TR" dirty="0"/>
              <a:t> </a:t>
            </a:r>
            <a:r>
              <a:rPr lang="tr-TR" u="sng" dirty="0"/>
              <a:t>it</a:t>
            </a:r>
            <a:r>
              <a:rPr lang="tr-TR" dirty="0"/>
              <a:t> </a:t>
            </a:r>
            <a:r>
              <a:rPr lang="tr-TR" dirty="0" err="1"/>
              <a:t>yesterday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hotel </a:t>
            </a:r>
            <a:r>
              <a:rPr lang="tr-TR" dirty="0" err="1">
                <a:solidFill>
                  <a:srgbClr val="FF0000"/>
                </a:solidFill>
              </a:rPr>
              <a:t>which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that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saw</a:t>
            </a:r>
            <a:r>
              <a:rPr lang="tr-TR" dirty="0"/>
              <a:t> </a:t>
            </a:r>
            <a:r>
              <a:rPr lang="tr-TR" dirty="0" err="1"/>
              <a:t>yesterday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big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u="sng" dirty="0" err="1"/>
              <a:t>The</a:t>
            </a:r>
            <a:r>
              <a:rPr lang="tr-TR" u="sng" dirty="0"/>
              <a:t> hotel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big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stayed</a:t>
            </a:r>
            <a:r>
              <a:rPr lang="tr-TR" dirty="0"/>
              <a:t> </a:t>
            </a:r>
            <a:r>
              <a:rPr lang="tr-TR" u="sng" dirty="0" err="1"/>
              <a:t>there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summer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hotel </a:t>
            </a:r>
            <a:r>
              <a:rPr lang="tr-TR" dirty="0" err="1">
                <a:solidFill>
                  <a:srgbClr val="FF0000"/>
                </a:solidFill>
              </a:rPr>
              <a:t>where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stayed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summer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big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2591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500DD1-B38A-41AD-B2EC-D9BEA6ABF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whose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for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owners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417FE0-8CB0-4B75-AD8C-110CE154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‘’</a:t>
            </a:r>
            <a:r>
              <a:rPr lang="tr-TR" dirty="0" err="1"/>
              <a:t>whose</a:t>
            </a:r>
            <a:r>
              <a:rPr lang="tr-TR" dirty="0"/>
              <a:t>’’ </a:t>
            </a:r>
            <a:r>
              <a:rPr lang="tr-TR" dirty="0" err="1"/>
              <a:t>instead</a:t>
            </a:r>
            <a:r>
              <a:rPr lang="tr-TR" dirty="0"/>
              <a:t> of his, her, </a:t>
            </a:r>
            <a:r>
              <a:rPr lang="tr-TR" dirty="0" err="1"/>
              <a:t>its</a:t>
            </a:r>
            <a:r>
              <a:rPr lang="tr-TR" dirty="0"/>
              <a:t>, </a:t>
            </a:r>
            <a:r>
              <a:rPr lang="tr-TR" dirty="0" err="1"/>
              <a:t>their</a:t>
            </a:r>
            <a:r>
              <a:rPr lang="tr-TR" dirty="0"/>
              <a:t>,..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As a </a:t>
            </a:r>
            <a:r>
              <a:rPr lang="tr-TR" dirty="0" err="1">
                <a:solidFill>
                  <a:srgbClr val="FF0000"/>
                </a:solidFill>
              </a:rPr>
              <a:t>subject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woman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sad</a:t>
            </a:r>
            <a:r>
              <a:rPr lang="tr-TR" dirty="0"/>
              <a:t>. </a:t>
            </a:r>
            <a:r>
              <a:rPr lang="tr-TR" u="sng" dirty="0"/>
              <a:t>Her</a:t>
            </a:r>
            <a:r>
              <a:rPr lang="tr-TR" dirty="0"/>
              <a:t> </a:t>
            </a:r>
            <a:r>
              <a:rPr lang="tr-TR" dirty="0" err="1"/>
              <a:t>husband</a:t>
            </a:r>
            <a:r>
              <a:rPr lang="tr-TR" dirty="0"/>
              <a:t> </a:t>
            </a:r>
            <a:r>
              <a:rPr lang="tr-TR" dirty="0" err="1"/>
              <a:t>died</a:t>
            </a:r>
            <a:r>
              <a:rPr lang="tr-TR" dirty="0"/>
              <a:t> in a car </a:t>
            </a:r>
            <a:r>
              <a:rPr lang="tr-TR" dirty="0" err="1"/>
              <a:t>crash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woman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whose</a:t>
            </a:r>
            <a:r>
              <a:rPr lang="tr-TR" dirty="0"/>
              <a:t> </a:t>
            </a:r>
            <a:r>
              <a:rPr lang="tr-TR" dirty="0" err="1"/>
              <a:t>husband</a:t>
            </a:r>
            <a:r>
              <a:rPr lang="tr-TR" dirty="0"/>
              <a:t> </a:t>
            </a:r>
            <a:r>
              <a:rPr lang="tr-TR" dirty="0" err="1"/>
              <a:t>died</a:t>
            </a:r>
            <a:r>
              <a:rPr lang="tr-TR" dirty="0"/>
              <a:t> in car </a:t>
            </a:r>
            <a:r>
              <a:rPr lang="tr-TR" dirty="0" err="1"/>
              <a:t>crash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sad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school</a:t>
            </a:r>
            <a:r>
              <a:rPr lang="tr-TR" dirty="0"/>
              <a:t> is </a:t>
            </a:r>
            <a:r>
              <a:rPr lang="tr-TR" dirty="0" err="1"/>
              <a:t>so</a:t>
            </a:r>
            <a:r>
              <a:rPr lang="tr-TR" dirty="0"/>
              <a:t> popular. </a:t>
            </a:r>
            <a:r>
              <a:rPr lang="tr-TR" u="sng" dirty="0" err="1"/>
              <a:t>Its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successful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whose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successful</a:t>
            </a:r>
            <a:r>
              <a:rPr lang="tr-TR" dirty="0"/>
              <a:t> is </a:t>
            </a:r>
            <a:r>
              <a:rPr lang="tr-TR" dirty="0" err="1"/>
              <a:t>so</a:t>
            </a:r>
            <a:r>
              <a:rPr lang="tr-TR" dirty="0"/>
              <a:t> popular.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47129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45EA08-4A48-4977-A82E-9B467FFD7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9022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As an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police</a:t>
            </a:r>
            <a:r>
              <a:rPr lang="tr-TR" dirty="0"/>
              <a:t> is </a:t>
            </a:r>
            <a:r>
              <a:rPr lang="tr-TR" dirty="0" err="1"/>
              <a:t>looking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man</a:t>
            </a:r>
            <a:r>
              <a:rPr lang="tr-TR" dirty="0"/>
              <a:t>. </a:t>
            </a:r>
            <a:r>
              <a:rPr lang="tr-TR" u="sng" dirty="0"/>
              <a:t>His</a:t>
            </a:r>
            <a:r>
              <a:rPr lang="tr-TR" dirty="0"/>
              <a:t> son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arrested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night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police</a:t>
            </a:r>
            <a:r>
              <a:rPr lang="tr-TR" dirty="0"/>
              <a:t> is </a:t>
            </a:r>
            <a:r>
              <a:rPr lang="tr-TR" dirty="0" err="1"/>
              <a:t>looking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man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whose</a:t>
            </a:r>
            <a:r>
              <a:rPr lang="tr-TR" dirty="0"/>
              <a:t> son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arrested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night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girl</a:t>
            </a:r>
            <a:r>
              <a:rPr lang="tr-TR" dirty="0"/>
              <a:t>? </a:t>
            </a:r>
            <a:r>
              <a:rPr lang="tr-TR" u="sng" dirty="0"/>
              <a:t>Her</a:t>
            </a:r>
            <a:r>
              <a:rPr lang="tr-TR" dirty="0"/>
              <a:t> </a:t>
            </a:r>
            <a:r>
              <a:rPr lang="tr-TR" dirty="0" err="1"/>
              <a:t>hair</a:t>
            </a:r>
            <a:r>
              <a:rPr lang="tr-TR" dirty="0"/>
              <a:t> is </a:t>
            </a:r>
            <a:r>
              <a:rPr lang="tr-TR" dirty="0" err="1"/>
              <a:t>pink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girl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whose</a:t>
            </a:r>
            <a:r>
              <a:rPr lang="tr-TR" dirty="0"/>
              <a:t> </a:t>
            </a:r>
            <a:r>
              <a:rPr lang="tr-TR" dirty="0" err="1"/>
              <a:t>hair</a:t>
            </a:r>
            <a:r>
              <a:rPr lang="tr-TR" dirty="0"/>
              <a:t> is </a:t>
            </a:r>
            <a:r>
              <a:rPr lang="tr-TR" dirty="0" err="1"/>
              <a:t>pink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 </a:t>
            </a:r>
            <a:r>
              <a:rPr lang="tr-TR" dirty="0" err="1"/>
              <a:t>can’t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children</a:t>
            </a:r>
            <a:r>
              <a:rPr lang="tr-TR" dirty="0"/>
              <a:t>. </a:t>
            </a:r>
            <a:r>
              <a:rPr lang="tr-TR" u="sng" dirty="0" err="1"/>
              <a:t>Their</a:t>
            </a:r>
            <a:r>
              <a:rPr lang="tr-TR" dirty="0"/>
              <a:t> </a:t>
            </a:r>
            <a:r>
              <a:rPr lang="tr-TR" dirty="0" err="1"/>
              <a:t>parents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waiting</a:t>
            </a:r>
            <a:r>
              <a:rPr lang="tr-TR" dirty="0"/>
              <a:t> </a:t>
            </a:r>
            <a:r>
              <a:rPr lang="tr-TR" dirty="0" err="1"/>
              <a:t>outside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I </a:t>
            </a:r>
            <a:r>
              <a:rPr lang="tr-TR" dirty="0" err="1"/>
              <a:t>can’t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whose</a:t>
            </a:r>
            <a:r>
              <a:rPr lang="tr-TR" dirty="0"/>
              <a:t> </a:t>
            </a:r>
            <a:r>
              <a:rPr lang="tr-TR" dirty="0" err="1"/>
              <a:t>parents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waiting</a:t>
            </a:r>
            <a:r>
              <a:rPr lang="tr-TR" dirty="0"/>
              <a:t> </a:t>
            </a:r>
            <a:r>
              <a:rPr lang="tr-TR" dirty="0" err="1"/>
              <a:t>outside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309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5358BC-9209-4640-AA18-18AF395A3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when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for</a:t>
            </a:r>
            <a:r>
              <a:rPr lang="tr-TR" dirty="0">
                <a:solidFill>
                  <a:srgbClr val="FF0000"/>
                </a:solidFill>
              </a:rPr>
              <a:t> time)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2DC160-F289-4526-8A44-9DF44EF7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1923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year</a:t>
            </a:r>
            <a:r>
              <a:rPr lang="tr-TR" dirty="0"/>
              <a:t>. Atatürk </a:t>
            </a:r>
            <a:r>
              <a:rPr lang="tr-TR" dirty="0" err="1"/>
              <a:t>founded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Republic</a:t>
            </a:r>
            <a:r>
              <a:rPr lang="tr-TR" dirty="0"/>
              <a:t> </a:t>
            </a:r>
            <a:r>
              <a:rPr lang="tr-TR" u="sng" dirty="0"/>
              <a:t>in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year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1923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year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when</a:t>
            </a:r>
            <a:r>
              <a:rPr lang="tr-TR" dirty="0"/>
              <a:t> Atatürk </a:t>
            </a:r>
            <a:r>
              <a:rPr lang="tr-TR" dirty="0" err="1"/>
              <a:t>founded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Republic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year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got</a:t>
            </a:r>
            <a:r>
              <a:rPr lang="tr-TR" dirty="0"/>
              <a:t> </a:t>
            </a:r>
            <a:r>
              <a:rPr lang="tr-TR" dirty="0" err="1"/>
              <a:t>married</a:t>
            </a:r>
            <a:r>
              <a:rPr lang="tr-TR" dirty="0"/>
              <a:t> </a:t>
            </a:r>
            <a:r>
              <a:rPr lang="tr-TR" u="sng" dirty="0"/>
              <a:t>in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year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year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when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got</a:t>
            </a:r>
            <a:r>
              <a:rPr lang="tr-TR" dirty="0"/>
              <a:t> </a:t>
            </a:r>
            <a:r>
              <a:rPr lang="tr-TR" dirty="0" err="1"/>
              <a:t>married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remember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day</a:t>
            </a:r>
            <a:r>
              <a:rPr lang="tr-TR" dirty="0"/>
              <a:t>? </a:t>
            </a:r>
            <a:r>
              <a:rPr lang="tr-TR" dirty="0" err="1"/>
              <a:t>We</a:t>
            </a:r>
            <a:r>
              <a:rPr lang="tr-TR" dirty="0"/>
              <a:t> met Peter </a:t>
            </a:r>
            <a:r>
              <a:rPr lang="tr-TR" u="sng" dirty="0"/>
              <a:t>on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day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remember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when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met Peter?</a:t>
            </a:r>
          </a:p>
        </p:txBody>
      </p:sp>
    </p:spTree>
    <p:extLst>
      <p:ext uri="{BB962C8B-B14F-4D97-AF65-F5344CB8AC3E}">
        <p14:creationId xmlns:p14="http://schemas.microsoft.com/office/powerpoint/2010/main" val="2163520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92553A-9B4A-46F0-B616-B1B266EA8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why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for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reason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19C2A6-101E-4F72-9E89-979708DE0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456" y="153020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 </a:t>
            </a:r>
            <a:r>
              <a:rPr lang="tr-TR" dirty="0" err="1"/>
              <a:t>weather</a:t>
            </a:r>
            <a:r>
              <a:rPr lang="tr-TR" dirty="0"/>
              <a:t> is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reason</a:t>
            </a:r>
            <a:r>
              <a:rPr lang="tr-TR" dirty="0"/>
              <a:t>. I </a:t>
            </a:r>
            <a:r>
              <a:rPr lang="tr-TR" dirty="0" err="1"/>
              <a:t>moved</a:t>
            </a:r>
            <a:r>
              <a:rPr lang="tr-TR" dirty="0"/>
              <a:t> here </a:t>
            </a:r>
            <a:r>
              <a:rPr lang="tr-TR" u="sng" dirty="0" err="1"/>
              <a:t>for</a:t>
            </a:r>
            <a:r>
              <a:rPr lang="tr-TR" u="sng" dirty="0"/>
              <a:t>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reason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 </a:t>
            </a:r>
            <a:r>
              <a:rPr lang="tr-TR" dirty="0" err="1"/>
              <a:t>weather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why</a:t>
            </a:r>
            <a:r>
              <a:rPr lang="tr-TR" dirty="0"/>
              <a:t> I </a:t>
            </a:r>
            <a:r>
              <a:rPr lang="tr-TR" dirty="0" err="1"/>
              <a:t>moved</a:t>
            </a:r>
            <a:r>
              <a:rPr lang="tr-TR" dirty="0"/>
              <a:t> here.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reason</a:t>
            </a:r>
            <a:r>
              <a:rPr lang="tr-TR" dirty="0"/>
              <a:t>? </a:t>
            </a:r>
            <a:r>
              <a:rPr lang="tr-TR" dirty="0" err="1"/>
              <a:t>Vicky</a:t>
            </a:r>
            <a:r>
              <a:rPr lang="tr-TR" dirty="0"/>
              <a:t> </a:t>
            </a:r>
            <a:r>
              <a:rPr lang="tr-TR" dirty="0" err="1"/>
              <a:t>quit</a:t>
            </a:r>
            <a:r>
              <a:rPr lang="tr-TR" dirty="0"/>
              <a:t> </a:t>
            </a:r>
            <a:r>
              <a:rPr lang="tr-TR" dirty="0" err="1"/>
              <a:t>working</a:t>
            </a:r>
            <a:r>
              <a:rPr lang="tr-TR" dirty="0"/>
              <a:t> </a:t>
            </a:r>
            <a:r>
              <a:rPr lang="tr-TR" u="sng" dirty="0" err="1"/>
              <a:t>for</a:t>
            </a:r>
            <a:r>
              <a:rPr lang="tr-TR" u="sng" dirty="0"/>
              <a:t>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reason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Do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why</a:t>
            </a:r>
            <a:r>
              <a:rPr lang="tr-TR" dirty="0"/>
              <a:t> </a:t>
            </a:r>
            <a:r>
              <a:rPr lang="tr-TR" dirty="0" err="1"/>
              <a:t>Vicky</a:t>
            </a:r>
            <a:r>
              <a:rPr lang="tr-TR" dirty="0"/>
              <a:t> </a:t>
            </a:r>
            <a:r>
              <a:rPr lang="tr-TR" dirty="0" err="1"/>
              <a:t>quit</a:t>
            </a:r>
            <a:r>
              <a:rPr lang="tr-TR" dirty="0"/>
              <a:t> </a:t>
            </a:r>
            <a:r>
              <a:rPr lang="tr-TR" dirty="0" err="1"/>
              <a:t>working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Peter </a:t>
            </a:r>
            <a:r>
              <a:rPr lang="tr-TR" dirty="0" err="1"/>
              <a:t>knows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reason</a:t>
            </a:r>
            <a:r>
              <a:rPr lang="tr-TR" dirty="0"/>
              <a:t>. </a:t>
            </a:r>
            <a:r>
              <a:rPr lang="tr-TR" dirty="0" err="1"/>
              <a:t>Sally</a:t>
            </a:r>
            <a:r>
              <a:rPr lang="tr-TR" dirty="0"/>
              <a:t> is </a:t>
            </a:r>
            <a:r>
              <a:rPr lang="tr-TR" dirty="0" err="1"/>
              <a:t>crying</a:t>
            </a:r>
            <a:r>
              <a:rPr lang="tr-TR" dirty="0"/>
              <a:t> </a:t>
            </a:r>
            <a:r>
              <a:rPr lang="tr-TR" u="sng" dirty="0" err="1"/>
              <a:t>for</a:t>
            </a:r>
            <a:r>
              <a:rPr lang="tr-TR" u="sng" dirty="0"/>
              <a:t>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reason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Peter </a:t>
            </a:r>
            <a:r>
              <a:rPr lang="tr-TR" dirty="0" err="1"/>
              <a:t>knows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u="sng" dirty="0" err="1">
                <a:solidFill>
                  <a:srgbClr val="FF0000"/>
                </a:solidFill>
              </a:rPr>
              <a:t>why</a:t>
            </a:r>
            <a:r>
              <a:rPr lang="tr-TR" dirty="0"/>
              <a:t> </a:t>
            </a:r>
            <a:r>
              <a:rPr lang="tr-TR" dirty="0" err="1"/>
              <a:t>Sally</a:t>
            </a:r>
            <a:r>
              <a:rPr lang="tr-TR" dirty="0"/>
              <a:t> is </a:t>
            </a:r>
            <a:r>
              <a:rPr lang="tr-TR" dirty="0" err="1"/>
              <a:t>crying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3468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510726-9902-467A-BCA2-C2B03314D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51" y="-63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which - whose - who - when - where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77A1FF-A16F-478F-86E6-7555616A4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127" y="1136308"/>
            <a:ext cx="11407141" cy="52504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Dallas is </a:t>
            </a:r>
            <a:r>
              <a:rPr lang="en-US" dirty="0">
                <a:solidFill>
                  <a:schemeClr val="accent1"/>
                </a:solidFill>
              </a:rPr>
              <a:t>the city </a:t>
            </a:r>
            <a:r>
              <a:rPr lang="tr-TR" dirty="0"/>
              <a:t>________</a:t>
            </a:r>
            <a:r>
              <a:rPr lang="en-US" dirty="0"/>
              <a:t> Kennedy was shot.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Bill Clinton was </a:t>
            </a:r>
            <a:r>
              <a:rPr lang="en-US" dirty="0">
                <a:solidFill>
                  <a:schemeClr val="accent1"/>
                </a:solidFill>
              </a:rPr>
              <a:t>the president 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________ </a:t>
            </a:r>
            <a:r>
              <a:rPr lang="en-US" dirty="0"/>
              <a:t> wife was called Hillary.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Sunday is </a:t>
            </a:r>
            <a:r>
              <a:rPr lang="en-US" dirty="0">
                <a:solidFill>
                  <a:schemeClr val="accent1"/>
                </a:solidFill>
              </a:rPr>
              <a:t>the day 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________ </a:t>
            </a:r>
            <a:r>
              <a:rPr lang="en-US" dirty="0"/>
              <a:t> most countries respect a day of rest in the week.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Rotterdam is </a:t>
            </a:r>
            <a:r>
              <a:rPr lang="en-US" dirty="0">
                <a:solidFill>
                  <a:schemeClr val="accent1"/>
                </a:solidFill>
              </a:rPr>
              <a:t>the port  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________ </a:t>
            </a:r>
            <a:r>
              <a:rPr lang="en-US" dirty="0"/>
              <a:t>is the busiest in Europe.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Yasser Arafat is </a:t>
            </a:r>
            <a:r>
              <a:rPr lang="en-US" dirty="0">
                <a:solidFill>
                  <a:schemeClr val="accent1"/>
                </a:solidFill>
              </a:rPr>
              <a:t>the person 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________ </a:t>
            </a:r>
            <a:r>
              <a:rPr lang="en-US" dirty="0"/>
              <a:t> is the Palestinian leader.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Robinson Crusoe is </a:t>
            </a:r>
            <a:r>
              <a:rPr lang="en-US" dirty="0">
                <a:solidFill>
                  <a:schemeClr val="accent1"/>
                </a:solidFill>
              </a:rPr>
              <a:t>the fictional character </a:t>
            </a:r>
            <a:r>
              <a:rPr lang="en-US" dirty="0"/>
              <a:t> </a:t>
            </a:r>
            <a:r>
              <a:rPr lang="tr-TR" dirty="0"/>
              <a:t> ________ </a:t>
            </a:r>
            <a:r>
              <a:rPr lang="en-US" dirty="0"/>
              <a:t>companion was Man Friday.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Smog is </a:t>
            </a:r>
            <a:r>
              <a:rPr lang="en-US" dirty="0">
                <a:solidFill>
                  <a:schemeClr val="accent1"/>
                </a:solidFill>
              </a:rPr>
              <a:t>the thing 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________ </a:t>
            </a:r>
            <a:r>
              <a:rPr lang="en-US" dirty="0"/>
              <a:t> is a combination of fog and smoke, or pollution.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Rum is </a:t>
            </a:r>
            <a:r>
              <a:rPr lang="en-US" dirty="0">
                <a:solidFill>
                  <a:schemeClr val="accent1"/>
                </a:solidFill>
              </a:rPr>
              <a:t>the strong drink  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________ </a:t>
            </a:r>
            <a:r>
              <a:rPr lang="en-US" dirty="0"/>
              <a:t>is associated with the Caribbean.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05236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632FB9B9-BDC9-41C0-83AD-8792056D7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775" y="677731"/>
            <a:ext cx="10775274" cy="5627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9.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Your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mother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-in-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law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is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the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person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 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________ son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or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daughter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is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married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to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you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tr-TR" altLang="tr-TR" sz="2800" dirty="0">
                <a:latin typeface="+mn-lt"/>
              </a:rPr>
              <a:t>10.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The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Euro is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the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currency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  </a:t>
            </a:r>
            <a:r>
              <a:rPr lang="tr-TR" altLang="tr-TR" sz="2800" dirty="0">
                <a:solidFill>
                  <a:schemeClr val="accent1"/>
                </a:solidFill>
              </a:rPr>
              <a:t> </a:t>
            </a:r>
            <a:r>
              <a:rPr lang="tr-TR" altLang="tr-TR" sz="2800" dirty="0">
                <a:solidFill>
                  <a:srgbClr val="000000"/>
                </a:solidFill>
              </a:rPr>
              <a:t>________ 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is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used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in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most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of Europe.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11.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Napoleon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is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the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man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_________  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wife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was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called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Josephine.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12. A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metallurgist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is 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a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person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 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_________ 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studies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metals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13.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Hiroshima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is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the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place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 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________ 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the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first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atomic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bomb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was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dropped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14. 1914 is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the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year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 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 _________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the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First World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War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started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15. A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stapler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is 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a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thing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rPr>
              <a:t> 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_________ 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you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use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to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attach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papers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 </a:t>
            </a:r>
            <a:r>
              <a:rPr kumimoji="0" lang="tr-TR" altLang="tr-TR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together</a:t>
            </a: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165" name="HTMLText1" r:id="rId2" imgW="914400" imgH="228600"/>
        </mc:Choice>
        <mc:Fallback>
          <p:control name="HTMLText1" r:id="rId2" imgW="914400" imgH="228600">
            <p:pic>
              <p:nvPicPr>
                <p:cNvPr id="5" name="HTMLText1">
                  <a:extLst>
                    <a:ext uri="{FF2B5EF4-FFF2-40B4-BE49-F238E27FC236}">
                      <a16:creationId xmlns:a16="http://schemas.microsoft.com/office/drawing/2014/main" id="{ECFFCF27-1D70-4954-A5D1-56FE6DE83B44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52400" y="15240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66" name="HTMLText2" r:id="rId3" imgW="914400" imgH="228600"/>
        </mc:Choice>
        <mc:Fallback>
          <p:control name="HTMLText2" r:id="rId3" imgW="914400" imgH="228600">
            <p:pic>
              <p:nvPicPr>
                <p:cNvPr id="6" name="HTMLText2">
                  <a:extLst>
                    <a:ext uri="{FF2B5EF4-FFF2-40B4-BE49-F238E27FC236}">
                      <a16:creationId xmlns:a16="http://schemas.microsoft.com/office/drawing/2014/main" id="{C303F017-9EB3-431C-8AEA-13230E51C1EB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52400" y="15240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67" name="HTMLText3" r:id="rId4" imgW="914400" imgH="228600"/>
        </mc:Choice>
        <mc:Fallback>
          <p:control name="HTMLText3" r:id="rId4" imgW="914400" imgH="228600">
            <p:pic>
              <p:nvPicPr>
                <p:cNvPr id="7" name="HTMLText3">
                  <a:extLst>
                    <a:ext uri="{FF2B5EF4-FFF2-40B4-BE49-F238E27FC236}">
                      <a16:creationId xmlns:a16="http://schemas.microsoft.com/office/drawing/2014/main" id="{97BC056D-C9DB-494A-8BDA-1F894B682104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52400" y="15240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68" name="HTMLText4" r:id="rId5" imgW="914400" imgH="228600"/>
        </mc:Choice>
        <mc:Fallback>
          <p:control name="HTMLText4" r:id="rId5" imgW="914400" imgH="228600">
            <p:pic>
              <p:nvPicPr>
                <p:cNvPr id="8" name="HTMLText4">
                  <a:extLst>
                    <a:ext uri="{FF2B5EF4-FFF2-40B4-BE49-F238E27FC236}">
                      <a16:creationId xmlns:a16="http://schemas.microsoft.com/office/drawing/2014/main" id="{C023BBA6-D4DD-499A-9F89-00F657BA3882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52400" y="15240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69" name="HTMLText5" r:id="rId6" imgW="914400" imgH="228600"/>
        </mc:Choice>
        <mc:Fallback>
          <p:control name="HTMLText5" r:id="rId6" imgW="914400" imgH="228600">
            <p:pic>
              <p:nvPicPr>
                <p:cNvPr id="9" name="HTMLText5">
                  <a:extLst>
                    <a:ext uri="{FF2B5EF4-FFF2-40B4-BE49-F238E27FC236}">
                      <a16:creationId xmlns:a16="http://schemas.microsoft.com/office/drawing/2014/main" id="{0502F598-3BFE-4452-A676-56D6B265C6B2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52400" y="15240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70" name="HTMLText6" r:id="rId7" imgW="914400" imgH="228600"/>
        </mc:Choice>
        <mc:Fallback>
          <p:control name="HTMLText6" r:id="rId7" imgW="914400" imgH="228600">
            <p:pic>
              <p:nvPicPr>
                <p:cNvPr id="10" name="HTMLText6">
                  <a:extLst>
                    <a:ext uri="{FF2B5EF4-FFF2-40B4-BE49-F238E27FC236}">
                      <a16:creationId xmlns:a16="http://schemas.microsoft.com/office/drawing/2014/main" id="{678FB813-F7BE-4AF6-8A19-D67D563D0EAB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52400" y="15240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3171" name="HTMLText7" r:id="rId8" imgW="914400" imgH="228600"/>
        </mc:Choice>
        <mc:Fallback>
          <p:control name="HTMLText7" r:id="rId8" imgW="914400" imgH="228600">
            <p:pic>
              <p:nvPicPr>
                <p:cNvPr id="11" name="HTMLText7">
                  <a:extLst>
                    <a:ext uri="{FF2B5EF4-FFF2-40B4-BE49-F238E27FC236}">
                      <a16:creationId xmlns:a16="http://schemas.microsoft.com/office/drawing/2014/main" id="{36760B85-31A9-429C-8A88-AD818687C357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/>
                <a:srcRect/>
                <a:stretch>
                  <a:fillRect/>
                </a:stretch>
              </p:blipFill>
              <p:spPr bwMode="auto">
                <a:xfrm>
                  <a:off x="152400" y="15240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610269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CFBA84-BC90-4BB0-9A1E-B6631E894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Relative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Pronouns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2B3367-8346-458E-B1C0-4AF7BF392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5797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------ who / </a:t>
            </a:r>
            <a:r>
              <a:rPr lang="tr-TR" dirty="0" err="1"/>
              <a:t>that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things</a:t>
            </a:r>
            <a:r>
              <a:rPr lang="tr-TR" dirty="0"/>
              <a:t> ----- </a:t>
            </a:r>
            <a:r>
              <a:rPr lang="tr-TR" dirty="0" err="1"/>
              <a:t>which</a:t>
            </a:r>
            <a:r>
              <a:rPr lang="tr-TR" dirty="0"/>
              <a:t> / </a:t>
            </a:r>
            <a:r>
              <a:rPr lang="tr-TR" dirty="0" err="1"/>
              <a:t>that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places</a:t>
            </a:r>
            <a:r>
              <a:rPr lang="tr-TR" dirty="0"/>
              <a:t> ----- </a:t>
            </a:r>
            <a:r>
              <a:rPr lang="tr-TR" dirty="0" err="1"/>
              <a:t>where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owners</a:t>
            </a:r>
            <a:r>
              <a:rPr lang="tr-TR" dirty="0"/>
              <a:t> ----- </a:t>
            </a:r>
            <a:r>
              <a:rPr lang="tr-TR" dirty="0" err="1"/>
              <a:t>whose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For</a:t>
            </a:r>
            <a:r>
              <a:rPr lang="tr-TR" dirty="0"/>
              <a:t> time ----- </a:t>
            </a:r>
            <a:r>
              <a:rPr lang="tr-TR" dirty="0" err="1"/>
              <a:t>when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----- </a:t>
            </a:r>
            <a:r>
              <a:rPr lang="tr-TR" dirty="0" err="1"/>
              <a:t>why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2939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290734-2920-4FC7-8D95-705F65B85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068" y="547259"/>
            <a:ext cx="10515600" cy="1325563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As a </a:t>
            </a:r>
            <a:r>
              <a:rPr lang="tr-TR" dirty="0" err="1">
                <a:solidFill>
                  <a:srgbClr val="FF0000"/>
                </a:solidFill>
              </a:rPr>
              <a:t>subject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8F24D7-533D-4786-B573-94A964FBC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46" y="1614609"/>
            <a:ext cx="10515600" cy="5075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man</a:t>
            </a:r>
            <a:r>
              <a:rPr lang="tr-TR" u="sng" dirty="0"/>
              <a:t> </a:t>
            </a:r>
            <a:r>
              <a:rPr lang="tr-TR" dirty="0"/>
              <a:t>is a </a:t>
            </a:r>
            <a:r>
              <a:rPr lang="tr-TR" dirty="0" err="1"/>
              <a:t>doctor</a:t>
            </a:r>
            <a:r>
              <a:rPr lang="tr-TR" dirty="0"/>
              <a:t>. </a:t>
            </a:r>
            <a:r>
              <a:rPr lang="tr-TR" u="sng" dirty="0"/>
              <a:t>He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 </a:t>
            </a:r>
            <a:r>
              <a:rPr lang="tr-TR" dirty="0" err="1"/>
              <a:t>next</a:t>
            </a:r>
            <a:r>
              <a:rPr lang="tr-TR" dirty="0"/>
              <a:t> </a:t>
            </a:r>
            <a:r>
              <a:rPr lang="tr-TR" dirty="0" err="1"/>
              <a:t>door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sz="1400" dirty="0"/>
              <a:t>       </a:t>
            </a:r>
            <a:r>
              <a:rPr lang="tr-TR" sz="1600" b="1" dirty="0" err="1">
                <a:solidFill>
                  <a:srgbClr val="FF0000"/>
                </a:solidFill>
              </a:rPr>
              <a:t>subject</a:t>
            </a:r>
            <a:r>
              <a:rPr lang="tr-TR" sz="1600" b="1" dirty="0">
                <a:solidFill>
                  <a:srgbClr val="FF0000"/>
                </a:solidFill>
              </a:rPr>
              <a:t>                                            </a:t>
            </a:r>
            <a:r>
              <a:rPr lang="tr-TR" sz="1600" b="1" dirty="0" err="1">
                <a:solidFill>
                  <a:srgbClr val="FF0000"/>
                </a:solidFill>
              </a:rPr>
              <a:t>subject</a:t>
            </a:r>
            <a:endParaRPr lang="tr-TR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 err="1"/>
              <a:t>There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two</a:t>
            </a:r>
            <a:r>
              <a:rPr lang="tr-TR" sz="2400" dirty="0"/>
              <a:t> </a:t>
            </a:r>
            <a:r>
              <a:rPr lang="tr-TR" sz="2400" dirty="0" err="1"/>
              <a:t>sentences</a:t>
            </a:r>
            <a:r>
              <a:rPr lang="tr-TR" sz="2400" dirty="0"/>
              <a:t> here. I </a:t>
            </a:r>
            <a:r>
              <a:rPr lang="tr-TR" sz="2400" dirty="0" err="1"/>
              <a:t>want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make</a:t>
            </a:r>
            <a:r>
              <a:rPr lang="tr-TR" sz="2400" dirty="0"/>
              <a:t> </a:t>
            </a:r>
            <a:r>
              <a:rPr lang="tr-TR" sz="2400" dirty="0" err="1"/>
              <a:t>only</a:t>
            </a:r>
            <a:r>
              <a:rPr lang="tr-TR" sz="2400" dirty="0"/>
              <a:t> </a:t>
            </a:r>
            <a:r>
              <a:rPr lang="tr-TR" sz="2400" dirty="0" err="1"/>
              <a:t>one</a:t>
            </a:r>
            <a:r>
              <a:rPr lang="tr-TR" sz="2400" dirty="0"/>
              <a:t> </a:t>
            </a:r>
            <a:r>
              <a:rPr lang="tr-TR" sz="2400" dirty="0" err="1"/>
              <a:t>sentence</a:t>
            </a:r>
            <a:r>
              <a:rPr lang="tr-TR" sz="2400" dirty="0"/>
              <a:t>. First, I </a:t>
            </a:r>
            <a:r>
              <a:rPr lang="tr-TR" sz="2400" dirty="0" err="1"/>
              <a:t>find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common</a:t>
            </a:r>
            <a:r>
              <a:rPr lang="tr-TR" sz="2400" dirty="0"/>
              <a:t> </a:t>
            </a:r>
            <a:r>
              <a:rPr lang="tr-TR" sz="2400" dirty="0" err="1"/>
              <a:t>things</a:t>
            </a:r>
            <a:r>
              <a:rPr lang="tr-TR" sz="2400" dirty="0"/>
              <a:t> in </a:t>
            </a:r>
            <a:r>
              <a:rPr lang="tr-TR" sz="2400" dirty="0" err="1"/>
              <a:t>two</a:t>
            </a:r>
            <a:r>
              <a:rPr lang="tr-TR" sz="2400" dirty="0"/>
              <a:t> </a:t>
            </a:r>
            <a:r>
              <a:rPr lang="tr-TR" sz="2400" dirty="0" err="1"/>
              <a:t>sentences</a:t>
            </a:r>
            <a:r>
              <a:rPr lang="tr-TR" sz="2400" dirty="0"/>
              <a:t>. ‘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man</a:t>
            </a:r>
            <a:r>
              <a:rPr lang="tr-TR" sz="2400" dirty="0"/>
              <a:t>’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first</a:t>
            </a:r>
            <a:r>
              <a:rPr lang="tr-TR" sz="2400" dirty="0"/>
              <a:t> </a:t>
            </a:r>
            <a:r>
              <a:rPr lang="tr-TR" sz="2400" dirty="0" err="1"/>
              <a:t>sentence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‘He’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second</a:t>
            </a:r>
            <a:r>
              <a:rPr lang="tr-TR" sz="2400" dirty="0"/>
              <a:t> </a:t>
            </a:r>
            <a:r>
              <a:rPr lang="tr-TR" sz="2400" dirty="0" err="1"/>
              <a:t>sentence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same</a:t>
            </a:r>
            <a:r>
              <a:rPr lang="tr-TR" sz="2400" dirty="0"/>
              <a:t>.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they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both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subjects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sentences</a:t>
            </a:r>
            <a:r>
              <a:rPr lang="tr-TR" sz="2400" dirty="0"/>
              <a:t>. ‘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man</a:t>
            </a:r>
            <a:r>
              <a:rPr lang="tr-TR" sz="2400" dirty="0"/>
              <a:t>’ is a </a:t>
            </a:r>
            <a:r>
              <a:rPr lang="tr-TR" sz="2400" dirty="0" err="1"/>
              <a:t>person</a:t>
            </a:r>
            <a:r>
              <a:rPr lang="tr-TR" sz="2400" dirty="0"/>
              <a:t>, </a:t>
            </a:r>
            <a:r>
              <a:rPr lang="tr-TR" sz="2400" dirty="0" err="1"/>
              <a:t>so</a:t>
            </a:r>
            <a:r>
              <a:rPr lang="tr-TR" sz="2400" dirty="0"/>
              <a:t> I </a:t>
            </a:r>
            <a:r>
              <a:rPr lang="tr-TR" sz="2400" dirty="0" err="1"/>
              <a:t>need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use</a:t>
            </a:r>
            <a:r>
              <a:rPr lang="tr-TR" sz="2400" dirty="0"/>
              <a:t> ‘</a:t>
            </a:r>
            <a:r>
              <a:rPr lang="tr-TR" sz="2400" dirty="0" err="1"/>
              <a:t>who</a:t>
            </a:r>
            <a:r>
              <a:rPr lang="tr-TR" sz="2400" dirty="0"/>
              <a:t>’ </a:t>
            </a:r>
            <a:r>
              <a:rPr lang="tr-TR" sz="2400" dirty="0" err="1"/>
              <a:t>or</a:t>
            </a:r>
            <a:r>
              <a:rPr lang="tr-TR" sz="2400" dirty="0"/>
              <a:t> ‘</a:t>
            </a:r>
            <a:r>
              <a:rPr lang="tr-TR" sz="2400" dirty="0" err="1"/>
              <a:t>that</a:t>
            </a:r>
            <a:r>
              <a:rPr lang="tr-TR" sz="2400" dirty="0"/>
              <a:t>’ </a:t>
            </a:r>
            <a:r>
              <a:rPr lang="tr-TR" sz="2400" dirty="0" err="1"/>
              <a:t>after</a:t>
            </a:r>
            <a:r>
              <a:rPr lang="tr-TR" sz="2400" dirty="0"/>
              <a:t> ‘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man</a:t>
            </a:r>
            <a:r>
              <a:rPr lang="tr-TR" sz="2400" dirty="0"/>
              <a:t>’. </a:t>
            </a:r>
            <a:r>
              <a:rPr lang="tr-TR" sz="2400" dirty="0" err="1"/>
              <a:t>However</a:t>
            </a:r>
            <a:r>
              <a:rPr lang="tr-TR" sz="2400" dirty="0"/>
              <a:t>, I </a:t>
            </a:r>
            <a:r>
              <a:rPr lang="tr-TR" sz="2400" dirty="0" err="1"/>
              <a:t>can’t</a:t>
            </a:r>
            <a:r>
              <a:rPr lang="tr-TR" sz="2400" dirty="0"/>
              <a:t> </a:t>
            </a:r>
            <a:r>
              <a:rPr lang="tr-TR" sz="2400" dirty="0" err="1"/>
              <a:t>use</a:t>
            </a:r>
            <a:r>
              <a:rPr lang="tr-TR" sz="2400" dirty="0"/>
              <a:t> ‘He’ in </a:t>
            </a:r>
            <a:r>
              <a:rPr lang="tr-TR" sz="2400" dirty="0" err="1"/>
              <a:t>my</a:t>
            </a:r>
            <a:r>
              <a:rPr lang="tr-TR" sz="2400" dirty="0"/>
              <a:t> </a:t>
            </a:r>
            <a:r>
              <a:rPr lang="tr-TR" sz="2400" dirty="0" err="1"/>
              <a:t>sentence</a:t>
            </a:r>
            <a:r>
              <a:rPr lang="tr-TR" sz="2400" dirty="0"/>
              <a:t> </a:t>
            </a:r>
            <a:r>
              <a:rPr lang="tr-TR" sz="2400" dirty="0" err="1"/>
              <a:t>because</a:t>
            </a:r>
            <a:r>
              <a:rPr lang="tr-TR" sz="2400" dirty="0"/>
              <a:t> I </a:t>
            </a:r>
            <a:r>
              <a:rPr lang="tr-TR" sz="2400" dirty="0" err="1"/>
              <a:t>use</a:t>
            </a:r>
            <a:r>
              <a:rPr lang="tr-TR" sz="2400" dirty="0"/>
              <a:t> ‘</a:t>
            </a:r>
            <a:r>
              <a:rPr lang="tr-TR" sz="2400" dirty="0" err="1"/>
              <a:t>who</a:t>
            </a:r>
            <a:r>
              <a:rPr lang="tr-TR" sz="2400" dirty="0"/>
              <a:t>’ </a:t>
            </a:r>
            <a:r>
              <a:rPr lang="tr-TR" sz="2400" dirty="0" err="1"/>
              <a:t>or</a:t>
            </a:r>
            <a:r>
              <a:rPr lang="tr-TR" sz="2400" dirty="0"/>
              <a:t> ‘</a:t>
            </a:r>
            <a:r>
              <a:rPr lang="tr-TR" sz="2400" dirty="0" err="1"/>
              <a:t>that</a:t>
            </a:r>
            <a:r>
              <a:rPr lang="tr-TR" sz="2400" dirty="0"/>
              <a:t>’ </a:t>
            </a:r>
            <a:r>
              <a:rPr lang="tr-TR" sz="2400" dirty="0" err="1"/>
              <a:t>instead</a:t>
            </a:r>
            <a:r>
              <a:rPr lang="tr-TR" sz="2400" dirty="0"/>
              <a:t> of ‘He’.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u="sng" dirty="0" err="1"/>
              <a:t>The</a:t>
            </a:r>
            <a:r>
              <a:rPr lang="tr-TR" sz="2400" u="sng" dirty="0"/>
              <a:t> </a:t>
            </a:r>
            <a:r>
              <a:rPr lang="tr-TR" sz="2400" u="sng" dirty="0" err="1"/>
              <a:t>man</a:t>
            </a:r>
            <a:r>
              <a:rPr lang="tr-TR" sz="2400" u="sng" dirty="0"/>
              <a:t> who / </a:t>
            </a:r>
            <a:r>
              <a:rPr lang="tr-TR" sz="2400" u="sng" dirty="0" err="1"/>
              <a:t>that</a:t>
            </a:r>
            <a:r>
              <a:rPr lang="tr-TR" sz="2400" u="sng" dirty="0"/>
              <a:t> </a:t>
            </a:r>
            <a:r>
              <a:rPr lang="tr-TR" sz="2400" u="sng" dirty="0" err="1"/>
              <a:t>lives</a:t>
            </a:r>
            <a:r>
              <a:rPr lang="tr-TR" sz="2400" u="sng" dirty="0"/>
              <a:t> </a:t>
            </a:r>
            <a:r>
              <a:rPr lang="tr-TR" sz="2400" u="sng" dirty="0" err="1"/>
              <a:t>next</a:t>
            </a:r>
            <a:r>
              <a:rPr lang="tr-TR" sz="2400" u="sng" dirty="0"/>
              <a:t> </a:t>
            </a:r>
            <a:r>
              <a:rPr lang="tr-TR" sz="2400" u="sng" dirty="0" err="1"/>
              <a:t>door</a:t>
            </a:r>
            <a:r>
              <a:rPr lang="tr-TR" sz="2400" u="sng" dirty="0"/>
              <a:t> </a:t>
            </a:r>
            <a:r>
              <a:rPr lang="tr-TR" sz="2400" dirty="0"/>
              <a:t>is a </a:t>
            </a:r>
            <a:r>
              <a:rPr lang="tr-TR" sz="2400" dirty="0" err="1"/>
              <a:t>doctor</a:t>
            </a:r>
            <a:r>
              <a:rPr lang="tr-TR" sz="2400" dirty="0"/>
              <a:t>.</a:t>
            </a:r>
          </a:p>
          <a:p>
            <a:pPr marL="0" indent="0">
              <a:buNone/>
            </a:pPr>
            <a:r>
              <a:rPr lang="tr-TR" sz="2400" dirty="0"/>
              <a:t>                   </a:t>
            </a:r>
            <a:r>
              <a:rPr lang="tr-TR" sz="1600" dirty="0" err="1">
                <a:solidFill>
                  <a:srgbClr val="FF0000"/>
                </a:solidFill>
              </a:rPr>
              <a:t>defining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 err="1">
                <a:solidFill>
                  <a:srgbClr val="FF0000"/>
                </a:solidFill>
              </a:rPr>
              <a:t>relative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 err="1">
                <a:solidFill>
                  <a:srgbClr val="FF0000"/>
                </a:solidFill>
              </a:rPr>
              <a:t>clause</a:t>
            </a:r>
            <a:endParaRPr lang="tr-TR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1600" dirty="0">
                <a:solidFill>
                  <a:srgbClr val="FF0000"/>
                </a:solidFill>
              </a:rPr>
              <a:t>                                    as a </a:t>
            </a:r>
            <a:r>
              <a:rPr lang="tr-TR" sz="1600" dirty="0" err="1">
                <a:solidFill>
                  <a:srgbClr val="FF0000"/>
                </a:solidFill>
              </a:rPr>
              <a:t>subject</a:t>
            </a:r>
            <a:endParaRPr lang="tr-TR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2400" dirty="0"/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id="{261CE1B9-FF3E-4E63-BEB0-51EC04E3D024}"/>
              </a:ext>
            </a:extLst>
          </p:cNvPr>
          <p:cNvSpPr txBox="1">
            <a:spLocks/>
          </p:cNvSpPr>
          <p:nvPr/>
        </p:nvSpPr>
        <p:spPr>
          <a:xfrm>
            <a:off x="900332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                       </a:t>
            </a:r>
            <a:r>
              <a:rPr lang="tr-TR" dirty="0" err="1">
                <a:solidFill>
                  <a:srgbClr val="FF0000"/>
                </a:solidFill>
              </a:rPr>
              <a:t>who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that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for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people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51356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80468B-5298-488C-A978-353E6D35D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More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r>
              <a:rPr lang="tr-TR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973AFD-8712-4F6A-9FD4-41509FB74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47" y="169068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girl</a:t>
            </a:r>
            <a:r>
              <a:rPr lang="tr-TR" u="sng" dirty="0"/>
              <a:t> </a:t>
            </a:r>
            <a:r>
              <a:rPr lang="tr-TR" dirty="0"/>
              <a:t>is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India</a:t>
            </a:r>
            <a:r>
              <a:rPr lang="tr-TR" dirty="0"/>
              <a:t>. </a:t>
            </a:r>
            <a:r>
              <a:rPr lang="tr-TR" u="sng" dirty="0" err="1"/>
              <a:t>She</a:t>
            </a:r>
            <a:r>
              <a:rPr lang="tr-TR" dirty="0"/>
              <a:t> </a:t>
            </a:r>
            <a:r>
              <a:rPr lang="tr-TR" dirty="0" err="1"/>
              <a:t>works</a:t>
            </a:r>
            <a:r>
              <a:rPr lang="tr-TR" dirty="0"/>
              <a:t> in a bank.</a:t>
            </a:r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girl</a:t>
            </a:r>
            <a:r>
              <a:rPr lang="tr-TR" u="sng" dirty="0"/>
              <a:t> who / 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works</a:t>
            </a:r>
            <a:r>
              <a:rPr lang="tr-TR" u="sng" dirty="0"/>
              <a:t> in a bank </a:t>
            </a:r>
            <a:r>
              <a:rPr lang="tr-TR" dirty="0"/>
              <a:t>is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India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</a:t>
            </a:r>
            <a:r>
              <a:rPr lang="tr-TR" sz="1800" dirty="0" err="1">
                <a:solidFill>
                  <a:srgbClr val="FF0000"/>
                </a:solidFill>
              </a:rPr>
              <a:t>subject</a:t>
            </a:r>
            <a:endParaRPr lang="tr-TR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waiter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rude</a:t>
            </a:r>
            <a:r>
              <a:rPr lang="tr-TR" dirty="0"/>
              <a:t>. </a:t>
            </a:r>
            <a:r>
              <a:rPr lang="tr-TR" u="sng" dirty="0"/>
              <a:t>He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wearing</a:t>
            </a:r>
            <a:r>
              <a:rPr lang="tr-TR" dirty="0"/>
              <a:t> a </a:t>
            </a:r>
            <a:r>
              <a:rPr lang="tr-TR" dirty="0" err="1"/>
              <a:t>blue</a:t>
            </a:r>
            <a:r>
              <a:rPr lang="tr-TR" dirty="0"/>
              <a:t> </a:t>
            </a:r>
            <a:r>
              <a:rPr lang="tr-TR" dirty="0" err="1"/>
              <a:t>coat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waiter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was</a:t>
            </a:r>
            <a:r>
              <a:rPr lang="tr-TR" u="sng" dirty="0"/>
              <a:t> </a:t>
            </a:r>
            <a:r>
              <a:rPr lang="tr-TR" u="sng" dirty="0" err="1"/>
              <a:t>wearing</a:t>
            </a:r>
            <a:r>
              <a:rPr lang="tr-TR" u="sng" dirty="0"/>
              <a:t> a </a:t>
            </a:r>
            <a:r>
              <a:rPr lang="tr-TR" u="sng" dirty="0" err="1"/>
              <a:t>blue</a:t>
            </a:r>
            <a:r>
              <a:rPr lang="tr-TR" u="sng" dirty="0"/>
              <a:t> </a:t>
            </a:r>
            <a:r>
              <a:rPr lang="tr-TR" u="sng" dirty="0" err="1"/>
              <a:t>coat</a:t>
            </a:r>
            <a:r>
              <a:rPr lang="tr-TR" u="sng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rude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  </a:t>
            </a:r>
            <a:r>
              <a:rPr lang="tr-TR" sz="1800" dirty="0" err="1">
                <a:solidFill>
                  <a:srgbClr val="FF0000"/>
                </a:solidFill>
              </a:rPr>
              <a:t>subject</a:t>
            </a:r>
            <a:endParaRPr lang="tr-TR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u="sng" dirty="0"/>
              <a:t>My </a:t>
            </a:r>
            <a:r>
              <a:rPr lang="tr-TR" u="sng" dirty="0" err="1"/>
              <a:t>sister</a:t>
            </a:r>
            <a:r>
              <a:rPr lang="tr-TR" u="sng" dirty="0"/>
              <a:t> </a:t>
            </a:r>
            <a:r>
              <a:rPr lang="tr-TR" dirty="0"/>
              <a:t>has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 </a:t>
            </a:r>
            <a:r>
              <a:rPr lang="tr-TR" u="sng" dirty="0" err="1"/>
              <a:t>She</a:t>
            </a:r>
            <a:r>
              <a:rPr lang="tr-TR" dirty="0"/>
              <a:t> </a:t>
            </a:r>
            <a:r>
              <a:rPr lang="tr-TR" dirty="0" err="1"/>
              <a:t>lives</a:t>
            </a:r>
            <a:r>
              <a:rPr lang="tr-TR" dirty="0"/>
              <a:t> in Paris.</a:t>
            </a:r>
          </a:p>
          <a:p>
            <a:pPr marL="0" indent="0">
              <a:buNone/>
            </a:pPr>
            <a:r>
              <a:rPr lang="tr-TR" u="sng" dirty="0"/>
              <a:t>My </a:t>
            </a:r>
            <a:r>
              <a:rPr lang="tr-TR" u="sng" dirty="0" err="1"/>
              <a:t>sister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lives</a:t>
            </a:r>
            <a:r>
              <a:rPr lang="tr-TR" u="sng" dirty="0"/>
              <a:t> in Paris </a:t>
            </a:r>
            <a:r>
              <a:rPr lang="tr-TR" dirty="0"/>
              <a:t>has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</a:t>
            </a:r>
            <a:r>
              <a:rPr lang="tr-TR" sz="1800" dirty="0" err="1">
                <a:solidFill>
                  <a:srgbClr val="FF0000"/>
                </a:solidFill>
              </a:rPr>
              <a:t>subject</a:t>
            </a:r>
            <a:endParaRPr lang="tr-TR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937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2044D3-6F3D-4F7D-96A1-A5032F8C8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18" y="705684"/>
            <a:ext cx="10500359" cy="5702520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Now</a:t>
            </a:r>
            <a:r>
              <a:rPr lang="tr-TR" dirty="0"/>
              <a:t> </a:t>
            </a:r>
            <a:r>
              <a:rPr lang="tr-TR" dirty="0" err="1"/>
              <a:t>look</a:t>
            </a:r>
            <a:r>
              <a:rPr lang="tr-TR" dirty="0"/>
              <a:t> at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!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man</a:t>
            </a:r>
            <a:r>
              <a:rPr lang="tr-TR" u="sng" dirty="0"/>
              <a:t> </a:t>
            </a:r>
            <a:r>
              <a:rPr lang="tr-TR" dirty="0"/>
              <a:t>is a </a:t>
            </a:r>
            <a:r>
              <a:rPr lang="tr-TR" dirty="0" err="1"/>
              <a:t>doctor</a:t>
            </a:r>
            <a:r>
              <a:rPr lang="tr-TR" dirty="0"/>
              <a:t>. I 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u="sng" dirty="0" err="1"/>
              <a:t>him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morning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sz="1600" b="1" dirty="0" err="1">
                <a:solidFill>
                  <a:srgbClr val="FF0000"/>
                </a:solidFill>
              </a:rPr>
              <a:t>subject</a:t>
            </a:r>
            <a:r>
              <a:rPr lang="tr-TR" sz="1600" b="1" dirty="0">
                <a:solidFill>
                  <a:srgbClr val="FF0000"/>
                </a:solidFill>
              </a:rPr>
              <a:t>                                                            </a:t>
            </a:r>
            <a:r>
              <a:rPr lang="tr-TR" sz="1600" b="1" dirty="0" err="1">
                <a:solidFill>
                  <a:srgbClr val="FF0000"/>
                </a:solidFill>
              </a:rPr>
              <a:t>object</a:t>
            </a:r>
            <a:endParaRPr lang="tr-TR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/>
              <a:t>Here ‘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man</a:t>
            </a:r>
            <a:r>
              <a:rPr lang="tr-TR" sz="2400" dirty="0"/>
              <a:t>’ </a:t>
            </a:r>
            <a:r>
              <a:rPr lang="tr-TR" sz="2400" dirty="0" err="1"/>
              <a:t>and</a:t>
            </a:r>
            <a:r>
              <a:rPr lang="tr-TR" sz="2400" dirty="0"/>
              <a:t> ‘</a:t>
            </a:r>
            <a:r>
              <a:rPr lang="tr-TR" sz="2400" dirty="0" err="1"/>
              <a:t>him</a:t>
            </a:r>
            <a:r>
              <a:rPr lang="tr-TR" sz="2400" dirty="0"/>
              <a:t>’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same</a:t>
            </a:r>
            <a:r>
              <a:rPr lang="tr-TR" sz="2400" dirty="0"/>
              <a:t>. </a:t>
            </a:r>
            <a:r>
              <a:rPr lang="tr-TR" sz="2400" dirty="0" err="1"/>
              <a:t>In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first</a:t>
            </a:r>
            <a:r>
              <a:rPr lang="tr-TR" sz="2400" dirty="0"/>
              <a:t> </a:t>
            </a:r>
            <a:r>
              <a:rPr lang="tr-TR" sz="2400" dirty="0" err="1"/>
              <a:t>sentence</a:t>
            </a:r>
            <a:r>
              <a:rPr lang="tr-TR" sz="2400" dirty="0"/>
              <a:t> ‘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man</a:t>
            </a:r>
            <a:r>
              <a:rPr lang="tr-TR" sz="2400" dirty="0"/>
              <a:t>’ is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subject</a:t>
            </a:r>
            <a:r>
              <a:rPr lang="tr-TR" sz="2400" dirty="0"/>
              <a:t>, but ‘</a:t>
            </a:r>
            <a:r>
              <a:rPr lang="tr-TR" sz="2400" dirty="0" err="1"/>
              <a:t>him</a:t>
            </a:r>
            <a:r>
              <a:rPr lang="tr-TR" sz="2400" dirty="0"/>
              <a:t>’ is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object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second</a:t>
            </a:r>
            <a:r>
              <a:rPr lang="tr-TR" sz="2400" dirty="0"/>
              <a:t> </a:t>
            </a:r>
            <a:r>
              <a:rPr lang="tr-TR" sz="2400" dirty="0" err="1"/>
              <a:t>sentence</a:t>
            </a:r>
            <a:r>
              <a:rPr lang="tr-TR" sz="2400" dirty="0"/>
              <a:t>. </a:t>
            </a:r>
            <a:r>
              <a:rPr lang="tr-TR" sz="2400" dirty="0" err="1"/>
              <a:t>In</a:t>
            </a:r>
            <a:r>
              <a:rPr lang="tr-TR" sz="2400" dirty="0"/>
              <a:t> </a:t>
            </a:r>
            <a:r>
              <a:rPr lang="tr-TR" sz="2400" dirty="0" err="1"/>
              <a:t>this</a:t>
            </a:r>
            <a:r>
              <a:rPr lang="tr-TR" sz="2400" dirty="0"/>
              <a:t> </a:t>
            </a:r>
            <a:r>
              <a:rPr lang="tr-TR" sz="2400" dirty="0" err="1"/>
              <a:t>situation</a:t>
            </a:r>
            <a:r>
              <a:rPr lang="tr-TR" sz="2400" dirty="0"/>
              <a:t> </a:t>
            </a:r>
            <a:r>
              <a:rPr lang="tr-TR" sz="2400" dirty="0" err="1"/>
              <a:t>we</a:t>
            </a:r>
            <a:r>
              <a:rPr lang="tr-TR" sz="2400" dirty="0"/>
              <a:t> say;</a:t>
            </a:r>
          </a:p>
          <a:p>
            <a:pPr marL="0" indent="0">
              <a:buNone/>
            </a:pPr>
            <a:r>
              <a:rPr lang="tr-TR" sz="2400" u="sng" dirty="0" err="1"/>
              <a:t>The</a:t>
            </a:r>
            <a:r>
              <a:rPr lang="tr-TR" sz="2400" u="sng" dirty="0"/>
              <a:t> </a:t>
            </a:r>
            <a:r>
              <a:rPr lang="tr-TR" sz="2400" u="sng" dirty="0" err="1"/>
              <a:t>man</a:t>
            </a:r>
            <a:r>
              <a:rPr lang="tr-TR" sz="2400" u="sng" dirty="0"/>
              <a:t> </a:t>
            </a:r>
            <a:r>
              <a:rPr lang="tr-TR" sz="2400" u="sng" dirty="0" err="1"/>
              <a:t>who</a:t>
            </a:r>
            <a:r>
              <a:rPr lang="tr-TR" sz="2400" u="sng" dirty="0"/>
              <a:t>/</a:t>
            </a:r>
            <a:r>
              <a:rPr lang="tr-TR" sz="2400" u="sng" dirty="0" err="1"/>
              <a:t>that</a:t>
            </a:r>
            <a:r>
              <a:rPr lang="tr-TR" sz="2400" u="sng" dirty="0"/>
              <a:t> I </a:t>
            </a:r>
            <a:r>
              <a:rPr lang="tr-TR" sz="2400" u="sng" dirty="0" err="1"/>
              <a:t>see</a:t>
            </a:r>
            <a:r>
              <a:rPr lang="tr-TR" sz="2400" u="sng" dirty="0"/>
              <a:t> </a:t>
            </a:r>
            <a:r>
              <a:rPr lang="tr-TR" sz="2400" u="sng" dirty="0" err="1"/>
              <a:t>every</a:t>
            </a:r>
            <a:r>
              <a:rPr lang="tr-TR" sz="2400" u="sng" dirty="0"/>
              <a:t> </a:t>
            </a:r>
            <a:r>
              <a:rPr lang="tr-TR" sz="2400" u="sng" dirty="0" err="1"/>
              <a:t>morning</a:t>
            </a:r>
            <a:r>
              <a:rPr lang="tr-TR" sz="2400" u="sng" dirty="0"/>
              <a:t> </a:t>
            </a:r>
            <a:r>
              <a:rPr lang="tr-TR" sz="2400" dirty="0"/>
              <a:t>is a </a:t>
            </a:r>
            <a:r>
              <a:rPr lang="tr-TR" sz="2400" dirty="0" err="1"/>
              <a:t>doctor</a:t>
            </a:r>
            <a:r>
              <a:rPr lang="tr-TR" sz="2400" dirty="0"/>
              <a:t>.</a:t>
            </a:r>
          </a:p>
          <a:p>
            <a:pPr marL="0" indent="0">
              <a:buNone/>
            </a:pPr>
            <a:r>
              <a:rPr lang="tr-TR" sz="2400" dirty="0"/>
              <a:t>                           </a:t>
            </a:r>
            <a:r>
              <a:rPr lang="tr-TR" sz="2400" dirty="0" err="1">
                <a:solidFill>
                  <a:srgbClr val="FF0000"/>
                </a:solidFill>
              </a:rPr>
              <a:t>subject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 err="1">
                <a:solidFill>
                  <a:srgbClr val="FF0000"/>
                </a:solidFill>
              </a:rPr>
              <a:t>Don’t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use</a:t>
            </a:r>
            <a:r>
              <a:rPr lang="tr-TR" sz="2400" dirty="0">
                <a:solidFill>
                  <a:srgbClr val="FF0000"/>
                </a:solidFill>
              </a:rPr>
              <a:t> ‘her’ in </a:t>
            </a:r>
            <a:r>
              <a:rPr lang="tr-TR" sz="2400" dirty="0" err="1">
                <a:solidFill>
                  <a:srgbClr val="FF0000"/>
                </a:solidFill>
              </a:rPr>
              <a:t>relative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clause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because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we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use</a:t>
            </a:r>
            <a:r>
              <a:rPr lang="tr-TR" sz="2400" dirty="0">
                <a:solidFill>
                  <a:srgbClr val="FF0000"/>
                </a:solidFill>
              </a:rPr>
              <a:t> ‘</a:t>
            </a:r>
            <a:r>
              <a:rPr lang="tr-TR" sz="2400" dirty="0" err="1">
                <a:solidFill>
                  <a:srgbClr val="FF0000"/>
                </a:solidFill>
              </a:rPr>
              <a:t>who</a:t>
            </a:r>
            <a:r>
              <a:rPr lang="tr-TR" sz="2400" dirty="0">
                <a:solidFill>
                  <a:srgbClr val="FF0000"/>
                </a:solidFill>
              </a:rPr>
              <a:t>’ </a:t>
            </a:r>
            <a:r>
              <a:rPr lang="tr-TR" sz="2400" dirty="0" err="1">
                <a:solidFill>
                  <a:srgbClr val="FF0000"/>
                </a:solidFill>
              </a:rPr>
              <a:t>or</a:t>
            </a:r>
            <a:r>
              <a:rPr lang="tr-TR" sz="2400" dirty="0">
                <a:solidFill>
                  <a:srgbClr val="FF0000"/>
                </a:solidFill>
              </a:rPr>
              <a:t> ‘</a:t>
            </a:r>
            <a:r>
              <a:rPr lang="tr-TR" sz="2400" dirty="0" err="1">
                <a:solidFill>
                  <a:srgbClr val="FF0000"/>
                </a:solidFill>
              </a:rPr>
              <a:t>that</a:t>
            </a:r>
            <a:r>
              <a:rPr lang="tr-TR" sz="2400" dirty="0">
                <a:solidFill>
                  <a:srgbClr val="FF0000"/>
                </a:solidFill>
              </a:rPr>
              <a:t>’ </a:t>
            </a:r>
            <a:r>
              <a:rPr lang="tr-TR" sz="2400" dirty="0" err="1">
                <a:solidFill>
                  <a:srgbClr val="FF0000"/>
                </a:solidFill>
              </a:rPr>
              <a:t>instead</a:t>
            </a:r>
            <a:r>
              <a:rPr lang="tr-TR" sz="2400" dirty="0">
                <a:solidFill>
                  <a:srgbClr val="FF0000"/>
                </a:solidFill>
              </a:rPr>
              <a:t> of it.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171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   </a:t>
            </a:r>
            <a:r>
              <a:rPr lang="tr-TR" dirty="0" err="1">
                <a:solidFill>
                  <a:srgbClr val="FF0000"/>
                </a:solidFill>
              </a:rPr>
              <a:t>More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girl</a:t>
            </a:r>
            <a:r>
              <a:rPr lang="tr-TR" u="sng" dirty="0"/>
              <a:t> </a:t>
            </a:r>
            <a:r>
              <a:rPr lang="tr-TR" dirty="0"/>
              <a:t>is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India</a:t>
            </a:r>
            <a:r>
              <a:rPr lang="tr-TR" dirty="0"/>
              <a:t>. I met </a:t>
            </a:r>
            <a:r>
              <a:rPr lang="tr-TR" u="sng" dirty="0"/>
              <a:t>her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night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girl</a:t>
            </a:r>
            <a:r>
              <a:rPr lang="tr-TR" u="sng" dirty="0"/>
              <a:t> who/</a:t>
            </a:r>
            <a:r>
              <a:rPr lang="tr-TR" u="sng" dirty="0" err="1"/>
              <a:t>that</a:t>
            </a:r>
            <a:r>
              <a:rPr lang="tr-TR" u="sng" dirty="0"/>
              <a:t> I met at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party</a:t>
            </a:r>
            <a:r>
              <a:rPr lang="tr-TR" u="sng" dirty="0"/>
              <a:t> </a:t>
            </a:r>
            <a:r>
              <a:rPr lang="tr-TR" u="sng" dirty="0" err="1"/>
              <a:t>last</a:t>
            </a:r>
            <a:r>
              <a:rPr lang="tr-TR" u="sng" dirty="0"/>
              <a:t> </a:t>
            </a:r>
            <a:r>
              <a:rPr lang="tr-TR" u="sng" dirty="0" err="1"/>
              <a:t>night</a:t>
            </a:r>
            <a:r>
              <a:rPr lang="tr-TR" u="sng" dirty="0"/>
              <a:t> </a:t>
            </a:r>
            <a:r>
              <a:rPr lang="tr-TR" dirty="0"/>
              <a:t>is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India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</a:t>
            </a:r>
            <a:r>
              <a:rPr lang="tr-TR" dirty="0" err="1">
                <a:solidFill>
                  <a:srgbClr val="FF0000"/>
                </a:solidFill>
              </a:rPr>
              <a:t>subject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waiter</a:t>
            </a:r>
            <a:r>
              <a:rPr lang="tr-TR" u="sng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rude</a:t>
            </a:r>
            <a:r>
              <a:rPr lang="tr-TR" dirty="0"/>
              <a:t>. My </a:t>
            </a:r>
            <a:r>
              <a:rPr lang="tr-TR" dirty="0" err="1"/>
              <a:t>father</a:t>
            </a:r>
            <a:r>
              <a:rPr lang="tr-TR" dirty="0"/>
              <a:t> </a:t>
            </a:r>
            <a:r>
              <a:rPr lang="tr-TR" dirty="0" err="1"/>
              <a:t>argued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u="sng" dirty="0" err="1"/>
              <a:t>him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waiter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my</a:t>
            </a:r>
            <a:r>
              <a:rPr lang="tr-TR" u="sng" dirty="0"/>
              <a:t> </a:t>
            </a:r>
            <a:r>
              <a:rPr lang="tr-TR" u="sng" dirty="0" err="1"/>
              <a:t>father</a:t>
            </a:r>
            <a:r>
              <a:rPr lang="tr-TR" u="sng" dirty="0"/>
              <a:t> </a:t>
            </a:r>
            <a:r>
              <a:rPr lang="tr-TR" u="sng" dirty="0" err="1"/>
              <a:t>argued</a:t>
            </a:r>
            <a:r>
              <a:rPr lang="tr-TR" u="sng" dirty="0"/>
              <a:t> </a:t>
            </a:r>
            <a:r>
              <a:rPr lang="tr-TR" u="sng" dirty="0" err="1"/>
              <a:t>with</a:t>
            </a:r>
            <a:r>
              <a:rPr lang="tr-TR" u="sng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rude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subject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u="sng" dirty="0"/>
              <a:t>My </a:t>
            </a:r>
            <a:r>
              <a:rPr lang="tr-TR" u="sng" dirty="0" err="1"/>
              <a:t>sister</a:t>
            </a:r>
            <a:r>
              <a:rPr lang="tr-TR" u="sng" dirty="0"/>
              <a:t> </a:t>
            </a:r>
            <a:r>
              <a:rPr lang="tr-TR" dirty="0"/>
              <a:t>has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 I </a:t>
            </a:r>
            <a:r>
              <a:rPr lang="tr-TR" dirty="0" err="1"/>
              <a:t>haven’t</a:t>
            </a:r>
            <a:r>
              <a:rPr lang="tr-TR" dirty="0"/>
              <a:t> </a:t>
            </a:r>
            <a:r>
              <a:rPr lang="tr-TR" dirty="0" err="1"/>
              <a:t>seen</a:t>
            </a:r>
            <a:r>
              <a:rPr lang="tr-TR" dirty="0"/>
              <a:t> </a:t>
            </a:r>
            <a:r>
              <a:rPr lang="tr-TR" u="sng" dirty="0"/>
              <a:t>her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ages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u="sng" dirty="0"/>
              <a:t>My </a:t>
            </a:r>
            <a:r>
              <a:rPr lang="tr-TR" u="sng" dirty="0" err="1"/>
              <a:t>sister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I </a:t>
            </a:r>
            <a:r>
              <a:rPr lang="tr-TR" u="sng" dirty="0" err="1"/>
              <a:t>haven’t</a:t>
            </a:r>
            <a:r>
              <a:rPr lang="tr-TR" u="sng" dirty="0"/>
              <a:t> </a:t>
            </a:r>
            <a:r>
              <a:rPr lang="tr-TR" u="sng" dirty="0" err="1"/>
              <a:t>seen</a:t>
            </a:r>
            <a:r>
              <a:rPr lang="tr-TR" u="sng" dirty="0"/>
              <a:t> </a:t>
            </a:r>
            <a:r>
              <a:rPr lang="tr-TR" u="sng" dirty="0" err="1"/>
              <a:t>for</a:t>
            </a:r>
            <a:r>
              <a:rPr lang="tr-TR" u="sng" dirty="0"/>
              <a:t> </a:t>
            </a:r>
            <a:r>
              <a:rPr lang="tr-TR" u="sng" dirty="0" err="1"/>
              <a:t>ages</a:t>
            </a:r>
            <a:r>
              <a:rPr lang="tr-TR" u="sng" dirty="0"/>
              <a:t> </a:t>
            </a:r>
            <a:r>
              <a:rPr lang="tr-TR" dirty="0"/>
              <a:t>has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children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subject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224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  As an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doctor</a:t>
            </a:r>
            <a:r>
              <a:rPr lang="tr-TR" dirty="0"/>
              <a:t>. I 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u="sng" dirty="0" err="1"/>
              <a:t>him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morning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r>
              <a:rPr lang="tr-TR" dirty="0">
                <a:solidFill>
                  <a:srgbClr val="FF0000"/>
                </a:solidFill>
              </a:rPr>
              <a:t>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‘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doctor</a:t>
            </a:r>
            <a:r>
              <a:rPr lang="tr-TR" dirty="0"/>
              <a:t>’ </a:t>
            </a:r>
            <a:r>
              <a:rPr lang="tr-TR" dirty="0" err="1"/>
              <a:t>and</a:t>
            </a:r>
            <a:r>
              <a:rPr lang="tr-TR" dirty="0"/>
              <a:t> ‘</a:t>
            </a:r>
            <a:r>
              <a:rPr lang="tr-TR" dirty="0" err="1"/>
              <a:t>him</a:t>
            </a:r>
            <a:r>
              <a:rPr lang="tr-TR" dirty="0"/>
              <a:t>’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objects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  I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doctor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I </a:t>
            </a:r>
            <a:r>
              <a:rPr lang="tr-TR" u="sng" dirty="0" err="1"/>
              <a:t>see</a:t>
            </a:r>
            <a:r>
              <a:rPr lang="tr-TR" u="sng" dirty="0"/>
              <a:t> </a:t>
            </a:r>
            <a:r>
              <a:rPr lang="tr-TR" u="sng" dirty="0" err="1"/>
              <a:t>every</a:t>
            </a:r>
            <a:r>
              <a:rPr lang="tr-TR" u="sng" dirty="0"/>
              <a:t> </a:t>
            </a:r>
            <a:r>
              <a:rPr lang="tr-TR" u="sng" dirty="0" err="1"/>
              <a:t>morning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FF0000"/>
                </a:solidFill>
              </a:rPr>
              <a:t>                                                      </a:t>
            </a:r>
            <a:r>
              <a:rPr lang="tr-TR" sz="1800" dirty="0" err="1">
                <a:solidFill>
                  <a:srgbClr val="FF0000"/>
                </a:solidFill>
              </a:rPr>
              <a:t>defining</a:t>
            </a:r>
            <a:r>
              <a:rPr lang="tr-TR" sz="1800" dirty="0">
                <a:solidFill>
                  <a:srgbClr val="FF0000"/>
                </a:solidFill>
              </a:rPr>
              <a:t> </a:t>
            </a:r>
            <a:r>
              <a:rPr lang="tr-TR" sz="1800" dirty="0" err="1">
                <a:solidFill>
                  <a:srgbClr val="FF0000"/>
                </a:solidFill>
              </a:rPr>
              <a:t>relative</a:t>
            </a:r>
            <a:r>
              <a:rPr lang="tr-TR" sz="1800" dirty="0">
                <a:solidFill>
                  <a:srgbClr val="FF0000"/>
                </a:solidFill>
              </a:rPr>
              <a:t> </a:t>
            </a:r>
            <a:r>
              <a:rPr lang="tr-TR" sz="1800" dirty="0" err="1">
                <a:solidFill>
                  <a:srgbClr val="FF0000"/>
                </a:solidFill>
              </a:rPr>
              <a:t>clause</a:t>
            </a:r>
            <a:r>
              <a:rPr lang="tr-TR" sz="18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tr-TR" sz="1800" dirty="0">
                <a:solidFill>
                  <a:srgbClr val="FF0000"/>
                </a:solidFill>
              </a:rPr>
              <a:t>                                                               as an </a:t>
            </a:r>
            <a:r>
              <a:rPr lang="tr-TR" sz="1800" dirty="0" err="1">
                <a:solidFill>
                  <a:srgbClr val="FF0000"/>
                </a:solidFill>
              </a:rPr>
              <a:t>object</a:t>
            </a:r>
            <a:endParaRPr lang="tr-TR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904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More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examples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607994"/>
            <a:ext cx="10515600" cy="4713720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dirty="0" err="1"/>
              <a:t>Lucy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manager</a:t>
            </a:r>
            <a:r>
              <a:rPr lang="tr-TR" dirty="0"/>
              <a:t>. My </a:t>
            </a:r>
            <a:r>
              <a:rPr lang="tr-TR" dirty="0" err="1"/>
              <a:t>father</a:t>
            </a:r>
            <a:r>
              <a:rPr lang="tr-TR" dirty="0"/>
              <a:t> </a:t>
            </a:r>
            <a:r>
              <a:rPr lang="tr-TR" dirty="0" err="1"/>
              <a:t>knows</a:t>
            </a:r>
            <a:r>
              <a:rPr lang="tr-TR" dirty="0"/>
              <a:t> </a:t>
            </a:r>
            <a:r>
              <a:rPr lang="tr-TR" u="sng" dirty="0" err="1"/>
              <a:t>him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</a:t>
            </a:r>
            <a:r>
              <a:rPr lang="tr-TR" dirty="0" err="1"/>
              <a:t>Lucy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manager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my</a:t>
            </a:r>
            <a:r>
              <a:rPr lang="tr-TR" u="sng" dirty="0"/>
              <a:t> </a:t>
            </a:r>
            <a:r>
              <a:rPr lang="tr-TR" u="sng" dirty="0" err="1"/>
              <a:t>father</a:t>
            </a:r>
            <a:r>
              <a:rPr lang="tr-TR" u="sng" dirty="0"/>
              <a:t> </a:t>
            </a:r>
            <a:r>
              <a:rPr lang="tr-TR" u="sng" dirty="0" err="1"/>
              <a:t>knows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2. I met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secretary</a:t>
            </a:r>
            <a:r>
              <a:rPr lang="tr-TR" dirty="0"/>
              <a:t>. </a:t>
            </a:r>
            <a:r>
              <a:rPr lang="tr-TR" dirty="0" err="1"/>
              <a:t>Mr</a:t>
            </a:r>
            <a:r>
              <a:rPr lang="tr-TR" dirty="0"/>
              <a:t>. </a:t>
            </a:r>
            <a:r>
              <a:rPr lang="tr-TR" dirty="0" err="1"/>
              <a:t>Jones</a:t>
            </a:r>
            <a:r>
              <a:rPr lang="tr-TR" dirty="0"/>
              <a:t> </a:t>
            </a:r>
            <a:r>
              <a:rPr lang="tr-TR" dirty="0" err="1"/>
              <a:t>employed</a:t>
            </a:r>
            <a:r>
              <a:rPr lang="tr-TR" dirty="0"/>
              <a:t> </a:t>
            </a:r>
            <a:r>
              <a:rPr lang="tr-TR" u="sng" dirty="0"/>
              <a:t>her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I met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secretary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Mr</a:t>
            </a:r>
            <a:r>
              <a:rPr lang="tr-TR" u="sng" dirty="0"/>
              <a:t>. </a:t>
            </a:r>
            <a:r>
              <a:rPr lang="tr-TR" u="sng" dirty="0" err="1"/>
              <a:t>Jones</a:t>
            </a:r>
            <a:r>
              <a:rPr lang="tr-TR" u="sng" dirty="0"/>
              <a:t> </a:t>
            </a:r>
            <a:r>
              <a:rPr lang="tr-TR" u="sng" dirty="0" err="1"/>
              <a:t>employed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3. I </a:t>
            </a:r>
            <a:r>
              <a:rPr lang="tr-TR" dirty="0" err="1"/>
              <a:t>haven’t</a:t>
            </a:r>
            <a:r>
              <a:rPr lang="tr-TR" dirty="0"/>
              <a:t> </a:t>
            </a:r>
            <a:r>
              <a:rPr lang="tr-TR" dirty="0" err="1"/>
              <a:t>seen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girl</a:t>
            </a:r>
            <a:r>
              <a:rPr lang="tr-TR" dirty="0"/>
              <a:t>. </a:t>
            </a:r>
            <a:r>
              <a:rPr lang="tr-TR" dirty="0" err="1"/>
              <a:t>Jack</a:t>
            </a:r>
            <a:r>
              <a:rPr lang="tr-TR" dirty="0"/>
              <a:t> has </a:t>
            </a:r>
            <a:r>
              <a:rPr lang="tr-TR" dirty="0" err="1"/>
              <a:t>married</a:t>
            </a:r>
            <a:r>
              <a:rPr lang="tr-TR" dirty="0"/>
              <a:t> </a:t>
            </a:r>
            <a:r>
              <a:rPr lang="tr-TR" u="sng" dirty="0"/>
              <a:t>her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I </a:t>
            </a:r>
            <a:r>
              <a:rPr lang="tr-TR" dirty="0" err="1"/>
              <a:t>haven’t</a:t>
            </a:r>
            <a:r>
              <a:rPr lang="tr-TR" dirty="0"/>
              <a:t> </a:t>
            </a:r>
            <a:r>
              <a:rPr lang="tr-TR" dirty="0" err="1"/>
              <a:t>seen</a:t>
            </a:r>
            <a:r>
              <a:rPr lang="tr-TR" dirty="0"/>
              <a:t> </a:t>
            </a:r>
            <a:r>
              <a:rPr lang="tr-TR" u="sng" dirty="0" err="1"/>
              <a:t>the</a:t>
            </a:r>
            <a:r>
              <a:rPr lang="tr-TR" u="sng" dirty="0"/>
              <a:t> </a:t>
            </a:r>
            <a:r>
              <a:rPr lang="tr-TR" u="sng" dirty="0" err="1"/>
              <a:t>girl</a:t>
            </a:r>
            <a:r>
              <a:rPr lang="tr-TR" u="sng" dirty="0"/>
              <a:t> </a:t>
            </a:r>
            <a:r>
              <a:rPr lang="tr-TR" u="sng" dirty="0" err="1"/>
              <a:t>who</a:t>
            </a:r>
            <a:r>
              <a:rPr lang="tr-TR" u="sng" dirty="0"/>
              <a:t>/</a:t>
            </a:r>
            <a:r>
              <a:rPr lang="tr-TR" u="sng" dirty="0" err="1"/>
              <a:t>that</a:t>
            </a:r>
            <a:r>
              <a:rPr lang="tr-TR" u="sng" dirty="0"/>
              <a:t> </a:t>
            </a:r>
            <a:r>
              <a:rPr lang="tr-TR" u="sng" dirty="0" err="1"/>
              <a:t>Jack</a:t>
            </a:r>
            <a:r>
              <a:rPr lang="tr-TR" u="sng" dirty="0"/>
              <a:t> has </a:t>
            </a:r>
            <a:r>
              <a:rPr lang="tr-TR" u="sng" dirty="0" err="1"/>
              <a:t>married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                                       </a:t>
            </a:r>
            <a:r>
              <a:rPr lang="tr-TR" dirty="0" err="1">
                <a:solidFill>
                  <a:srgbClr val="FF0000"/>
                </a:solidFill>
              </a:rPr>
              <a:t>object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481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283</TotalTime>
  <Words>1999</Words>
  <Application>Microsoft Office PowerPoint</Application>
  <PresentationFormat>Geniş ekran</PresentationFormat>
  <Paragraphs>229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Teması</vt:lpstr>
      <vt:lpstr>Defining Relative Clause</vt:lpstr>
      <vt:lpstr>What’s a defining relative clause?</vt:lpstr>
      <vt:lpstr>Relative Pronouns</vt:lpstr>
      <vt:lpstr>As a subject</vt:lpstr>
      <vt:lpstr>More examples:</vt:lpstr>
      <vt:lpstr>PowerPoint Sunusu</vt:lpstr>
      <vt:lpstr>   More examples</vt:lpstr>
      <vt:lpstr>  As an object</vt:lpstr>
      <vt:lpstr>More examples</vt:lpstr>
      <vt:lpstr>  </vt:lpstr>
      <vt:lpstr>More examples</vt:lpstr>
      <vt:lpstr>which / that </vt:lpstr>
      <vt:lpstr>More examples:</vt:lpstr>
      <vt:lpstr>   </vt:lpstr>
      <vt:lpstr>  As an object</vt:lpstr>
      <vt:lpstr>More examples</vt:lpstr>
      <vt:lpstr>PowerPoint Sunusu</vt:lpstr>
      <vt:lpstr>where (for places)</vt:lpstr>
      <vt:lpstr>PowerPoint Sunusu</vt:lpstr>
      <vt:lpstr>Warning!             where / which?</vt:lpstr>
      <vt:lpstr>whose (for owners)</vt:lpstr>
      <vt:lpstr>PowerPoint Sunusu</vt:lpstr>
      <vt:lpstr>when (for time)</vt:lpstr>
      <vt:lpstr>why (for reason)</vt:lpstr>
      <vt:lpstr>which - whose - who - when - where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Relative Clause</dc:title>
  <dc:creator>Evrim Yavuz</dc:creator>
  <cp:lastModifiedBy>Evrim Yavuz</cp:lastModifiedBy>
  <cp:revision>81</cp:revision>
  <dcterms:created xsi:type="dcterms:W3CDTF">2020-04-20T08:38:26Z</dcterms:created>
  <dcterms:modified xsi:type="dcterms:W3CDTF">2020-05-04T21:59:52Z</dcterms:modified>
</cp:coreProperties>
</file>