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6.xml" ContentType="application/vnd.openxmlformats-officedocument.presentationml.notesSlide+xml"/>
  <Override PartName="/ppt/notesSlides/_rels/notesSlide6.xml.rels" ContentType="application/vnd.openxmlformats-package.relationships+xml"/>
  <Override PartName="/ppt/media/image1.png" ContentType="image/png"/>
  <Override PartName="/ppt/media/image2.png" ContentType="image/png"/>
  <Override PartName="/ppt/media/image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US" sz="4400" spc="-1" strike="noStrike">
                <a:latin typeface="Arial"/>
              </a:rPr>
              <a:t>Для перемещения страницы щёлкните мышью</a:t>
            </a:r>
            <a:endParaRPr b="0" lang="en-US" sz="4400" spc="-1" strike="noStrike">
              <a:latin typeface="Arial"/>
            </a:endParaRPr>
          </a:p>
        </p:txBody>
      </p:sp>
      <p:sp>
        <p:nvSpPr>
          <p:cNvPr id="126"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Для правки формата примечаний щёлкните мышью</a:t>
            </a:r>
            <a:endParaRPr b="0" lang="en-US" sz="2000" spc="-1" strike="noStrike">
              <a:latin typeface="Arial"/>
            </a:endParaRPr>
          </a:p>
        </p:txBody>
      </p:sp>
      <p:sp>
        <p:nvSpPr>
          <p:cNvPr id="127"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&lt;верхний колонтитул&gt;</a:t>
            </a:r>
            <a:endParaRPr b="0" lang="en-US" sz="1400" spc="-1" strike="noStrike">
              <a:latin typeface="Times New Roman"/>
            </a:endParaRPr>
          </a:p>
        </p:txBody>
      </p:sp>
      <p:sp>
        <p:nvSpPr>
          <p:cNvPr id="128"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&lt;дата/время&gt;</a:t>
            </a:r>
            <a:endParaRPr b="0" lang="en-US" sz="1400" spc="-1" strike="noStrike">
              <a:latin typeface="Times New Roman"/>
            </a:endParaRPr>
          </a:p>
        </p:txBody>
      </p:sp>
      <p:sp>
        <p:nvSpPr>
          <p:cNvPr id="129"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&lt;нижний колонтитул&gt;</a:t>
            </a:r>
            <a:endParaRPr b="0" lang="en-US" sz="1400" spc="-1" strike="noStrike">
              <a:latin typeface="Times New Roman"/>
            </a:endParaRPr>
          </a:p>
        </p:txBody>
      </p:sp>
      <p:sp>
        <p:nvSpPr>
          <p:cNvPr id="130"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3CE2373-4B08-4327-A37F-216025D5A4B1}" type="slidenum">
              <a:rPr b="0" lang="en-US" sz="1400" spc="-1" strike="noStrike">
                <a:latin typeface="Times New Roman"/>
              </a:rPr>
              <a:t>&lt;номер&gt;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1143000" y="685800"/>
            <a:ext cx="4570560" cy="3427560"/>
          </a:xfrm>
          <a:prstGeom prst="rect">
            <a:avLst/>
          </a:prstGeom>
        </p:spPr>
      </p:sp>
      <p:sp>
        <p:nvSpPr>
          <p:cNvPr id="171" name="PlaceHolder 2"/>
          <p:cNvSpPr>
            <a:spLocks noGrp="1"/>
          </p:cNvSpPr>
          <p:nvPr>
            <p:ph type="body"/>
          </p:nvPr>
        </p:nvSpPr>
        <p:spPr>
          <a:xfrm>
            <a:off x="685800" y="4343400"/>
            <a:ext cx="5484960" cy="4113360"/>
          </a:xfrm>
          <a:prstGeom prst="rect">
            <a:avLst/>
          </a:prstGeom>
        </p:spPr>
        <p:txBody>
          <a:bodyPr lIns="0" rIns="0" tIns="0" bIns="0">
            <a:noAutofit/>
          </a:bodyPr>
          <a:p>
            <a:endParaRPr b="0" lang="en-US" sz="2000" spc="-1" strike="noStrike">
              <a:latin typeface="Arial"/>
            </a:endParaRPr>
          </a:p>
        </p:txBody>
      </p:sp>
      <p:sp>
        <p:nvSpPr>
          <p:cNvPr id="172" name="CustomShape 3"/>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842B6EE-F2AE-4AF2-A3EB-604EE87D46D4}" type="slidenum">
              <a:rPr b="0" lang="ru-RU" sz="1200" spc="-1" strike="noStrike">
                <a:solidFill>
                  <a:srgbClr val="000000"/>
                </a:solidFill>
                <a:latin typeface="+mn-lt"/>
                <a:ea typeface="+mn-ea"/>
              </a:rPr>
              <a:t>&lt;номер&gt;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4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7"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78"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79"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0"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1"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2"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0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1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0"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1"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2"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123"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124"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1"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2"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3" name="Line 4"/>
          <p:cNvSpPr/>
          <p:nvPr/>
        </p:nvSpPr>
        <p:spPr>
          <a:xfrm>
            <a:off x="514080" y="5349600"/>
            <a:ext cx="8629920" cy="2520"/>
          </a:xfrm>
          <a:prstGeom prst="line">
            <a:avLst/>
          </a:prstGeom>
          <a:ln w="9525">
            <a:solidFill>
              <a:srgbClr val="f0a22e"/>
            </a:solidFill>
            <a:round/>
          </a:ln>
        </p:spPr>
        <p:style>
          <a:lnRef idx="0"/>
          <a:fillRef idx="0"/>
          <a:effectRef idx="0"/>
          <a:fontRef idx="minor"/>
        </p:style>
      </p:sp>
      <p:sp>
        <p:nvSpPr>
          <p:cNvPr id="4" name="PlaceHolder 5"/>
          <p:cNvSpPr>
            <a:spLocks noGrp="1"/>
          </p:cNvSpPr>
          <p:nvPr>
            <p:ph type="title"/>
          </p:nvPr>
        </p:nvSpPr>
        <p:spPr>
          <a:xfrm>
            <a:off x="457200" y="221040"/>
            <a:ext cx="8228520" cy="1249920"/>
          </a:xfrm>
          <a:prstGeom prst="rect">
            <a:avLst/>
          </a:prstGeom>
        </p:spPr>
        <p:txBody>
          <a:bodyPr lIns="0" rIns="0" tIns="0" bIns="0" anchor="ctr">
            <a:noAutofit/>
          </a:bodyPr>
          <a:p>
            <a:r>
              <a:rPr b="0" lang="en-US" sz="1800" spc="-1" strike="noStrike">
                <a:latin typeface="Arial"/>
              </a:rPr>
              <a:t>Для правки текста заглавия щёлкните мышью</a:t>
            </a:r>
            <a:endParaRPr b="0" lang="en-US" sz="1800" spc="-1" strike="noStrike">
              <a:latin typeface="Arial"/>
            </a:endParaRPr>
          </a:p>
        </p:txBody>
      </p:sp>
      <p:sp>
        <p:nvSpPr>
          <p:cNvPr id="5" name="PlaceHolder 6"/>
          <p:cNvSpPr>
            <a:spLocks noGrp="1"/>
          </p:cNvSpPr>
          <p:nvPr>
            <p:ph type="body"/>
          </p:nvPr>
        </p:nvSpPr>
        <p:spPr>
          <a:xfrm>
            <a:off x="457200" y="1604520"/>
            <a:ext cx="8228520" cy="39765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Для правки структуры щёлкните мышью</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Второй уровень структуры</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Третий уровень структуры</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Четвёртый уровень структуры</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Пятый уровень структуры</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Шестой уровень структуры</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Седьмой уровень структуры</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43"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44"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45" name="PlaceHolder 4"/>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4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3"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84"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85"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86" name="Line 4"/>
          <p:cNvSpPr/>
          <p:nvPr/>
        </p:nvSpPr>
        <p:spPr>
          <a:xfrm>
            <a:off x="514080" y="5349600"/>
            <a:ext cx="8629920" cy="2520"/>
          </a:xfrm>
          <a:prstGeom prst="line">
            <a:avLst/>
          </a:prstGeom>
          <a:ln w="9525">
            <a:solidFill>
              <a:srgbClr val="f0a22e"/>
            </a:solidFill>
            <a:round/>
          </a:ln>
        </p:spPr>
        <p:style>
          <a:lnRef idx="0"/>
          <a:fillRef idx="0"/>
          <a:effectRef idx="0"/>
          <a:fontRef idx="minor"/>
        </p:style>
      </p:sp>
      <p:sp>
        <p:nvSpPr>
          <p:cNvPr id="87"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88"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380880" y="1052640"/>
            <a:ext cx="8457120" cy="5022000"/>
          </a:xfrm>
          <a:prstGeom prst="rect">
            <a:avLst/>
          </a:prstGeom>
          <a:noFill/>
          <a:ln w="0">
            <a:noFill/>
          </a:ln>
        </p:spPr>
        <p:style>
          <a:lnRef idx="0"/>
          <a:fillRef idx="0"/>
          <a:effectRef idx="0"/>
          <a:fontRef idx="minor"/>
        </p:style>
        <p:txBody>
          <a:bodyPr lIns="90000" rIns="90000" tIns="45000" bIns="45000">
            <a:normAutofit/>
          </a:bodyPr>
          <a:p>
            <a:pPr algn="ctr">
              <a:lnSpc>
                <a:spcPct val="100000"/>
              </a:lnSpc>
            </a:pPr>
            <a:br/>
            <a:r>
              <a:rPr b="1" lang="uk-UA" sz="2400" spc="-1" strike="noStrike" cap="all">
                <a:solidFill>
                  <a:srgbClr val="4e3b30"/>
                </a:solidFill>
                <a:latin typeface="Times New Roman"/>
                <a:ea typeface="DejaVu Sans"/>
              </a:rPr>
              <a:t>Основи политичних і правових знань.</a:t>
            </a:r>
            <a:br/>
            <a:br/>
            <a:r>
              <a:rPr b="0" lang="uk-UA" sz="2400" spc="-1" strike="noStrike" cap="all">
                <a:solidFill>
                  <a:srgbClr val="4e3b30"/>
                </a:solidFill>
                <a:latin typeface="Times New Roman"/>
                <a:ea typeface="DejaVu Sans"/>
              </a:rPr>
              <a:t>ЛЕКЦІЯ</a:t>
            </a:r>
            <a:br/>
            <a:r>
              <a:rPr b="0" lang="uk-UA" sz="2400" spc="-1" strike="noStrike" baseline="30000" cap="all">
                <a:solidFill>
                  <a:srgbClr val="4e3b30"/>
                </a:solidFill>
                <a:latin typeface="Times New Roman"/>
                <a:ea typeface="DejaVu Sans"/>
              </a:rPr>
              <a:t> </a:t>
            </a:r>
            <a:br/>
            <a:r>
              <a:rPr b="1" lang="uk-UA" sz="2400" spc="-1" strike="noStrike" cap="all">
                <a:solidFill>
                  <a:srgbClr val="4e3b30"/>
                </a:solidFill>
                <a:latin typeface="Times New Roman"/>
                <a:ea typeface="DejaVu Sans"/>
              </a:rPr>
              <a:t>Тема № 1: “ воєнна політика в структурі політики держави”</a:t>
            </a:r>
            <a:br/>
            <a:br/>
            <a:r>
              <a:rPr b="1" lang="uk-UA" sz="2400" spc="-1" strike="noStrike" cap="all">
                <a:solidFill>
                  <a:srgbClr val="4e3b30"/>
                </a:solidFill>
                <a:latin typeface="Times New Roman"/>
                <a:ea typeface="DejaVu Sans"/>
              </a:rPr>
              <a:t>Заняття 1. Воєнна політика держави.</a:t>
            </a:r>
            <a:endParaRPr b="0" lang="en-US" sz="2400" spc="-1" strike="noStrike">
              <a:latin typeface="Arial"/>
            </a:endParaRPr>
          </a:p>
        </p:txBody>
      </p:sp>
      <p:sp>
        <p:nvSpPr>
          <p:cNvPr id="132" name="CustomShape 2"/>
          <p:cNvSpPr/>
          <p:nvPr/>
        </p:nvSpPr>
        <p:spPr>
          <a:xfrm>
            <a:off x="380880" y="116640"/>
            <a:ext cx="8457120" cy="862920"/>
          </a:xfrm>
          <a:prstGeom prst="rect">
            <a:avLst/>
          </a:prstGeom>
          <a:noFill/>
          <a:ln w="0">
            <a:noFill/>
          </a:ln>
        </p:spPr>
        <p:style>
          <a:lnRef idx="0"/>
          <a:fillRef idx="0"/>
          <a:effectRef idx="0"/>
          <a:fontRef idx="minor"/>
        </p:style>
        <p:txBody>
          <a:bodyPr lIns="90000" rIns="90000" tIns="45000" bIns="45000" anchor="b">
            <a:normAutofit/>
          </a:bodyPr>
          <a:p>
            <a:pPr algn="ctr">
              <a:lnSpc>
                <a:spcPct val="110000"/>
              </a:lnSpc>
              <a:tabLst>
                <a:tab algn="l" pos="0"/>
              </a:tabLst>
            </a:pPr>
            <a:r>
              <a:rPr b="1" lang="uk-UA" sz="1600" spc="-1" strike="noStrike">
                <a:solidFill>
                  <a:srgbClr val="44342a"/>
                </a:solidFill>
                <a:latin typeface="Times New Roman"/>
                <a:ea typeface="Times New Roman"/>
              </a:rPr>
              <a:t>НАЦІОНАЛЬНИЙ УНІВЕРСИТЕТ БІОРЕСУРСІВ І ПРИРОДОКОРІСТУВАННЯ УКРАЇНИ</a:t>
            </a:r>
            <a:br/>
            <a:r>
              <a:rPr b="1" lang="uk-UA" sz="1600" spc="-1" strike="noStrike">
                <a:solidFill>
                  <a:srgbClr val="44342a"/>
                </a:solidFill>
                <a:latin typeface="Times New Roman"/>
                <a:ea typeface="Times New Roman"/>
              </a:rPr>
              <a:t>Кафедра військовой підготовки</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304920" y="457200"/>
            <a:ext cx="8685360" cy="522000"/>
          </a:xfrm>
          <a:prstGeom prst="rect">
            <a:avLst/>
          </a:prstGeom>
          <a:noFill/>
          <a:ln w="0">
            <a:noFill/>
          </a:ln>
        </p:spPr>
        <p:style>
          <a:lnRef idx="0"/>
          <a:fillRef idx="0"/>
          <a:effectRef idx="0"/>
          <a:fontRef idx="minor"/>
        </p:style>
      </p:sp>
      <p:sp>
        <p:nvSpPr>
          <p:cNvPr id="149" name="CustomShape 2"/>
          <p:cNvSpPr/>
          <p:nvPr/>
        </p:nvSpPr>
        <p:spPr>
          <a:xfrm>
            <a:off x="304920" y="1196640"/>
            <a:ext cx="8685360" cy="4881960"/>
          </a:xfrm>
          <a:prstGeom prst="rect">
            <a:avLst/>
          </a:prstGeom>
          <a:noFill/>
          <a:ln w="0">
            <a:noFill/>
          </a:ln>
        </p:spPr>
        <p:style>
          <a:lnRef idx="0"/>
          <a:fillRef idx="0"/>
          <a:effectRef idx="0"/>
          <a:fontRef idx="minor"/>
        </p:style>
        <p:txBody>
          <a:bodyPr lIns="90000" rIns="90000" tIns="45000" bIns="45000">
            <a:normAutofit fontScale="85000"/>
          </a:bodyPr>
          <a:p>
            <a:pPr algn="just">
              <a:lnSpc>
                <a:spcPct val="100000"/>
              </a:lnSpc>
            </a:pPr>
            <a:r>
              <a:rPr b="0" lang="uk-UA" sz="2200" spc="-1" strike="noStrike">
                <a:solidFill>
                  <a:srgbClr val="000000"/>
                </a:solidFill>
                <a:latin typeface="Times New Roman"/>
                <a:ea typeface="DejaVu Sans"/>
              </a:rPr>
              <a:t>У своїй головній спрямованості </a:t>
            </a:r>
            <a:r>
              <a:rPr b="1" lang="uk-UA" sz="2200" spc="-1" strike="noStrike">
                <a:solidFill>
                  <a:srgbClr val="000000"/>
                </a:solidFill>
                <a:latin typeface="Times New Roman"/>
                <a:ea typeface="DejaVu Sans"/>
              </a:rPr>
              <a:t>воєнна політика</a:t>
            </a:r>
            <a:r>
              <a:rPr b="0" lang="uk-UA" sz="2200" spc="-1" strike="noStrike">
                <a:solidFill>
                  <a:srgbClr val="000000"/>
                </a:solidFill>
                <a:latin typeface="Times New Roman"/>
                <a:ea typeface="DejaVu Sans"/>
              </a:rPr>
              <a:t> виконує загальні координуючі, регулюючі, керівні функції стосовно проблем воєнних аспектів національної безпеки – це визначення масштабів зусиль суспільства у галузі оборони, розробка фундаментальних питань системи колективної чи індивідуальної оборони, координація зусиль різних державних структур та громадських організацій у мілітарній сфері. </a:t>
            </a:r>
            <a:r>
              <a:rPr b="1" lang="uk-UA" sz="2200" spc="-1" strike="noStrike">
                <a:solidFill>
                  <a:srgbClr val="000000"/>
                </a:solidFill>
                <a:latin typeface="Times New Roman"/>
                <a:ea typeface="DejaVu Sans"/>
              </a:rPr>
              <a:t>У Воєнній доктрині 2015 р. з цього приводу вказано: «Головною метою воєнної політики України є створення умов для відновлення територіальної цілісності держави, її суверенітету і недоторканності в межах державного кордону України</a:t>
            </a:r>
            <a:endParaRPr b="0" lang="en-US" sz="2200" spc="-1" strike="noStrike">
              <a:latin typeface="Arial"/>
            </a:endParaRPr>
          </a:p>
          <a:p>
            <a:pPr>
              <a:lnSpc>
                <a:spcPct val="100000"/>
              </a:lnSpc>
            </a:pPr>
            <a:r>
              <a:rPr b="1" lang="uk-UA" sz="2200" spc="-1" strike="noStrike">
                <a:solidFill>
                  <a:srgbClr val="000000"/>
                </a:solidFill>
                <a:latin typeface="Times New Roman"/>
                <a:ea typeface="DejaVu Sans"/>
              </a:rPr>
              <a:t>Фундаментальним питанням  воєнної політології є з’ясування взаємин вимог війни і воєнної політики. Взаємодія політики і війни відбувається за такою абстрактною логікою. політика розпочинає та завершує збройне протистояння, тим самим закінчується лише один цикл їх взаємодії, який може бути повторений, тому і війна виступає як «серйозне повторення історії», а політика продовжує мати силову складову..</a:t>
            </a:r>
            <a:endParaRPr b="0" lang="en-US" sz="2200" spc="-1" strike="noStrike">
              <a:latin typeface="Arial"/>
            </a:endParaRPr>
          </a:p>
          <a:p>
            <a:pPr>
              <a:lnSpc>
                <a:spcPct val="100000"/>
              </a:lnSpc>
              <a:spcBef>
                <a:spcPts val="641"/>
              </a:spcBef>
              <a:tabLst>
                <a:tab algn="l" pos="0"/>
              </a:tabLst>
            </a:pP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304920" y="457200"/>
            <a:ext cx="8685360" cy="836640"/>
          </a:xfrm>
          <a:prstGeom prst="rect">
            <a:avLst/>
          </a:prstGeom>
          <a:noFill/>
          <a:ln w="0">
            <a:noFill/>
          </a:ln>
        </p:spPr>
        <p:style>
          <a:lnRef idx="0"/>
          <a:fillRef idx="0"/>
          <a:effectRef idx="0"/>
          <a:fontRef idx="minor"/>
        </p:style>
      </p:sp>
      <p:sp>
        <p:nvSpPr>
          <p:cNvPr id="151"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rmAutofit fontScale="94000"/>
          </a:bodyPr>
          <a:p>
            <a:pPr algn="just">
              <a:lnSpc>
                <a:spcPct val="100000"/>
              </a:lnSpc>
            </a:pPr>
            <a:r>
              <a:rPr b="1" lang="ru-RU" sz="2400" spc="-1" strike="noStrike">
                <a:solidFill>
                  <a:srgbClr val="4e3b30"/>
                </a:solidFill>
                <a:latin typeface="Times New Roman"/>
                <a:ea typeface="DejaVu Sans"/>
              </a:rPr>
              <a:t>Висновки по </a:t>
            </a:r>
            <a:r>
              <a:rPr b="1" lang="en-US" sz="2400" spc="-32" strike="noStrike">
                <a:solidFill>
                  <a:srgbClr val="4e3b30"/>
                </a:solidFill>
                <a:latin typeface="Times New Roman"/>
                <a:ea typeface="DejaVu Sans"/>
              </a:rPr>
              <a:t>першому питанню</a:t>
            </a:r>
            <a:r>
              <a:rPr b="0" lang="ru-RU" sz="2000" spc="-1" strike="noStrike">
                <a:solidFill>
                  <a:srgbClr val="4e3b30"/>
                </a:solidFill>
                <a:latin typeface="Times New Roman"/>
                <a:ea typeface="DejaVu Sans"/>
              </a:rPr>
              <a:t>:</a:t>
            </a:r>
            <a:endParaRPr b="0" lang="en-US" sz="2000" spc="-1" strike="noStrike">
              <a:latin typeface="Arial"/>
            </a:endParaRPr>
          </a:p>
          <a:p>
            <a:pPr algn="just">
              <a:lnSpc>
                <a:spcPct val="100000"/>
              </a:lnSpc>
              <a:tabLst>
                <a:tab algn="l" pos="685800"/>
                <a:tab algn="l" pos="714240"/>
              </a:tabLst>
            </a:pPr>
            <a:r>
              <a:rPr b="1" lang="ru-RU" sz="2000" spc="-32" strike="noStrike">
                <a:solidFill>
                  <a:srgbClr val="4e3b30"/>
                </a:solidFill>
                <a:latin typeface="Times New Roman"/>
                <a:ea typeface="DejaVu Sans"/>
              </a:rPr>
              <a:t>Політика</a:t>
            </a:r>
            <a:r>
              <a:rPr b="0" lang="ru-RU" sz="2000" spc="-32" strike="noStrike">
                <a:solidFill>
                  <a:srgbClr val="4e3b30"/>
                </a:solidFill>
                <a:latin typeface="Times New Roman"/>
                <a:ea typeface="DejaVu Sans"/>
              </a:rPr>
              <a:t> </a:t>
            </a:r>
            <a:r>
              <a:rPr b="0" lang="ru-RU" sz="2000" spc="-1" strike="noStrike">
                <a:solidFill>
                  <a:srgbClr val="4e3b30"/>
                </a:solidFill>
                <a:latin typeface="Times New Roman"/>
                <a:ea typeface="DejaVu Sans"/>
              </a:rPr>
              <a:t>–</a:t>
            </a:r>
            <a:r>
              <a:rPr b="0" lang="ru-RU" sz="2000" spc="-32" strike="noStrike">
                <a:solidFill>
                  <a:srgbClr val="4e3b30"/>
                </a:solidFill>
                <a:latin typeface="Times New Roman"/>
                <a:ea typeface="DejaVu Sans"/>
              </a:rPr>
              <a:t> одна з найважливіших суспільних сфер, пов’язаних із здобуттям та використанням влади, вона має властивість включати у свою сферу впливу всі сторони суспільного та навіть приватного життя, зокрема економіку, право, культуру, війну, мілітарну сферу життя, армію.</a:t>
            </a:r>
            <a:endParaRPr b="0" lang="en-US" sz="2000" spc="-1" strike="noStrike">
              <a:latin typeface="Arial"/>
            </a:endParaRPr>
          </a:p>
          <a:p>
            <a:pPr algn="just">
              <a:lnSpc>
                <a:spcPct val="100000"/>
              </a:lnSpc>
              <a:tabLst>
                <a:tab algn="l" pos="685800"/>
                <a:tab algn="l" pos="714240"/>
              </a:tabLst>
            </a:pPr>
            <a:r>
              <a:rPr b="1" lang="ru-RU" sz="2000" spc="-1" strike="noStrike">
                <a:solidFill>
                  <a:srgbClr val="4e3b30"/>
                </a:solidFill>
                <a:latin typeface="Times New Roman"/>
                <a:ea typeface="DejaVu Sans"/>
              </a:rPr>
              <a:t>Воєнна політика держави</a:t>
            </a:r>
            <a:r>
              <a:rPr b="0" lang="ru-RU" sz="2000" spc="-1" strike="noStrike">
                <a:solidFill>
                  <a:srgbClr val="4e3b30"/>
                </a:solidFill>
                <a:latin typeface="Times New Roman"/>
                <a:ea typeface="DejaVu Sans"/>
              </a:rPr>
              <a:t> є складовою загальнодержавної політики, вона звернена до управління процесом підготовки і ведення збройної боротьби, забезпечення мирних умов функціонування суспільства. До її структури входять воєнно-політична свідомість, воєнно-політична практика, воєнно-політичні відносини, інститути, воєнно-політичний оборонний курс.</a:t>
            </a:r>
            <a:endParaRPr b="0" lang="en-US" sz="2000" spc="-1" strike="noStrike">
              <a:latin typeface="Arial"/>
            </a:endParaRPr>
          </a:p>
          <a:p>
            <a:pPr algn="just">
              <a:lnSpc>
                <a:spcPct val="100000"/>
              </a:lnSpc>
              <a:tabLst>
                <a:tab algn="l" pos="685800"/>
                <a:tab algn="l" pos="714240"/>
              </a:tabLst>
            </a:pPr>
            <a:r>
              <a:rPr b="0" lang="ru-RU" sz="2000" spc="-1" strike="noStrike">
                <a:solidFill>
                  <a:srgbClr val="4e3b30"/>
                </a:solidFill>
                <a:latin typeface="Times New Roman"/>
                <a:ea typeface="DejaVu Sans"/>
              </a:rPr>
              <a:t>У структурі загальнодержавної політики воєнній політиці відведена роль  координації всіх зусиль держави і громадянського суспільства у сфері безпеки і оборони, вона певним чином протистоїть безладу та боротьбі між гілками влади за пріоритети у внутрішній і зовнішній політиці. Перед лицем загроз національній безпеці воєнна політика консолідує зусилля всіх політичних сил.</a:t>
            </a:r>
            <a:endParaRPr b="0" lang="en-US" sz="2000" spc="-1" strike="noStrike">
              <a:latin typeface="Arial"/>
            </a:endParaRPr>
          </a:p>
          <a:p>
            <a:pPr>
              <a:lnSpc>
                <a:spcPct val="100000"/>
              </a:lnSpc>
              <a:spcBef>
                <a:spcPts val="641"/>
              </a:spcBef>
              <a:tabLst>
                <a:tab algn="l" pos="0"/>
              </a:tabLst>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304920" y="457200"/>
            <a:ext cx="8685360" cy="594000"/>
          </a:xfrm>
          <a:prstGeom prst="rect">
            <a:avLst/>
          </a:prstGeom>
          <a:noFill/>
          <a:ln w="0">
            <a:noFill/>
          </a:ln>
        </p:spPr>
        <p:style>
          <a:lnRef idx="0"/>
          <a:fillRef idx="0"/>
          <a:effectRef idx="0"/>
          <a:fontRef idx="minor"/>
        </p:style>
        <p:txBody>
          <a:bodyPr lIns="90000" rIns="90000" tIns="45000" bIns="45000" anchor="ctr">
            <a:normAutofit fontScale="73000"/>
          </a:bodyPr>
          <a:p>
            <a:pPr algn="just">
              <a:lnSpc>
                <a:spcPct val="100000"/>
              </a:lnSpc>
            </a:pPr>
            <a:r>
              <a:rPr b="1" lang="ru-RU" sz="2200" spc="-1" strike="noStrike" cap="all">
                <a:solidFill>
                  <a:srgbClr val="4e3b30"/>
                </a:solidFill>
                <a:latin typeface="Times New Roman"/>
                <a:ea typeface="Microsoft YaHei"/>
              </a:rPr>
              <a:t>2. Держава – базовий суб’єкт воєнної політики, інститут політичної системи суспільства</a:t>
            </a:r>
            <a:endParaRPr b="0" lang="en-US" sz="2200" spc="-1" strike="noStrike">
              <a:latin typeface="Arial"/>
            </a:endParaRPr>
          </a:p>
        </p:txBody>
      </p:sp>
      <p:sp>
        <p:nvSpPr>
          <p:cNvPr id="153" name="CustomShape 2"/>
          <p:cNvSpPr/>
          <p:nvPr/>
        </p:nvSpPr>
        <p:spPr>
          <a:xfrm>
            <a:off x="304920" y="1124640"/>
            <a:ext cx="8685360" cy="4953960"/>
          </a:xfrm>
          <a:prstGeom prst="rect">
            <a:avLst/>
          </a:prstGeom>
          <a:noFill/>
          <a:ln w="0">
            <a:noFill/>
          </a:ln>
        </p:spPr>
        <p:style>
          <a:lnRef idx="0"/>
          <a:fillRef idx="0"/>
          <a:effectRef idx="0"/>
          <a:fontRef idx="minor"/>
        </p:style>
        <p:txBody>
          <a:bodyPr lIns="90000" rIns="90000" tIns="45000" bIns="45000">
            <a:normAutofit fontScale="42000"/>
          </a:bodyPr>
          <a:p>
            <a:pPr>
              <a:lnSpc>
                <a:spcPct val="100000"/>
              </a:lnSpc>
            </a:pPr>
            <a:r>
              <a:rPr b="0" lang="ru-RU" sz="3200" spc="-1" strike="noStrike">
                <a:solidFill>
                  <a:srgbClr val="4e3b30"/>
                </a:solidFill>
                <a:latin typeface="Times New Roman"/>
                <a:ea typeface="DejaVu Sans"/>
              </a:rPr>
              <a:t>В сучасних умовах роль держави суттєво змінюється у зв’язку з посиленням ролі наддержавних об’єднань типу ЄС, тим не менш ми розглядаємо державу як "вісь", на якій «обертається», функціонує вся політична система, бо держава:</a:t>
            </a:r>
            <a:endParaRPr b="0" lang="en-US" sz="3200" spc="-1" strike="noStrike">
              <a:latin typeface="Arial"/>
            </a:endParaRPr>
          </a:p>
          <a:p>
            <a:pPr>
              <a:lnSpc>
                <a:spcPct val="100000"/>
              </a:lnSpc>
            </a:pPr>
            <a:r>
              <a:rPr b="1" lang="ru-RU" sz="3200" spc="-1" strike="noStrike">
                <a:solidFill>
                  <a:srgbClr val="4e3b30"/>
                </a:solidFill>
                <a:latin typeface="Times New Roman"/>
                <a:ea typeface="DejaVu Sans"/>
              </a:rPr>
              <a:t>головний суб’єкт суверенітету нації;</a:t>
            </a:r>
            <a:endParaRPr b="0" lang="en-US" sz="3200" spc="-1" strike="noStrike">
              <a:latin typeface="Arial"/>
            </a:endParaRPr>
          </a:p>
          <a:p>
            <a:pPr>
              <a:lnSpc>
                <a:spcPct val="100000"/>
              </a:lnSpc>
            </a:pPr>
            <a:r>
              <a:rPr b="1" i="1" lang="ru-RU" sz="3200" spc="-1" strike="noStrike">
                <a:solidFill>
                  <a:srgbClr val="4e3b30"/>
                </a:solidFill>
                <a:latin typeface="Times New Roman"/>
                <a:ea typeface="DejaVu Sans"/>
              </a:rPr>
              <a:t>базовий інститут політичної системи;</a:t>
            </a:r>
            <a:endParaRPr b="0" lang="en-US" sz="3200" spc="-1" strike="noStrike">
              <a:latin typeface="Arial"/>
            </a:endParaRPr>
          </a:p>
          <a:p>
            <a:pPr>
              <a:lnSpc>
                <a:spcPct val="100000"/>
              </a:lnSpc>
            </a:pPr>
            <a:r>
              <a:rPr b="1" lang="ru-RU" sz="3200" spc="-1" strike="noStrike">
                <a:solidFill>
                  <a:srgbClr val="4e3b30"/>
                </a:solidFill>
                <a:latin typeface="Times New Roman"/>
                <a:ea typeface="DejaVu Sans"/>
              </a:rPr>
              <a:t>важливіший суб’єкт міжнародного права; </a:t>
            </a:r>
            <a:endParaRPr b="0" lang="en-US" sz="3200" spc="-1" strike="noStrike">
              <a:latin typeface="Arial"/>
            </a:endParaRPr>
          </a:p>
          <a:p>
            <a:pPr>
              <a:lnSpc>
                <a:spcPct val="100000"/>
              </a:lnSpc>
            </a:pPr>
            <a:r>
              <a:rPr b="1" i="1" lang="ru-RU" sz="3200" spc="-1" strike="noStrike">
                <a:solidFill>
                  <a:srgbClr val="4e3b30"/>
                </a:solidFill>
                <a:latin typeface="Times New Roman"/>
                <a:ea typeface="DejaVu Sans"/>
              </a:rPr>
              <a:t>виразник загальнонаціональних інтересів;</a:t>
            </a:r>
            <a:endParaRPr b="0" lang="en-US" sz="3200" spc="-1" strike="noStrike">
              <a:latin typeface="Arial"/>
            </a:endParaRPr>
          </a:p>
          <a:p>
            <a:pPr>
              <a:lnSpc>
                <a:spcPct val="100000"/>
              </a:lnSpc>
            </a:pPr>
            <a:r>
              <a:rPr b="1" lang="ru-RU" sz="3200" spc="-1" strike="noStrike">
                <a:solidFill>
                  <a:srgbClr val="4e3b30"/>
                </a:solidFill>
                <a:latin typeface="Times New Roman"/>
                <a:ea typeface="DejaVu Sans"/>
              </a:rPr>
              <a:t>представник всього населення на міжнародній арені;</a:t>
            </a:r>
            <a:endParaRPr b="0" lang="en-US" sz="3200" spc="-1" strike="noStrike">
              <a:latin typeface="Arial"/>
            </a:endParaRPr>
          </a:p>
          <a:p>
            <a:pPr>
              <a:lnSpc>
                <a:spcPct val="100000"/>
              </a:lnSpc>
            </a:pPr>
            <a:r>
              <a:rPr b="1" i="1" lang="ru-RU" sz="3200" spc="-1" strike="noStrike">
                <a:solidFill>
                  <a:srgbClr val="4e3b30"/>
                </a:solidFill>
                <a:latin typeface="Times New Roman"/>
                <a:ea typeface="DejaVu Sans"/>
              </a:rPr>
              <a:t>має виключне право на легітимне застосування сили всередині суспільства та у міждержавних відносинах;</a:t>
            </a:r>
            <a:endParaRPr b="0" lang="en-US" sz="3200" spc="-1" strike="noStrike">
              <a:latin typeface="Arial"/>
            </a:endParaRPr>
          </a:p>
          <a:p>
            <a:pPr>
              <a:lnSpc>
                <a:spcPct val="100000"/>
              </a:lnSpc>
            </a:pPr>
            <a:r>
              <a:rPr b="1" lang="ru-RU" sz="3200" spc="-1" strike="noStrike">
                <a:solidFill>
                  <a:srgbClr val="4e3b30"/>
                </a:solidFill>
                <a:latin typeface="Times New Roman"/>
                <a:ea typeface="DejaVu Sans"/>
              </a:rPr>
              <a:t>особлива політично-правова  цілісність, яка утворена на базі національної, інтернаціональної, навіть квазінаціональної єдності народонаселення;</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0" lang="ru-RU" sz="2800" spc="-1" strike="noStrike" cap="all">
                <a:solidFill>
                  <a:srgbClr val="4e3b30"/>
                </a:solidFill>
                <a:latin typeface="Times New Roman"/>
                <a:ea typeface="Microsoft YaHei"/>
              </a:rPr>
              <a:t>Основними </a:t>
            </a:r>
            <a:r>
              <a:rPr b="1" lang="ru-RU" sz="2800" spc="-1" strike="noStrike" cap="all">
                <a:solidFill>
                  <a:srgbClr val="4e3b30"/>
                </a:solidFill>
                <a:latin typeface="Times New Roman"/>
                <a:ea typeface="Microsoft YaHei"/>
              </a:rPr>
              <a:t>атрибутами</a:t>
            </a:r>
            <a:r>
              <a:rPr b="0" lang="ru-RU" sz="2800" spc="-1" strike="noStrike" cap="all">
                <a:solidFill>
                  <a:srgbClr val="4e3b30"/>
                </a:solidFill>
                <a:latin typeface="Times New Roman"/>
                <a:ea typeface="Microsoft YaHei"/>
              </a:rPr>
              <a:t> держави є наступні.</a:t>
            </a:r>
            <a:endParaRPr b="0" lang="en-US" sz="2800" spc="-1" strike="noStrike">
              <a:latin typeface="Arial"/>
            </a:endParaRPr>
          </a:p>
        </p:txBody>
      </p:sp>
      <p:sp>
        <p:nvSpPr>
          <p:cNvPr id="155"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pPr>
            <a:r>
              <a:rPr b="1" lang="ru-RU" sz="2200" spc="-1" strike="noStrike">
                <a:solidFill>
                  <a:srgbClr val="4e3b30"/>
                </a:solidFill>
                <a:latin typeface="Times New Roman"/>
                <a:ea typeface="DejaVu Sans"/>
              </a:rPr>
              <a:t>1.Н</a:t>
            </a:r>
            <a:r>
              <a:rPr b="1" lang="ru-RU" sz="2000" spc="-1" strike="noStrike">
                <a:solidFill>
                  <a:srgbClr val="4e3b30"/>
                </a:solidFill>
                <a:latin typeface="Times New Roman"/>
                <a:ea typeface="DejaVu Sans"/>
              </a:rPr>
              <a:t>аявність системи суверенної політичної влади</a:t>
            </a:r>
            <a:r>
              <a:rPr b="0" lang="ru-RU" sz="2000" spc="-1" strike="noStrike">
                <a:solidFill>
                  <a:srgbClr val="4e3b30"/>
                </a:solidFill>
                <a:latin typeface="Times New Roman"/>
                <a:ea typeface="DejaVu Sans"/>
              </a:rPr>
              <a:t>, як правило, поділеної на дві чи три гілки – </a:t>
            </a:r>
            <a:r>
              <a:rPr b="1" lang="ru-RU" sz="2000" spc="-1" strike="noStrike">
                <a:solidFill>
                  <a:srgbClr val="4e3b30"/>
                </a:solidFill>
                <a:latin typeface="Times New Roman"/>
                <a:ea typeface="DejaVu Sans"/>
              </a:rPr>
              <a:t>законодавчу, виконавчу, судову.</a:t>
            </a:r>
            <a:r>
              <a:rPr b="0" lang="ru-RU" sz="2000" spc="-1" strike="noStrike">
                <a:solidFill>
                  <a:srgbClr val="4e3b30"/>
                </a:solidFill>
                <a:latin typeface="Times New Roman"/>
                <a:ea typeface="DejaVu Sans"/>
              </a:rPr>
              <a:t> Суверенітет держави означає, що держава володіє найвищою і необмеженою владою над своїми громадянами – об’єктами влади</a:t>
            </a:r>
            <a:r>
              <a:rPr b="1" lang="ru-RU" sz="2000" spc="-1" strike="noStrike">
                <a:solidFill>
                  <a:srgbClr val="4e3b30"/>
                </a:solidFill>
                <a:latin typeface="Times New Roman"/>
                <a:ea typeface="DejaVu Sans"/>
              </a:rPr>
              <a:t> </a:t>
            </a:r>
            <a:r>
              <a:rPr b="0" lang="ru-RU" sz="2000" spc="-1" strike="noStrike">
                <a:solidFill>
                  <a:srgbClr val="4e3b30"/>
                </a:solidFill>
                <a:latin typeface="Times New Roman"/>
                <a:ea typeface="DejaVu Sans"/>
              </a:rPr>
              <a:t>у</a:t>
            </a:r>
            <a:r>
              <a:rPr b="1" lang="ru-RU" sz="2000" spc="-1" strike="noStrike">
                <a:solidFill>
                  <a:srgbClr val="4e3b30"/>
                </a:solidFill>
                <a:latin typeface="Times New Roman"/>
                <a:ea typeface="DejaVu Sans"/>
              </a:rPr>
              <a:t> </a:t>
            </a:r>
            <a:r>
              <a:rPr b="0" lang="ru-RU" sz="2000" spc="-1" strike="noStrike">
                <a:solidFill>
                  <a:srgbClr val="4e3b30"/>
                </a:solidFill>
                <a:latin typeface="Times New Roman"/>
                <a:ea typeface="DejaVu Sans"/>
              </a:rPr>
              <a:t>межах своєї території. Йдеться про політичну владу над усіма людьми, які знаходяться на території держави та за її межами, як громадяни. </a:t>
            </a:r>
            <a:endParaRPr b="0" lang="en-US" sz="2000" spc="-1" strike="noStrike">
              <a:latin typeface="Arial"/>
            </a:endParaRPr>
          </a:p>
          <a:p>
            <a:pPr algn="just">
              <a:lnSpc>
                <a:spcPct val="100000"/>
              </a:lnSpc>
            </a:pPr>
            <a:r>
              <a:rPr b="1" lang="ru-RU" sz="2000" spc="-1" strike="noStrike">
                <a:solidFill>
                  <a:srgbClr val="4e3b30"/>
                </a:solidFill>
                <a:latin typeface="Times New Roman"/>
                <a:ea typeface="DejaVu Sans"/>
              </a:rPr>
              <a:t>2.Територія, окреслена сухопутними, повітряними та морськими кордонами. </a:t>
            </a:r>
            <a:r>
              <a:rPr b="0" lang="ru-RU" sz="2000" spc="-1" strike="noStrike">
                <a:solidFill>
                  <a:srgbClr val="4e3b30"/>
                </a:solidFill>
                <a:latin typeface="Times New Roman"/>
                <a:ea typeface="DejaVu Sans"/>
              </a:rPr>
              <a:t>Смисл поняття держави нерозривно пов’язаний з конкретною територією, на яку поширюється її влада, а закони  на ній мають обов’язкову для виконання силу. Територія включає землю, надра, повітряний та водний простори.  Як свідчить історія, саме територіальні претензії одних держав до інших часто спричиняли численні збройні сутички та повномасштабні війни, різного роду воєнно-політичні конфлікти</a:t>
            </a:r>
            <a:r>
              <a:rPr b="0" lang="ru-RU" sz="3200" spc="-1" strike="noStrike">
                <a:solidFill>
                  <a:srgbClr val="4e3b30"/>
                </a:solidFill>
                <a:latin typeface="Times New Roman"/>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304920" y="260640"/>
            <a:ext cx="8685360" cy="129456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1" lang="ru-RU" sz="1600" spc="-1" strike="noStrike" cap="all">
                <a:solidFill>
                  <a:srgbClr val="4e3b30"/>
                </a:solidFill>
                <a:latin typeface="Times New Roman"/>
                <a:ea typeface="Microsoft YaHei"/>
              </a:rPr>
              <a:t>3. Народонаселення, оформлене у межах держави в інститут громадянства,</a:t>
            </a:r>
            <a:r>
              <a:rPr b="0" lang="ru-RU" sz="1600" spc="-1" strike="noStrike" cap="all">
                <a:solidFill>
                  <a:srgbClr val="4e3b30"/>
                </a:solidFill>
                <a:latin typeface="Times New Roman"/>
                <a:ea typeface="Microsoft YaHei"/>
              </a:rPr>
              <a:t> є обов’язковою прикметою держави. Жодна особа, навіть особа без громадянства – апатрид -  не може жити за межами будь-якої держави, не підкорятися їй, належність людини до держави є обов’язковою, регулюється внутрішнім та міжнародним правом</a:t>
            </a:r>
            <a:r>
              <a:rPr b="0" lang="ru-RU" sz="2400" spc="-1" strike="noStrike" cap="all">
                <a:solidFill>
                  <a:srgbClr val="4e3b30"/>
                </a:solidFill>
                <a:latin typeface="Times New Roman"/>
                <a:ea typeface="Microsoft YaHei"/>
              </a:rPr>
              <a:t>.</a:t>
            </a:r>
            <a:endParaRPr b="0" lang="en-US" sz="2400" spc="-1" strike="noStrike">
              <a:latin typeface="Arial"/>
            </a:endParaRPr>
          </a:p>
        </p:txBody>
      </p:sp>
      <p:sp>
        <p:nvSpPr>
          <p:cNvPr id="157"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rmAutofit/>
          </a:bodyPr>
          <a:p>
            <a:pPr algn="just">
              <a:lnSpc>
                <a:spcPct val="100000"/>
              </a:lnSpc>
              <a:spcBef>
                <a:spcPts val="760"/>
              </a:spcBef>
              <a:tabLst>
                <a:tab algn="l" pos="0"/>
              </a:tabLst>
            </a:pPr>
            <a:r>
              <a:rPr b="1" lang="uk-UA" sz="1800" spc="-1" strike="noStrike">
                <a:solidFill>
                  <a:srgbClr val="4e3b30"/>
                </a:solidFill>
                <a:latin typeface="Times New Roman"/>
                <a:ea typeface="Microsoft YaHei"/>
              </a:rPr>
              <a:t>4.Система законодавства та здійснення правосуддя</a:t>
            </a:r>
            <a:r>
              <a:rPr b="0" lang="uk-UA" sz="1800" spc="-1" strike="noStrike">
                <a:solidFill>
                  <a:srgbClr val="4e3b30"/>
                </a:solidFill>
                <a:latin typeface="Times New Roman"/>
                <a:ea typeface="Microsoft YaHei"/>
              </a:rPr>
              <a:t> являється важливою ознакою та специфічною стороною життя держави.                                                                                 </a:t>
            </a:r>
            <a:r>
              <a:rPr b="1" lang="uk-UA" sz="1800" spc="-1" strike="noStrike">
                <a:solidFill>
                  <a:srgbClr val="4e3b30"/>
                </a:solidFill>
                <a:latin typeface="Times New Roman"/>
                <a:ea typeface="Microsoft YaHei"/>
              </a:rPr>
              <a:t>5. Монополія на легальне застосування сили</a:t>
            </a:r>
            <a:r>
              <a:rPr b="0" lang="uk-UA" sz="1800" spc="-1" strike="noStrike">
                <a:solidFill>
                  <a:srgbClr val="4e3b30"/>
                </a:solidFill>
                <a:latin typeface="Times New Roman"/>
                <a:ea typeface="Microsoft YaHei"/>
              </a:rPr>
              <a:t>, зокрема на утворення армії.</a:t>
            </a:r>
            <a:endParaRPr b="0" lang="en-US" sz="1800" spc="-1" strike="noStrike">
              <a:latin typeface="Arial"/>
            </a:endParaRPr>
          </a:p>
          <a:p>
            <a:pPr>
              <a:lnSpc>
                <a:spcPct val="100000"/>
              </a:lnSpc>
              <a:tabLst>
                <a:tab algn="l" pos="0"/>
              </a:tabLst>
            </a:pPr>
            <a:r>
              <a:rPr b="1" lang="uk-UA" sz="1800" spc="-1" strike="noStrike">
                <a:solidFill>
                  <a:srgbClr val="4e3b30"/>
                </a:solidFill>
                <a:latin typeface="Times New Roman"/>
                <a:ea typeface="Microsoft YaHei"/>
              </a:rPr>
              <a:t>6. Наявність органів публічної політичної влади</a:t>
            </a:r>
            <a:r>
              <a:rPr b="0" lang="uk-UA" sz="1800" spc="-1" strike="noStrike">
                <a:solidFill>
                  <a:srgbClr val="4e3b30"/>
                </a:solidFill>
                <a:latin typeface="Times New Roman"/>
                <a:ea typeface="Microsoft YaHei"/>
              </a:rPr>
              <a:t>, системи органів і установ, які здійснюють функції державного управління, регулювання, контролю.</a:t>
            </a:r>
            <a:endParaRPr b="0" lang="en-US" sz="1800" spc="-1" strike="noStrike">
              <a:latin typeface="Arial"/>
            </a:endParaRPr>
          </a:p>
          <a:p>
            <a:pPr>
              <a:lnSpc>
                <a:spcPct val="100000"/>
              </a:lnSpc>
              <a:tabLst>
                <a:tab algn="l" pos="0"/>
              </a:tabLst>
            </a:pPr>
            <a:r>
              <a:rPr b="1" lang="uk-UA" sz="1800" spc="-1" strike="noStrike">
                <a:solidFill>
                  <a:srgbClr val="4e3b30"/>
                </a:solidFill>
                <a:latin typeface="Times New Roman"/>
                <a:ea typeface="Microsoft YaHei"/>
              </a:rPr>
              <a:t>7. Органи для стягнення податків або фіскальні органи є важливим економічним атрибутом держави</a:t>
            </a:r>
            <a:r>
              <a:rPr b="0" lang="uk-UA" sz="1800" spc="-1" strike="noStrike">
                <a:solidFill>
                  <a:srgbClr val="4e3b30"/>
                </a:solidFill>
                <a:latin typeface="Times New Roman"/>
                <a:ea typeface="Microsoft YaHei"/>
              </a:rPr>
              <a:t>, бо на податки утримується апарат влади, здійснюються загальнодержавні програми соціальної підтримки громадян, роботи державного масштабу.</a:t>
            </a:r>
            <a:endParaRPr b="0" lang="en-US" sz="1800" spc="-1" strike="noStrike">
              <a:latin typeface="Arial"/>
            </a:endParaRPr>
          </a:p>
          <a:p>
            <a:pPr>
              <a:lnSpc>
                <a:spcPct val="100000"/>
              </a:lnSpc>
              <a:tabLst>
                <a:tab algn="l" pos="0"/>
              </a:tabLst>
            </a:pPr>
            <a:r>
              <a:rPr b="0" lang="uk-UA" sz="1800" spc="-1" strike="noStrike">
                <a:solidFill>
                  <a:srgbClr val="4e3b30"/>
                </a:solidFill>
                <a:latin typeface="Times New Roman"/>
                <a:ea typeface="Microsoft YaHei"/>
              </a:rPr>
              <a:t>Функції можна поділити за напрямками зосередження владних зусиль політики – </a:t>
            </a:r>
            <a:r>
              <a:rPr b="1" lang="uk-UA" sz="1800" spc="-1" strike="noStrike">
                <a:solidFill>
                  <a:srgbClr val="4e3b30"/>
                </a:solidFill>
                <a:latin typeface="Times New Roman"/>
                <a:ea typeface="Microsoft YaHei"/>
              </a:rPr>
              <a:t>внутрішні та зовнішні</a:t>
            </a:r>
            <a:r>
              <a:rPr b="0" lang="uk-UA" sz="1800" spc="-1" strike="noStrike">
                <a:solidFill>
                  <a:srgbClr val="4e3b30"/>
                </a:solidFill>
                <a:latin typeface="Times New Roman"/>
                <a:ea typeface="Microsoft YaHei"/>
              </a:rPr>
              <a:t>, а також функції національної держави у справах світовій спільноти.</a:t>
            </a:r>
            <a:endParaRPr b="0" lang="en-US" sz="1800" spc="-1" strike="noStrike">
              <a:latin typeface="Arial"/>
            </a:endParaRPr>
          </a:p>
          <a:p>
            <a:pPr>
              <a:lnSpc>
                <a:spcPct val="100000"/>
              </a:lnSpc>
              <a:tabLst>
                <a:tab algn="l" pos="0"/>
              </a:tabLst>
            </a:pPr>
            <a:r>
              <a:rPr b="0" lang="uk-UA" sz="1800" spc="-1" strike="noStrike">
                <a:solidFill>
                  <a:srgbClr val="4e3b30"/>
                </a:solidFill>
                <a:latin typeface="Times New Roman"/>
                <a:ea typeface="Microsoft YaHei"/>
              </a:rPr>
              <a:t>Функції держави за соціальним часом їх дії можуть бути </a:t>
            </a:r>
            <a:r>
              <a:rPr b="1" lang="uk-UA" sz="1800" spc="-1" strike="noStrike">
                <a:solidFill>
                  <a:srgbClr val="4e3b30"/>
                </a:solidFill>
                <a:latin typeface="Times New Roman"/>
                <a:ea typeface="Microsoft YaHei"/>
              </a:rPr>
              <a:t>постійними та тимчасовими.</a:t>
            </a:r>
            <a:r>
              <a:rPr b="0" lang="uk-UA" sz="1800" spc="-1" strike="noStrike">
                <a:solidFill>
                  <a:srgbClr val="4e3b30"/>
                </a:solidFill>
                <a:latin typeface="Times New Roman"/>
                <a:ea typeface="Microsoft YaHei"/>
              </a:rPr>
              <a:t> Зауважимо, що здійснення воєнної політики є водночас постійною та тимчасовою функцією, останні на період ведення фактичної збройної боротьби набувають принципово великого значення.  </a:t>
            </a:r>
            <a:endParaRPr b="0" lang="en-US" sz="1800" spc="-1" strike="noStrike">
              <a:latin typeface="Arial"/>
            </a:endParaRPr>
          </a:p>
          <a:p>
            <a:pPr>
              <a:lnSpc>
                <a:spcPct val="100000"/>
              </a:lnSpc>
              <a:spcBef>
                <a:spcPts val="641"/>
              </a:spcBef>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tabLst>
                <a:tab algn="l" pos="571680"/>
              </a:tabLst>
            </a:pPr>
            <a:r>
              <a:rPr b="0" lang="ru-RU" sz="2800" spc="-1" strike="noStrike" cap="all">
                <a:solidFill>
                  <a:srgbClr val="4e3b30"/>
                </a:solidFill>
                <a:latin typeface="Times New Roman"/>
                <a:ea typeface="Microsoft YaHei"/>
              </a:rPr>
              <a:t>В галузі зовнішньої політики завданнями держави є:</a:t>
            </a:r>
            <a:endParaRPr b="0" lang="en-US" sz="2800" spc="-1" strike="noStrike">
              <a:latin typeface="Arial"/>
            </a:endParaRPr>
          </a:p>
        </p:txBody>
      </p:sp>
      <p:sp>
        <p:nvSpPr>
          <p:cNvPr id="159"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tabLst>
                <a:tab algn="l" pos="571680"/>
              </a:tabLst>
            </a:pPr>
            <a:r>
              <a:rPr b="1" lang="ru-RU" sz="1800" spc="-1" strike="noStrike">
                <a:solidFill>
                  <a:srgbClr val="4e3b30"/>
                </a:solidFill>
                <a:latin typeface="Times New Roman"/>
                <a:ea typeface="DejaVu Sans"/>
              </a:rPr>
              <a:t>захист національних інтересів на міжнародній арені;</a:t>
            </a:r>
            <a:endParaRPr b="0" lang="en-US" sz="1800" spc="-1" strike="noStrike">
              <a:latin typeface="Arial"/>
            </a:endParaRPr>
          </a:p>
          <a:p>
            <a:pPr algn="just">
              <a:lnSpc>
                <a:spcPct val="100000"/>
              </a:lnSpc>
              <a:tabLst>
                <a:tab algn="l" pos="571680"/>
              </a:tabLst>
            </a:pPr>
            <a:r>
              <a:rPr b="0" i="1" lang="ru-RU" sz="1800" spc="-1" strike="noStrike">
                <a:solidFill>
                  <a:srgbClr val="4e3b30"/>
                </a:solidFill>
                <a:latin typeface="Times New Roman"/>
                <a:ea typeface="DejaVu Sans"/>
              </a:rPr>
              <a:t>розвиток міжнародного співробітництва;</a:t>
            </a:r>
            <a:endParaRPr b="0" lang="en-US" sz="1800" spc="-1" strike="noStrike">
              <a:latin typeface="Arial"/>
            </a:endParaRPr>
          </a:p>
          <a:p>
            <a:pPr algn="just">
              <a:lnSpc>
                <a:spcPct val="100000"/>
              </a:lnSpc>
              <a:tabLst>
                <a:tab algn="l" pos="571680"/>
              </a:tabLst>
            </a:pPr>
            <a:r>
              <a:rPr b="1" lang="ru-RU" sz="1800" spc="-1" strike="noStrike">
                <a:solidFill>
                  <a:srgbClr val="4e3b30"/>
                </a:solidFill>
                <a:latin typeface="Times New Roman"/>
                <a:ea typeface="DejaVu Sans"/>
              </a:rPr>
              <a:t>організація </a:t>
            </a:r>
            <a:r>
              <a:rPr b="1" lang="ru-RU" sz="1800" spc="-1" strike="noStrike" u="sng">
                <a:solidFill>
                  <a:srgbClr val="4e3b30"/>
                </a:solidFill>
                <a:uFillTx/>
                <a:latin typeface="Times New Roman"/>
                <a:ea typeface="DejaVu Sans"/>
              </a:rPr>
              <a:t>оборони країни</a:t>
            </a:r>
            <a:r>
              <a:rPr b="1" lang="ru-RU" sz="1800" spc="-1" strike="noStrike">
                <a:solidFill>
                  <a:srgbClr val="4e3b30"/>
                </a:solidFill>
                <a:latin typeface="Times New Roman"/>
                <a:ea typeface="DejaVu Sans"/>
              </a:rPr>
              <a:t> для відбиття агресивного нападу індивідуально або колективно разом з іншими державами у складі коаліції, воєнно-політичного союзу</a:t>
            </a:r>
            <a:r>
              <a:rPr b="0" lang="ru-RU" sz="1800" spc="-1" strike="noStrike">
                <a:solidFill>
                  <a:srgbClr val="4e3b30"/>
                </a:solidFill>
                <a:latin typeface="Times New Roman"/>
                <a:ea typeface="DejaVu Sans"/>
              </a:rPr>
              <a:t>.</a:t>
            </a:r>
            <a:endParaRPr b="0" lang="en-US" sz="1800" spc="-1" strike="noStrike">
              <a:latin typeface="Arial"/>
            </a:endParaRPr>
          </a:p>
          <a:p>
            <a:pPr algn="just">
              <a:lnSpc>
                <a:spcPct val="100000"/>
              </a:lnSpc>
              <a:tabLst>
                <a:tab algn="l" pos="571680"/>
              </a:tabLst>
            </a:pPr>
            <a:r>
              <a:rPr b="0" i="1" lang="ru-RU" sz="1800" spc="-1" strike="noStrike">
                <a:solidFill>
                  <a:srgbClr val="4e3b30"/>
                </a:solidFill>
                <a:latin typeface="Times New Roman"/>
                <a:ea typeface="DejaVu Sans"/>
              </a:rPr>
              <a:t>створення сприятливих умов на зовнішньополітичній арені для вирішення внутрішньополітичних завдань.</a:t>
            </a:r>
            <a:endParaRPr b="0" lang="en-US" sz="1800" spc="-1" strike="noStrike">
              <a:latin typeface="Arial"/>
            </a:endParaRPr>
          </a:p>
          <a:p>
            <a:pPr algn="just">
              <a:lnSpc>
                <a:spcPct val="100000"/>
              </a:lnSpc>
              <a:tabLst>
                <a:tab algn="l" pos="571680"/>
              </a:tabLst>
            </a:pPr>
            <a:r>
              <a:rPr b="0" lang="ru-RU" sz="1800" spc="-1" strike="noStrike">
                <a:solidFill>
                  <a:srgbClr val="4e3b30"/>
                </a:solidFill>
                <a:latin typeface="Times New Roman"/>
                <a:ea typeface="DejaVu Sans"/>
              </a:rPr>
              <a:t>к</a:t>
            </a:r>
            <a:r>
              <a:rPr b="1" lang="ru-RU" sz="1800" spc="-1" strike="noStrike">
                <a:solidFill>
                  <a:srgbClr val="4e3b30"/>
                </a:solidFill>
                <a:latin typeface="Times New Roman"/>
                <a:ea typeface="DejaVu Sans"/>
              </a:rPr>
              <a:t>оординація спільних зусиль у протистоянні новим загрозам з боку терористичних організацій, поширенню ядерних технологій, піратства, наркоторговців.</a:t>
            </a:r>
            <a:endParaRPr b="0" lang="en-US" sz="1800" spc="-1" strike="noStrike">
              <a:latin typeface="Arial"/>
            </a:endParaRPr>
          </a:p>
          <a:p>
            <a:pPr algn="just">
              <a:lnSpc>
                <a:spcPct val="100000"/>
              </a:lnSpc>
              <a:tabLst>
                <a:tab algn="l" pos="571680"/>
              </a:tabLst>
            </a:pPr>
            <a:endParaRPr b="0" lang="en-US" sz="1800" spc="-1" strike="noStrike">
              <a:latin typeface="Arial"/>
            </a:endParaRPr>
          </a:p>
          <a:p>
            <a:pPr algn="just">
              <a:lnSpc>
                <a:spcPct val="100000"/>
              </a:lnSpc>
              <a:tabLst>
                <a:tab algn="l" pos="571680"/>
              </a:tabLst>
            </a:pPr>
            <a:r>
              <a:rPr b="1" i="1" lang="ru-RU" sz="1800" spc="-1" strike="noStrike">
                <a:solidFill>
                  <a:srgbClr val="4e3b30"/>
                </a:solidFill>
                <a:latin typeface="Times New Roman"/>
                <a:ea typeface="Microsoft YaHei"/>
              </a:rPr>
              <a:t>Таким чином, держава є найважливіший базовий інститут політичної системи суспільства, владно-насильницький характер якого закономірно випливає з походження та соціального призначення.</a:t>
            </a:r>
            <a:endParaRPr b="0" lang="en-US" sz="1800" spc="-1" strike="noStrike">
              <a:latin typeface="Arial"/>
            </a:endParaRPr>
          </a:p>
          <a:p>
            <a:pPr algn="just">
              <a:lnSpc>
                <a:spcPct val="100000"/>
              </a:lnSpc>
              <a:tabLst>
                <a:tab algn="l" pos="571680"/>
              </a:tabLst>
            </a:pPr>
            <a:r>
              <a:rPr b="0" lang="ru-RU" sz="2200" spc="-1" strike="noStrike">
                <a:solidFill>
                  <a:srgbClr val="4e3b30"/>
                </a:solidFill>
                <a:latin typeface="Times New Roman"/>
                <a:ea typeface="Microsoft YaHei"/>
              </a:rPr>
              <a:t>Традиційно виділяють дві форми державного правління:</a:t>
            </a:r>
            <a:r>
              <a:rPr b="1" lang="ru-RU" sz="2200" spc="-1" strike="noStrike">
                <a:solidFill>
                  <a:srgbClr val="4e3b30"/>
                </a:solidFill>
                <a:latin typeface="Times New Roman"/>
                <a:ea typeface="Microsoft YaHei"/>
              </a:rPr>
              <a:t> монархія та республіка.</a:t>
            </a:r>
            <a:endParaRPr b="0" lang="en-US" sz="2200" spc="-1" strike="noStrike">
              <a:latin typeface="Arial"/>
            </a:endParaRPr>
          </a:p>
          <a:p>
            <a:pPr algn="just">
              <a:lnSpc>
                <a:spcPct val="100000"/>
              </a:lnSpc>
              <a:tabLst>
                <a:tab algn="l" pos="571680"/>
              </a:tabLst>
            </a:pPr>
            <a:r>
              <a:rPr b="1" lang="ru-RU" sz="1600" spc="-1" strike="noStrike">
                <a:solidFill>
                  <a:srgbClr val="4e3b30"/>
                </a:solidFill>
                <a:latin typeface="Times New Roman"/>
                <a:ea typeface="Microsoft YaHei"/>
              </a:rPr>
              <a:t>Різновидами конституційної монархії є дуалістична (монарх володіє виконавчою владою і частково  законодавчою) і парламентська (монарх володіє виконавчою владою та поділяє законодавчу з парламентом). </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0" lang="ru-RU" sz="2800" spc="-1" strike="noStrike" cap="all">
                <a:solidFill>
                  <a:srgbClr val="4e3b30"/>
                </a:solidFill>
                <a:latin typeface="Times New Roman"/>
                <a:ea typeface="Microsoft YaHei"/>
              </a:rPr>
              <a:t>Т</a:t>
            </a:r>
            <a:r>
              <a:rPr b="0" lang="ru-RU" sz="1600" spc="-1" strike="noStrike" cap="all">
                <a:solidFill>
                  <a:srgbClr val="4e3b30"/>
                </a:solidFill>
                <a:latin typeface="Times New Roman"/>
                <a:ea typeface="Microsoft YaHei"/>
              </a:rPr>
              <a:t>аким чином, політичний режим впливає вирішальним чином на політичні процеси та інститути, на формування політичної культури громадян, встановлення політичного клімату. Він має бути у центрі аналітичного підходу до визначення здатності </a:t>
            </a:r>
            <a:r>
              <a:rPr b="1" lang="ru-RU" sz="1600" spc="-1" strike="noStrike" cap="all">
                <a:solidFill>
                  <a:srgbClr val="4e3b30"/>
                </a:solidFill>
                <a:latin typeface="Times New Roman"/>
                <a:ea typeface="Microsoft YaHei"/>
              </a:rPr>
              <a:t>держави</a:t>
            </a:r>
            <a:r>
              <a:rPr b="0" lang="ru-RU" sz="1600" spc="-1" strike="noStrike" cap="all">
                <a:solidFill>
                  <a:srgbClr val="4e3b30"/>
                </a:solidFill>
                <a:latin typeface="Times New Roman"/>
                <a:ea typeface="Microsoft YaHei"/>
              </a:rPr>
              <a:t> проводити певний курс воєнної політики</a:t>
            </a:r>
            <a:endParaRPr b="0" lang="en-US" sz="1600" spc="-1" strike="noStrike">
              <a:latin typeface="Arial"/>
            </a:endParaRPr>
          </a:p>
        </p:txBody>
      </p:sp>
      <p:sp>
        <p:nvSpPr>
          <p:cNvPr id="161"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tabLst>
                <a:tab algn="l" pos="571680"/>
              </a:tabLst>
            </a:pPr>
            <a:endParaRPr b="0" lang="en-US" sz="1800" spc="-1" strike="noStrike">
              <a:latin typeface="Arial"/>
            </a:endParaRPr>
          </a:p>
          <a:p>
            <a:pPr algn="just">
              <a:lnSpc>
                <a:spcPct val="100000"/>
              </a:lnSpc>
              <a:tabLst>
                <a:tab algn="l" pos="571680"/>
              </a:tabLst>
            </a:pPr>
            <a:endParaRPr b="0" lang="en-US" sz="1800" spc="-1" strike="noStrike">
              <a:latin typeface="Arial"/>
            </a:endParaRPr>
          </a:p>
          <a:p>
            <a:pPr algn="just">
              <a:lnSpc>
                <a:spcPct val="100000"/>
              </a:lnSpc>
              <a:tabLst>
                <a:tab algn="l" pos="571680"/>
              </a:tabLst>
            </a:pPr>
            <a:r>
              <a:rPr b="1" lang="ru-RU" sz="2600" spc="-1" strike="noStrike">
                <a:solidFill>
                  <a:srgbClr val="4e3b30"/>
                </a:solidFill>
                <a:latin typeface="Times New Roman"/>
                <a:ea typeface="Microsoft YaHei"/>
              </a:rPr>
              <a:t>3. Армія в політичній структурі держави, її роль у захисті держави</a:t>
            </a:r>
            <a:endParaRPr b="0" lang="en-US" sz="2600" spc="-1" strike="noStrike">
              <a:latin typeface="Arial"/>
            </a:endParaRPr>
          </a:p>
          <a:p>
            <a:pPr algn="just">
              <a:lnSpc>
                <a:spcPct val="100000"/>
              </a:lnSpc>
              <a:tabLst>
                <a:tab algn="l" pos="571680"/>
              </a:tabLst>
            </a:pPr>
            <a:endParaRPr b="0" lang="en-US" sz="2600" spc="-1" strike="noStrike">
              <a:latin typeface="Arial"/>
            </a:endParaRPr>
          </a:p>
          <a:p>
            <a:pPr algn="just">
              <a:lnSpc>
                <a:spcPct val="100000"/>
              </a:lnSpc>
              <a:spcBef>
                <a:spcPts val="71"/>
              </a:spcBef>
              <a:tabLst>
                <a:tab algn="l" pos="571680"/>
              </a:tabLst>
            </a:pPr>
            <a:r>
              <a:rPr b="1" i="1" lang="ru-RU" sz="2600" spc="-1" strike="noStrike">
                <a:solidFill>
                  <a:srgbClr val="000000"/>
                </a:solidFill>
                <a:latin typeface="Times New Roman"/>
                <a:ea typeface="Microsoft YaHei"/>
              </a:rPr>
              <a:t>Воєнна організація держави - </a:t>
            </a:r>
            <a:r>
              <a:rPr b="0" i="1" lang="ru-RU" sz="2600" spc="-1" strike="noStrike">
                <a:solidFill>
                  <a:srgbClr val="000000"/>
                </a:solidFill>
                <a:latin typeface="Times New Roman"/>
                <a:ea typeface="Microsoft YaHei"/>
              </a:rPr>
              <a:t>це </a:t>
            </a:r>
            <a:r>
              <a:rPr b="0" i="1" lang="ru-RU" sz="2600" spc="-1" strike="noStrike">
                <a:solidFill>
                  <a:srgbClr val="4e3b30"/>
                </a:solidFill>
                <a:latin typeface="Times New Roman"/>
                <a:ea typeface="Microsoft YaHei"/>
              </a:rPr>
              <a:t> сукупність </a:t>
            </a:r>
            <a:r>
              <a:rPr b="0" i="1" lang="ru-RU" sz="2600" spc="12" strike="noStrike">
                <a:solidFill>
                  <a:srgbClr val="000000"/>
                </a:solidFill>
                <a:latin typeface="Times New Roman"/>
                <a:ea typeface="Microsoft YaHei"/>
              </a:rPr>
              <a:t>військових формувань, воєнно-</a:t>
            </a:r>
            <a:r>
              <a:rPr b="0" i="1" lang="ru-RU" sz="2600" spc="-1" strike="noStrike">
                <a:solidFill>
                  <a:srgbClr val="4e3b30"/>
                </a:solidFill>
                <a:latin typeface="Times New Roman"/>
                <a:ea typeface="Microsoft YaHei"/>
              </a:rPr>
              <a:t>промислових, воєнно-наукових і забезпе</a:t>
            </a:r>
            <a:r>
              <a:rPr b="0" i="1" lang="ru-RU" sz="2600" spc="4" strike="noStrike">
                <a:solidFill>
                  <a:srgbClr val="000000"/>
                </a:solidFill>
                <a:latin typeface="Times New Roman"/>
                <a:ea typeface="Microsoft YaHei"/>
              </a:rPr>
              <a:t>чувальних структур та органів управління </a:t>
            </a:r>
            <a:r>
              <a:rPr b="0" i="1" lang="ru-RU" sz="2600" spc="18" strike="noStrike">
                <a:solidFill>
                  <a:srgbClr val="000000"/>
                </a:solidFill>
                <a:latin typeface="Times New Roman"/>
                <a:ea typeface="Microsoft YaHei"/>
              </a:rPr>
              <a:t>ними під </a:t>
            </a:r>
            <a:r>
              <a:rPr b="0" i="1" lang="ru-RU" sz="2600" spc="-1" strike="noStrike">
                <a:solidFill>
                  <a:srgbClr val="4e3b30"/>
                </a:solidFill>
                <a:latin typeface="Times New Roman"/>
                <a:ea typeface="Microsoft YaHei"/>
              </a:rPr>
              <a:t>єдиним воєнно-політичним та воєнно-стратегічним керівництвом, </a:t>
            </a:r>
            <a:r>
              <a:rPr b="0" i="1" lang="ru-RU" sz="2600" spc="18" strike="noStrike">
                <a:solidFill>
                  <a:srgbClr val="000000"/>
                </a:solidFill>
                <a:latin typeface="Times New Roman"/>
                <a:ea typeface="Microsoft YaHei"/>
              </a:rPr>
              <a:t>яка створена для </a:t>
            </a:r>
            <a:r>
              <a:rPr b="0" i="1" lang="ru-RU" sz="2600" spc="-1" strike="noStrike">
                <a:solidFill>
                  <a:srgbClr val="4e3b30"/>
                </a:solidFill>
                <a:latin typeface="Times New Roman"/>
                <a:ea typeface="Microsoft YaHei"/>
              </a:rPr>
              <a:t>збройного захисту національних інтересів від зовнішніх і внутрішніх воєнних загроз.</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spcBef>
                <a:spcPts val="26"/>
              </a:spcBef>
            </a:pPr>
            <a:r>
              <a:rPr b="1" i="1" lang="ru-RU" sz="1800" spc="-1" strike="noStrike" cap="all">
                <a:solidFill>
                  <a:srgbClr val="4e3b30"/>
                </a:solidFill>
                <a:latin typeface="Times New Roman"/>
                <a:ea typeface="Microsoft YaHei"/>
              </a:rPr>
              <a:t>Сучасні армії </a:t>
            </a:r>
            <a:r>
              <a:rPr b="1" i="1" lang="ru-RU" sz="1800" spc="7" strike="noStrike" cap="all">
                <a:solidFill>
                  <a:srgbClr val="000000"/>
                </a:solidFill>
                <a:latin typeface="Times New Roman"/>
                <a:ea typeface="Microsoft YaHei"/>
              </a:rPr>
              <a:t>являють собою соціальний </a:t>
            </a:r>
            <a:r>
              <a:rPr b="1" i="1" lang="ru-RU" sz="1800" spc="-1" strike="noStrike" cap="all">
                <a:solidFill>
                  <a:srgbClr val="4e3b30"/>
                </a:solidFill>
                <a:latin typeface="Times New Roman"/>
                <a:ea typeface="Microsoft YaHei"/>
              </a:rPr>
              <a:t>інститут з такими ознаками:</a:t>
            </a:r>
            <a:endParaRPr b="0" lang="en-US" sz="1800" spc="-1" strike="noStrike">
              <a:latin typeface="Arial"/>
            </a:endParaRPr>
          </a:p>
        </p:txBody>
      </p:sp>
      <p:sp>
        <p:nvSpPr>
          <p:cNvPr id="163"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spcBef>
                <a:spcPts val="215"/>
              </a:spcBef>
            </a:pPr>
            <a:r>
              <a:rPr b="1" lang="ru-RU" sz="1800" spc="38" strike="noStrike">
                <a:solidFill>
                  <a:srgbClr val="000000"/>
                </a:solidFill>
                <a:latin typeface="Times New Roman"/>
                <a:ea typeface="DejaVu Sans"/>
              </a:rPr>
              <a:t>1. Це особлива державна </a:t>
            </a:r>
            <a:r>
              <a:rPr b="1" lang="ru-RU" sz="1800" spc="7" strike="noStrike">
                <a:solidFill>
                  <a:srgbClr val="000000"/>
                </a:solidFill>
                <a:latin typeface="Times New Roman"/>
                <a:ea typeface="DejaVu Sans"/>
              </a:rPr>
              <a:t>інституція, невід'ємна частина кра</a:t>
            </a:r>
            <a:r>
              <a:rPr b="1" lang="ru-RU" sz="1800" spc="-1" strike="noStrike">
                <a:solidFill>
                  <a:srgbClr val="4e3b30"/>
                </a:solidFill>
                <a:latin typeface="Times New Roman"/>
                <a:ea typeface="DejaVu Sans"/>
              </a:rPr>
              <a:t>їни; тільки остання має легітимне право утворювати, утримувати та використовувати армію;</a:t>
            </a:r>
            <a:endParaRPr b="0" lang="en-US" sz="1800" spc="-1" strike="noStrike">
              <a:latin typeface="Arial"/>
            </a:endParaRPr>
          </a:p>
          <a:p>
            <a:pPr algn="just">
              <a:lnSpc>
                <a:spcPct val="100000"/>
              </a:lnSpc>
              <a:spcBef>
                <a:spcPts val="215"/>
              </a:spcBef>
            </a:pPr>
            <a:r>
              <a:rPr b="1" lang="ru-RU" sz="1800" spc="12" strike="noStrike">
                <a:solidFill>
                  <a:srgbClr val="000000"/>
                </a:solidFill>
                <a:latin typeface="Times New Roman"/>
                <a:ea typeface="DejaVu Sans"/>
              </a:rPr>
              <a:t>2 Надання державою права армії виконання своїх функцій наявними тільки в неї специфічними засобами </a:t>
            </a:r>
            <a:r>
              <a:rPr b="1" lang="ru-RU" sz="1800" spc="4" strike="noStrike">
                <a:solidFill>
                  <a:srgbClr val="000000"/>
                </a:solidFill>
                <a:latin typeface="Times New Roman"/>
                <a:ea typeface="DejaVu Sans"/>
              </a:rPr>
              <a:t>озброєння та бойової техніки, які мають люди, призвані на службу державою;</a:t>
            </a:r>
            <a:endParaRPr b="0" lang="en-US" sz="1800" spc="-1" strike="noStrike">
              <a:latin typeface="Arial"/>
            </a:endParaRPr>
          </a:p>
          <a:p>
            <a:pPr algn="just">
              <a:lnSpc>
                <a:spcPct val="100000"/>
              </a:lnSpc>
            </a:pPr>
            <a:r>
              <a:rPr b="1" lang="ru-RU" sz="1800" spc="26" strike="noStrike">
                <a:solidFill>
                  <a:srgbClr val="000000"/>
                </a:solidFill>
                <a:latin typeface="Times New Roman"/>
                <a:ea typeface="DejaVu Sans"/>
              </a:rPr>
              <a:t>3. Армія являє собою суспільну структуру</a:t>
            </a:r>
            <a:r>
              <a:rPr b="1" lang="ru-RU" sz="1800" spc="18" strike="noStrike">
                <a:solidFill>
                  <a:srgbClr val="000000"/>
                </a:solidFill>
                <a:latin typeface="Times New Roman"/>
                <a:ea typeface="DejaVu Sans"/>
              </a:rPr>
              <a:t> із специфічною внутрішньою диференціа</a:t>
            </a:r>
            <a:r>
              <a:rPr b="1" lang="ru-RU" sz="1800" spc="7" strike="noStrike">
                <a:solidFill>
                  <a:srgbClr val="000000"/>
                </a:solidFill>
                <a:latin typeface="Times New Roman"/>
                <a:ea typeface="DejaVu Sans"/>
              </a:rPr>
              <a:t>цією  влади та суспільного статусу, водночас вона є лише части</a:t>
            </a:r>
            <a:r>
              <a:rPr b="1" lang="ru-RU" sz="1800" spc="12" strike="noStrike">
                <a:solidFill>
                  <a:srgbClr val="000000"/>
                </a:solidFill>
                <a:latin typeface="Times New Roman"/>
                <a:ea typeface="DejaVu Sans"/>
              </a:rPr>
              <a:t>ною всього суспільства і не повинна бути самодостатньою, автономною; </a:t>
            </a:r>
            <a:endParaRPr b="0" lang="en-US" sz="1800" spc="-1" strike="noStrike">
              <a:latin typeface="Arial"/>
            </a:endParaRPr>
          </a:p>
          <a:p>
            <a:pPr algn="just">
              <a:lnSpc>
                <a:spcPct val="100000"/>
              </a:lnSpc>
            </a:pPr>
            <a:r>
              <a:rPr b="1" lang="ru-RU" sz="1800" spc="12" strike="noStrike">
                <a:solidFill>
                  <a:srgbClr val="000000"/>
                </a:solidFill>
                <a:latin typeface="Times New Roman"/>
                <a:ea typeface="DejaVu Sans"/>
              </a:rPr>
              <a:t>4. А</a:t>
            </a:r>
            <a:r>
              <a:rPr b="1" lang="ru-RU" sz="1800" spc="4" strike="noStrike">
                <a:solidFill>
                  <a:srgbClr val="000000"/>
                </a:solidFill>
                <a:latin typeface="Times New Roman"/>
                <a:ea typeface="DejaVu Sans"/>
              </a:rPr>
              <a:t>рмія може задовольняти потреби у збройному захисті </a:t>
            </a:r>
            <a:r>
              <a:rPr b="1" lang="ru-RU" sz="1800" spc="-1" strike="noStrike">
                <a:solidFill>
                  <a:srgbClr val="4e3b30"/>
                </a:solidFill>
                <a:latin typeface="Times New Roman"/>
                <a:ea typeface="DejaVu Sans"/>
              </a:rPr>
              <a:t>не тільки однієї держави, але й ко</a:t>
            </a:r>
            <a:r>
              <a:rPr b="1" lang="ru-RU" sz="1800" spc="-46" strike="noStrike">
                <a:solidFill>
                  <a:srgbClr val="000000"/>
                </a:solidFill>
                <a:latin typeface="Times New Roman"/>
                <a:ea typeface="DejaVu Sans"/>
              </a:rPr>
              <a:t>аліції держав. Тому, наприклад, у Європі нового століття все частіше лунають заклики для створення європейських збройних сил, а у</a:t>
            </a:r>
            <a:r>
              <a:rPr b="1" lang="ru-RU" sz="1800" spc="24" strike="noStrike">
                <a:solidFill>
                  <a:srgbClr val="000000"/>
                </a:solidFill>
                <a:latin typeface="Times New Roman"/>
                <a:ea typeface="DejaVu Sans"/>
              </a:rPr>
              <a:t> такому разі, держави створюють </a:t>
            </a:r>
            <a:r>
              <a:rPr b="1" lang="ru-RU" sz="1800" spc="-12" strike="noStrike">
                <a:solidFill>
                  <a:srgbClr val="000000"/>
                </a:solidFill>
                <a:latin typeface="Times New Roman"/>
                <a:ea typeface="DejaVu Sans"/>
              </a:rPr>
              <a:t>військові союзи для спільного використан</a:t>
            </a:r>
            <a:r>
              <a:rPr b="1" lang="ru-RU" sz="1800" spc="-1" strike="noStrike">
                <a:solidFill>
                  <a:srgbClr val="000000"/>
                </a:solidFill>
                <a:latin typeface="Times New Roman"/>
                <a:ea typeface="DejaVu Sans"/>
              </a:rPr>
              <a:t>ня армій під єдиним командуванням.</a:t>
            </a:r>
            <a:endParaRPr b="0" lang="en-US" sz="1800" spc="-1" strike="noStrike">
              <a:latin typeface="Arial"/>
            </a:endParaRPr>
          </a:p>
          <a:p>
            <a:pPr algn="just">
              <a:lnSpc>
                <a:spcPct val="100000"/>
              </a:lnSpc>
              <a:tabLst>
                <a:tab algn="l" pos="571680"/>
              </a:tabLst>
            </a:pPr>
            <a:endParaRPr b="0" lang="en-US" sz="1800" spc="-1" strike="noStrike">
              <a:latin typeface="Arial"/>
            </a:endParaRPr>
          </a:p>
          <a:p>
            <a:pPr algn="just">
              <a:lnSpc>
                <a:spcPct val="100000"/>
              </a:lnSpc>
              <a:tabLst>
                <a:tab algn="l" pos="57168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marL="6480" indent="457200" algn="just">
              <a:lnSpc>
                <a:spcPct val="100000"/>
              </a:lnSpc>
              <a:tabLst>
                <a:tab algn="l" pos="0"/>
              </a:tabLst>
            </a:pPr>
            <a:r>
              <a:rPr b="1" i="1" lang="ru-RU" sz="1800" spc="-1" strike="noStrike" cap="all">
                <a:solidFill>
                  <a:srgbClr val="000000"/>
                </a:solidFill>
                <a:latin typeface="Times New Roman"/>
                <a:ea typeface="Microsoft YaHei"/>
              </a:rPr>
              <a:t>У залежності від військово-політичних обставин армія може бути використана за </a:t>
            </a:r>
            <a:r>
              <a:rPr b="1" i="1" lang="ru-RU" sz="1800" spc="12" strike="noStrike" cap="all">
                <a:solidFill>
                  <a:srgbClr val="000000"/>
                </a:solidFill>
                <a:latin typeface="Times New Roman"/>
                <a:ea typeface="Microsoft YaHei"/>
              </a:rPr>
              <a:t>наступними формами дій:</a:t>
            </a:r>
            <a:endParaRPr b="0" lang="en-US" sz="1800" spc="-1" strike="noStrike">
              <a:latin typeface="Arial"/>
            </a:endParaRPr>
          </a:p>
        </p:txBody>
      </p:sp>
      <p:sp>
        <p:nvSpPr>
          <p:cNvPr id="165"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tabLst>
                <a:tab algn="l" pos="571680"/>
              </a:tabLst>
            </a:pPr>
            <a:r>
              <a:rPr b="1" lang="ru-RU" sz="1800" spc="38" strike="noStrike">
                <a:solidFill>
                  <a:srgbClr val="000000"/>
                </a:solidFill>
                <a:latin typeface="Times New Roman"/>
                <a:ea typeface="DejaVu Sans"/>
              </a:rPr>
              <a:t>ведення прямої збройної боротьби у війнах чи воєнно-політичних конфліктах;</a:t>
            </a:r>
            <a:endParaRPr b="0" lang="en-US" sz="1800" spc="-1" strike="noStrike">
              <a:latin typeface="Arial"/>
            </a:endParaRPr>
          </a:p>
          <a:p>
            <a:pPr algn="just">
              <a:lnSpc>
                <a:spcPct val="100000"/>
              </a:lnSpc>
              <a:tabLst>
                <a:tab algn="l" pos="571680"/>
              </a:tabLst>
            </a:pPr>
            <a:r>
              <a:rPr b="1" lang="ru-RU" sz="1800" spc="38" strike="noStrike">
                <a:solidFill>
                  <a:srgbClr val="000000"/>
                </a:solidFill>
                <a:latin typeface="Times New Roman"/>
                <a:ea typeface="DejaVu Sans"/>
              </a:rPr>
              <a:t>постійне знаходження у стані повної готовності до нанесення ударів і залякування противника згідно стратегії «непрямих дій;</a:t>
            </a:r>
            <a:endParaRPr b="0" lang="en-US" sz="1800" spc="-1" strike="noStrike">
              <a:latin typeface="Arial"/>
            </a:endParaRPr>
          </a:p>
          <a:p>
            <a:pPr algn="just">
              <a:lnSpc>
                <a:spcPct val="100000"/>
              </a:lnSpc>
              <a:tabLst>
                <a:tab algn="l" pos="571680"/>
              </a:tabLst>
            </a:pPr>
            <a:r>
              <a:rPr b="1" lang="ru-RU" sz="1800" spc="38" strike="noStrike">
                <a:solidFill>
                  <a:srgbClr val="000000"/>
                </a:solidFill>
                <a:latin typeface="Times New Roman"/>
                <a:ea typeface="DejaVu Sans"/>
              </a:rPr>
              <a:t>знаходження у стані різних ступенів бойової готовності до використання своєї могутності;</a:t>
            </a:r>
            <a:endParaRPr b="0" lang="en-US" sz="1800" spc="-1" strike="noStrike">
              <a:latin typeface="Arial"/>
            </a:endParaRPr>
          </a:p>
          <a:p>
            <a:pPr algn="just">
              <a:lnSpc>
                <a:spcPct val="100000"/>
              </a:lnSpc>
              <a:tabLst>
                <a:tab algn="l" pos="571680"/>
              </a:tabLst>
            </a:pPr>
            <a:r>
              <a:rPr b="1" lang="ru-RU" sz="1800" spc="38" strike="noStrike">
                <a:solidFill>
                  <a:srgbClr val="000000"/>
                </a:solidFill>
                <a:latin typeface="Times New Roman"/>
                <a:ea typeface="DejaVu Sans"/>
              </a:rPr>
              <a:t>участь у колективних акціях воєнно-політичних акціях:  миротворчість, встановлення чи підтримання миру у конфліктних регіонах планети згідно мандату ООН; гуманітарна інтервенція, боротьба з піратством у міжнародних водах, тощо</a:t>
            </a:r>
            <a:endParaRPr b="0" lang="en-US" sz="1800" spc="-1" strike="noStrike">
              <a:latin typeface="Arial"/>
            </a:endParaRPr>
          </a:p>
          <a:p>
            <a:pPr algn="just">
              <a:lnSpc>
                <a:spcPct val="100000"/>
              </a:lnSpc>
              <a:tabLst>
                <a:tab algn="l" pos="571680"/>
              </a:tabLst>
            </a:pPr>
            <a:r>
              <a:rPr b="1" lang="ru-RU" sz="1800" spc="38" strike="noStrike">
                <a:solidFill>
                  <a:srgbClr val="000000"/>
                </a:solidFill>
                <a:latin typeface="Times New Roman"/>
                <a:ea typeface="DejaVu Sans"/>
              </a:rPr>
              <a:t>використання частини армії - спеціальних частин для наведення конституційного порядку (Росія – республіка Ічкерія), боротьба з організованою злочинністю (Мексика, Колумбія) або наслідків стихійного лиха, надзвичайних ситуацій тощо. </a:t>
            </a:r>
            <a:endParaRPr b="0" lang="en-US" sz="1800" spc="-1" strike="noStrike">
              <a:latin typeface="Arial"/>
            </a:endParaRPr>
          </a:p>
          <a:p>
            <a:pPr algn="just">
              <a:lnSpc>
                <a:spcPct val="100000"/>
              </a:lnSpc>
              <a:tabLst>
                <a:tab algn="l" pos="571680"/>
              </a:tabLst>
            </a:pPr>
            <a:r>
              <a:rPr b="1" lang="ru-RU" sz="1800" spc="38" strike="noStrike">
                <a:solidFill>
                  <a:srgbClr val="000000"/>
                </a:solidFill>
                <a:latin typeface="Times New Roman"/>
                <a:ea typeface="DejaVu Sans"/>
              </a:rPr>
              <a:t>Демонстративне використання сили армії потенційно, знаходження поблизу кордонів ворожої держави як загрозу вторгнення (агресії, рейду). </a:t>
            </a:r>
            <a:endParaRPr b="0" lang="en-US" sz="1800" spc="-1" strike="noStrike">
              <a:latin typeface="Arial"/>
            </a:endParaRPr>
          </a:p>
          <a:p>
            <a:pPr algn="just">
              <a:lnSpc>
                <a:spcPct val="100000"/>
              </a:lnSpc>
              <a:tabLst>
                <a:tab algn="l" pos="57168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80880" y="1052640"/>
            <a:ext cx="8456760" cy="5021640"/>
          </a:xfrm>
          <a:prstGeom prst="rect">
            <a:avLst/>
          </a:prstGeom>
          <a:noFill/>
          <a:ln w="0">
            <a:noFill/>
          </a:ln>
        </p:spPr>
        <p:style>
          <a:lnRef idx="0"/>
          <a:fillRef idx="0"/>
          <a:effectRef idx="0"/>
          <a:fontRef idx="minor"/>
        </p:style>
        <p:txBody>
          <a:bodyPr lIns="90000" rIns="90000" tIns="45000" bIns="45000">
            <a:normAutofit/>
          </a:bodyPr>
          <a:p>
            <a:pPr algn="ctr">
              <a:lnSpc>
                <a:spcPct val="100000"/>
              </a:lnSpc>
            </a:pPr>
            <a:br/>
            <a:r>
              <a:rPr b="1" i="1" lang="uk-UA" sz="1800" spc="-1" strike="noStrike">
                <a:solidFill>
                  <a:srgbClr val="4e3b30"/>
                </a:solidFill>
                <a:latin typeface="Times New Roman"/>
                <a:ea typeface="Microsoft YaHei"/>
              </a:rPr>
              <a:t>1. Держава була і поки що залишається базовим соціально-політичним інститутом політичної системи суспільства. В реальному політичному житті держави реалізують свої функції та соціальне призначення через різні форми державного управління та пануючий політичний режим.</a:t>
            </a:r>
            <a:endParaRPr b="0" lang="en-US" sz="1800" spc="-1" strike="noStrike">
              <a:latin typeface="Arial"/>
            </a:endParaRPr>
          </a:p>
          <a:p>
            <a:pPr algn="just">
              <a:lnSpc>
                <a:spcPct val="100000"/>
              </a:lnSpc>
            </a:pPr>
            <a:r>
              <a:rPr b="1" i="1" lang="uk-UA" sz="1800" spc="-1" strike="noStrike">
                <a:solidFill>
                  <a:srgbClr val="4e3b30"/>
                </a:solidFill>
                <a:latin typeface="Times New Roman"/>
                <a:ea typeface="Microsoft YaHei"/>
              </a:rPr>
              <a:t>Процеси глобалізації суттєво модифікують функції держави, які стають більш координуючими, ніж владно-командними.</a:t>
            </a:r>
            <a:endParaRPr b="0" lang="en-US" sz="1800" spc="-1" strike="noStrike">
              <a:latin typeface="Arial"/>
            </a:endParaRPr>
          </a:p>
          <a:p>
            <a:pPr algn="just">
              <a:lnSpc>
                <a:spcPct val="100000"/>
              </a:lnSpc>
            </a:pPr>
            <a:r>
              <a:rPr b="1" i="1" lang="uk-UA" sz="1800" spc="-1" strike="noStrike">
                <a:solidFill>
                  <a:srgbClr val="4e3b30"/>
                </a:solidFill>
                <a:latin typeface="Times New Roman"/>
                <a:ea typeface="Microsoft YaHei"/>
              </a:rPr>
              <a:t>2. Форми державного управління показують, як практично реалізується державна влада стосовно групи можновладців, що її здійснюють. У сучасному світі продовжують існувати монархії, хоча переважаючою тенденцією є республіканська форма державного управління. Інститут президентства залишається потужним способом здійснення «сильної» влади, водночас парламентаризм виступає ідеалом більш демократичного способу правління.</a:t>
            </a:r>
            <a:endParaRPr b="0" lang="en-US" sz="1800" spc="-1" strike="noStrike">
              <a:latin typeface="Arial"/>
            </a:endParaRPr>
          </a:p>
          <a:p>
            <a:pPr algn="just">
              <a:lnSpc>
                <a:spcPct val="100000"/>
              </a:lnSpc>
              <a:spcAft>
                <a:spcPts val="1199"/>
              </a:spcAft>
            </a:pPr>
            <a:r>
              <a:rPr b="1" i="1" lang="uk-UA" sz="1800" spc="-1" strike="noStrike">
                <a:solidFill>
                  <a:srgbClr val="4e3b30"/>
                </a:solidFill>
                <a:latin typeface="Times New Roman"/>
                <a:ea typeface="Microsoft YaHei"/>
              </a:rPr>
              <a:t>3. Збройна сила держави має своїм ядром Армію, на яку покладаються важливі зовнішньополітичні завдання – забезпечувати цілісність та незалежність держави. Однак можливі ситуації коли армія залучається до вирішення конфліктних політичних завдань, або вдається до виконання самостійної політичної місії, особливо в ситуаціях політичної не стабільності та загрозам національній безпеці.</a:t>
            </a:r>
            <a:endParaRPr b="0" lang="en-US" sz="1800" spc="-1" strike="noStrike">
              <a:latin typeface="Arial"/>
            </a:endParaRPr>
          </a:p>
        </p:txBody>
      </p:sp>
      <p:sp>
        <p:nvSpPr>
          <p:cNvPr id="167" name="CustomShape 2"/>
          <p:cNvSpPr/>
          <p:nvPr/>
        </p:nvSpPr>
        <p:spPr>
          <a:xfrm>
            <a:off x="380880" y="116640"/>
            <a:ext cx="8456760" cy="862560"/>
          </a:xfrm>
          <a:prstGeom prst="rect">
            <a:avLst/>
          </a:prstGeom>
          <a:noFill/>
          <a:ln w="0">
            <a:noFill/>
          </a:ln>
        </p:spPr>
        <p:style>
          <a:lnRef idx="0"/>
          <a:fillRef idx="0"/>
          <a:effectRef idx="0"/>
          <a:fontRef idx="minor"/>
        </p:style>
        <p:txBody>
          <a:bodyPr lIns="90000" rIns="90000" tIns="45000" bIns="45000" anchor="b">
            <a:normAutofit/>
          </a:bodyPr>
          <a:p>
            <a:pPr>
              <a:lnSpc>
                <a:spcPct val="100000"/>
              </a:lnSpc>
            </a:pPr>
            <a:r>
              <a:rPr b="1" lang="uk-UA" sz="2800" spc="-1" strike="noStrike" cap="all">
                <a:solidFill>
                  <a:srgbClr val="44342a"/>
                </a:solidFill>
                <a:latin typeface="Times New Roman"/>
                <a:ea typeface="Times New Roman"/>
              </a:rPr>
              <a:t>висновки</a:t>
            </a:r>
            <a:r>
              <a:rPr b="0" lang="uk-UA" sz="2800" spc="-1" strike="noStrike">
                <a:solidFill>
                  <a:srgbClr val="44342a"/>
                </a:solidFill>
                <a:latin typeface="Times New Roman"/>
                <a:ea typeface="Times New Roman"/>
              </a:rPr>
              <a: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04920" y="188640"/>
            <a:ext cx="8685360" cy="646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1" lang="uk-UA" sz="2400" spc="-1" strike="noStrike" cap="all">
                <a:solidFill>
                  <a:srgbClr val="4e3b30"/>
                </a:solidFill>
                <a:latin typeface="Times New Roman"/>
                <a:ea typeface="DejaVu Sans"/>
              </a:rPr>
              <a:t>Література:</a:t>
            </a:r>
            <a:endParaRPr b="0" lang="en-US" sz="2400" spc="-1" strike="noStrike">
              <a:latin typeface="Arial"/>
            </a:endParaRPr>
          </a:p>
        </p:txBody>
      </p:sp>
      <p:sp>
        <p:nvSpPr>
          <p:cNvPr id="134" name="CustomShape 2"/>
          <p:cNvSpPr/>
          <p:nvPr/>
        </p:nvSpPr>
        <p:spPr>
          <a:xfrm>
            <a:off x="304920" y="1052640"/>
            <a:ext cx="8685360" cy="5025960"/>
          </a:xfrm>
          <a:prstGeom prst="rect">
            <a:avLst/>
          </a:prstGeom>
          <a:noFill/>
          <a:ln w="0">
            <a:noFill/>
          </a:ln>
        </p:spPr>
        <p:style>
          <a:lnRef idx="0"/>
          <a:fillRef idx="0"/>
          <a:effectRef idx="0"/>
          <a:fontRef idx="minor"/>
        </p:style>
        <p:txBody>
          <a:bodyPr lIns="90000" rIns="90000" tIns="45000" bIns="45000">
            <a:normAutofit/>
          </a:bodyPr>
          <a:p>
            <a:pPr algn="just">
              <a:lnSpc>
                <a:spcPct val="100000"/>
              </a:lnSpc>
              <a:spcBef>
                <a:spcPts val="641"/>
              </a:spcBef>
              <a:tabLst>
                <a:tab algn="l" pos="0"/>
              </a:tabLst>
            </a:pPr>
            <a:r>
              <a:rPr b="0" lang="uk-UA" sz="3200" spc="-1" strike="noStrike">
                <a:solidFill>
                  <a:srgbClr val="4e3b30"/>
                </a:solidFill>
                <a:latin typeface="Times New Roman"/>
                <a:ea typeface="DejaVu Sans"/>
              </a:rPr>
              <a:t>1. </a:t>
            </a:r>
            <a:r>
              <a:rPr b="0" lang="uk-UA" sz="3200" spc="-1" strike="noStrike">
                <a:solidFill>
                  <a:srgbClr val="4e3b30"/>
                </a:solidFill>
                <a:latin typeface="Times New Roman"/>
                <a:ea typeface="Microsoft YaHei"/>
              </a:rPr>
              <a:t>Конституція України // Відомості Верховної Ради України. – від 28.06.1996 р. </a:t>
            </a:r>
            <a:endParaRPr b="0" lang="en-US" sz="3200" spc="-1" strike="noStrike">
              <a:latin typeface="Arial"/>
            </a:endParaRPr>
          </a:p>
          <a:p>
            <a:pPr>
              <a:lnSpc>
                <a:spcPct val="100000"/>
              </a:lnSpc>
              <a:tabLst>
                <a:tab algn="l" pos="0"/>
              </a:tabLst>
            </a:pPr>
            <a:r>
              <a:rPr b="0" lang="uk-UA" sz="3200" spc="-1" strike="noStrike">
                <a:solidFill>
                  <a:srgbClr val="4e3b30"/>
                </a:solidFill>
                <a:latin typeface="Times New Roman"/>
                <a:ea typeface="DejaVu Sans"/>
              </a:rPr>
              <a:t>2. Воєнна доктрина України. Указ Президента України від 24.09.2015 р. №555.</a:t>
            </a:r>
            <a:endParaRPr b="0" lang="en-US" sz="3200" spc="-1" strike="noStrike">
              <a:latin typeface="Arial"/>
            </a:endParaRPr>
          </a:p>
          <a:p>
            <a:pPr>
              <a:lnSpc>
                <a:spcPct val="100000"/>
              </a:lnSpc>
              <a:tabLst>
                <a:tab algn="l" pos="0"/>
              </a:tabLst>
            </a:pPr>
            <a:r>
              <a:rPr b="0" lang="uk-UA" sz="3200" spc="-1" strike="noStrike">
                <a:solidFill>
                  <a:srgbClr val="4e3b30"/>
                </a:solidFill>
                <a:latin typeface="Times New Roman"/>
                <a:ea typeface="DejaVu Sans"/>
              </a:rPr>
              <a:t>3. Закон України “Про Збройні Сили України” від 06.12.1991р. №1934-ХІІ (останні зміни внесені Законом від 02.10.2019 №144-ІХ). </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380880" y="1052640"/>
            <a:ext cx="8456760" cy="5021640"/>
          </a:xfrm>
          <a:prstGeom prst="rect">
            <a:avLst/>
          </a:prstGeom>
          <a:noFill/>
          <a:ln w="0">
            <a:noFill/>
          </a:ln>
        </p:spPr>
        <p:style>
          <a:lnRef idx="0"/>
          <a:fillRef idx="0"/>
          <a:effectRef idx="0"/>
          <a:fontRef idx="minor"/>
        </p:style>
        <p:txBody>
          <a:bodyPr lIns="90000" rIns="90000" tIns="45000" bIns="45000">
            <a:normAutofit fontScale="83000"/>
          </a:bodyPr>
          <a:p>
            <a:pPr algn="just">
              <a:lnSpc>
                <a:spcPts val="1199"/>
              </a:lnSpc>
              <a:tabLst>
                <a:tab algn="l" pos="0"/>
                <a:tab algn="l" pos="685800"/>
              </a:tabLst>
            </a:pPr>
            <a:r>
              <a:rPr b="1" lang="en-US" sz="1800" spc="-1" strike="noStrike">
                <a:solidFill>
                  <a:srgbClr val="000000"/>
                </a:solidFill>
                <a:latin typeface="Arial"/>
                <a:ea typeface="DejaVu Sans"/>
              </a:rPr>
              <a:t>1</a:t>
            </a:r>
            <a:r>
              <a:rPr b="0" lang="en-US" sz="1800" spc="-1" strike="noStrike">
                <a:solidFill>
                  <a:srgbClr val="000000"/>
                </a:solidFill>
                <a:latin typeface="Arial"/>
                <a:ea typeface="DejaVu Sans"/>
              </a:rPr>
              <a:t>.Яку структуру має поняття « сектор безпеки і оборони» України?</a:t>
            </a:r>
            <a:endParaRPr b="0" lang="en-US" sz="1800" spc="-1" strike="noStrike">
              <a:latin typeface="Arial"/>
            </a:endParaRPr>
          </a:p>
          <a:p>
            <a:pPr algn="just">
              <a:lnSpc>
                <a:spcPts val="1199"/>
              </a:lnSpc>
              <a:tabLst>
                <a:tab algn="l" pos="0"/>
                <a:tab algn="l" pos="685800"/>
              </a:tabLst>
            </a:pPr>
            <a:endParaRPr b="0" lang="en-US" sz="1800" spc="-1" strike="noStrike">
              <a:latin typeface="Arial"/>
            </a:endParaRPr>
          </a:p>
          <a:p>
            <a:pPr algn="just">
              <a:lnSpc>
                <a:spcPts val="1199"/>
              </a:lnSpc>
              <a:tabLst>
                <a:tab algn="l" pos="0"/>
                <a:tab algn="l" pos="685800"/>
              </a:tabLst>
            </a:pPr>
            <a:r>
              <a:rPr b="0" lang="en-US" sz="1800" spc="-1" strike="noStrike">
                <a:solidFill>
                  <a:srgbClr val="000000"/>
                </a:solidFill>
                <a:latin typeface="Arial"/>
                <a:ea typeface="DejaVu Sans"/>
              </a:rPr>
              <a:t>2.Які чинники зумовлюють утворення наднаціональних збройних формування  та які їх соціально-політичні функції?</a:t>
            </a:r>
            <a:endParaRPr b="0" lang="en-US" sz="1800" spc="-1" strike="noStrike">
              <a:latin typeface="Arial"/>
            </a:endParaRPr>
          </a:p>
          <a:p>
            <a:pPr algn="just">
              <a:lnSpc>
                <a:spcPts val="1199"/>
              </a:lnSpc>
              <a:tabLst>
                <a:tab algn="l" pos="0"/>
                <a:tab algn="l" pos="685800"/>
              </a:tabLst>
            </a:pPr>
            <a:endParaRPr b="0" lang="en-US" sz="1800" spc="-1" strike="noStrike">
              <a:latin typeface="Arial"/>
            </a:endParaRPr>
          </a:p>
          <a:p>
            <a:pPr algn="just">
              <a:lnSpc>
                <a:spcPts val="1199"/>
              </a:lnSpc>
              <a:tabLst>
                <a:tab algn="l" pos="0"/>
                <a:tab algn="l" pos="685800"/>
              </a:tabLst>
            </a:pPr>
            <a:r>
              <a:rPr b="0" lang="en-US" sz="1800" spc="-1" strike="noStrike">
                <a:solidFill>
                  <a:srgbClr val="000000"/>
                </a:solidFill>
                <a:latin typeface="Arial"/>
                <a:ea typeface="DejaVu Sans"/>
              </a:rPr>
              <a:t>3.Як можуть складатись відносини «політична влада – армія»?</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4.У чому різниця між додержавним та державним станами суспільного життя згідно концепції суспільного договору Т. Гоббса та Дж. Локка?</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5.Назвіть атрибути держави та вкажіть окремо на неосновні ознаки.</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6.Що таке форма державного управління, які її сучасні форми існують?</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7.З’ясуйте відмінність між різними способами здійснення влади при республіканській формі правління.</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8.Визначте специфічні соціально-політичні позиції збройної сили держави.</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9.Як змінюються функції держави в умовах глобалізації?</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10.У чому особливість армії як соціально-політичного інституту?</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11.Яку структуру має поняття «збройна сила держави»?</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12.Які чинники зумовлюють утворення наднаціональних збройних формування  та які їх соціально-політичні функції?</a:t>
            </a:r>
            <a:endParaRPr b="0" lang="en-US" sz="1800" spc="-1" strike="noStrike">
              <a:latin typeface="Arial"/>
            </a:endParaRPr>
          </a:p>
          <a:p>
            <a:pPr algn="just">
              <a:lnSpc>
                <a:spcPct val="100000"/>
              </a:lnSpc>
              <a:tabLst>
                <a:tab algn="l" pos="685800"/>
                <a:tab algn="l" pos="800280"/>
              </a:tabLst>
            </a:pPr>
            <a:r>
              <a:rPr b="0" lang="en-US" sz="1800" spc="-1" strike="noStrike">
                <a:solidFill>
                  <a:srgbClr val="000000"/>
                </a:solidFill>
                <a:latin typeface="Arial"/>
                <a:ea typeface="DejaVu Sans"/>
              </a:rPr>
              <a:t>13У чому проявляється нейтралітет армії у перебігу політичних конфліктів? </a:t>
            </a:r>
            <a:endParaRPr b="0" lang="en-US" sz="1800" spc="-1" strike="noStrike">
              <a:latin typeface="Arial"/>
            </a:endParaRPr>
          </a:p>
          <a:p>
            <a:pPr algn="just">
              <a:lnSpc>
                <a:spcPct val="100000"/>
              </a:lnSpc>
              <a:tabLst>
                <a:tab algn="l" pos="360000"/>
              </a:tabLst>
            </a:pPr>
            <a:r>
              <a:rPr b="0" lang="en-US" sz="1800" spc="-1" strike="noStrike">
                <a:solidFill>
                  <a:srgbClr val="000000"/>
                </a:solidFill>
                <a:latin typeface="Arial"/>
                <a:ea typeface="DejaVu Sans"/>
              </a:rPr>
              <a:t>14Як можуть складатись відносини „політична влада – армія”?</a:t>
            </a:r>
            <a:endParaRPr b="0" lang="en-US" sz="1800" spc="-1" strike="noStrike">
              <a:latin typeface="Arial"/>
            </a:endParaRPr>
          </a:p>
          <a:p>
            <a:pPr algn="just">
              <a:lnSpc>
                <a:spcPct val="100000"/>
              </a:lnSpc>
              <a:tabLst>
                <a:tab algn="l" pos="360000"/>
              </a:tabLst>
            </a:pPr>
            <a:endParaRPr b="0" lang="en-US" sz="1800" spc="-1" strike="noStrike">
              <a:latin typeface="Arial"/>
            </a:endParaRPr>
          </a:p>
          <a:p>
            <a:pPr>
              <a:lnSpc>
                <a:spcPct val="100000"/>
              </a:lnSpc>
              <a:tabLst>
                <a:tab algn="l" pos="360000"/>
              </a:tabLst>
            </a:pPr>
            <a:r>
              <a:rPr b="0" lang="ru-RU" sz="1800" spc="-1" strike="noStrike">
                <a:solidFill>
                  <a:srgbClr val="000000"/>
                </a:solidFill>
                <a:latin typeface="Arial"/>
                <a:ea typeface="DejaVu Sans"/>
              </a:rPr>
              <a:t>       </a:t>
            </a:r>
            <a:r>
              <a:rPr b="0" lang="en-US" sz="1800" spc="-1" strike="noStrike">
                <a:solidFill>
                  <a:srgbClr val="000000"/>
                </a:solidFill>
                <a:latin typeface="Arial"/>
                <a:ea typeface="DejaVu Sans"/>
              </a:rPr>
              <a:t>Наступне заняття Т</a:t>
            </a:r>
            <a:r>
              <a:rPr b="0" lang="ru-RU" sz="1800" spc="-1" strike="noStrike">
                <a:solidFill>
                  <a:srgbClr val="000000"/>
                </a:solidFill>
                <a:latin typeface="Arial"/>
                <a:ea typeface="DejaVu Sans"/>
              </a:rPr>
              <a:t>.</a:t>
            </a:r>
            <a:r>
              <a:rPr b="0" lang="en-US" sz="1800" spc="-1" strike="noStrike">
                <a:solidFill>
                  <a:srgbClr val="000000"/>
                </a:solidFill>
                <a:latin typeface="Arial"/>
                <a:ea typeface="DejaVu Sans"/>
              </a:rPr>
              <a:t>1</a:t>
            </a:r>
            <a:r>
              <a:rPr b="0" lang="ru-RU" sz="1800" spc="-1" strike="noStrike">
                <a:solidFill>
                  <a:srgbClr val="000000"/>
                </a:solidFill>
                <a:latin typeface="Arial"/>
                <a:ea typeface="DejaVu Sans"/>
              </a:rPr>
              <a:t>/2</a:t>
            </a:r>
            <a:r>
              <a:rPr b="0" lang="en-US" sz="1800" spc="-1" strike="noStrike">
                <a:solidFill>
                  <a:srgbClr val="000000"/>
                </a:solidFill>
                <a:latin typeface="Arial"/>
                <a:ea typeface="DejaVu Sans"/>
              </a:rPr>
              <a:t>. Політичний характер війн і воєнно-політичних  конфліктів. Групове заняття. </a:t>
            </a:r>
            <a:br/>
            <a:endParaRPr b="0" lang="en-US" sz="1800" spc="-1" strike="noStrike">
              <a:latin typeface="Arial"/>
            </a:endParaRPr>
          </a:p>
        </p:txBody>
      </p:sp>
      <p:sp>
        <p:nvSpPr>
          <p:cNvPr id="169" name="CustomShape 2"/>
          <p:cNvSpPr/>
          <p:nvPr/>
        </p:nvSpPr>
        <p:spPr>
          <a:xfrm>
            <a:off x="380880" y="116640"/>
            <a:ext cx="8456760" cy="862560"/>
          </a:xfrm>
          <a:prstGeom prst="rect">
            <a:avLst/>
          </a:prstGeom>
          <a:noFill/>
          <a:ln w="0">
            <a:noFill/>
          </a:ln>
        </p:spPr>
        <p:style>
          <a:lnRef idx="0"/>
          <a:fillRef idx="0"/>
          <a:effectRef idx="0"/>
          <a:fontRef idx="minor"/>
        </p:style>
        <p:txBody>
          <a:bodyPr lIns="90000" rIns="90000" tIns="45000" bIns="45000" anchor="b">
            <a:normAutofit fontScale="97000"/>
          </a:bodyPr>
          <a:p>
            <a:pPr>
              <a:lnSpc>
                <a:spcPct val="100000"/>
              </a:lnSpc>
            </a:pPr>
            <a:r>
              <a:rPr b="0" lang="uk-UA" sz="2800" spc="-1" strike="noStrike">
                <a:solidFill>
                  <a:srgbClr val="44342a"/>
                </a:solidFill>
                <a:latin typeface="Times New Roman"/>
                <a:ea typeface="Times New Roman"/>
              </a:rPr>
              <a:t>Контрольні питання та завдання для самостійної роботи::</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1" lang="uk-UA" sz="2400" spc="-1" strike="noStrike" cap="all">
                <a:solidFill>
                  <a:srgbClr val="4e3b30"/>
                </a:solidFill>
                <a:latin typeface="Times New Roman"/>
                <a:ea typeface="DejaVu Sans"/>
              </a:rPr>
              <a:t>Навчальні         Питання</a:t>
            </a:r>
            <a:endParaRPr b="0" lang="en-US" sz="2400" spc="-1" strike="noStrike">
              <a:latin typeface="Arial"/>
            </a:endParaRPr>
          </a:p>
        </p:txBody>
      </p:sp>
      <p:sp>
        <p:nvSpPr>
          <p:cNvPr id="136"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spcBef>
                <a:spcPts val="641"/>
              </a:spcBef>
              <a:tabLst>
                <a:tab algn="l" pos="0"/>
              </a:tabLst>
            </a:pPr>
            <a:r>
              <a:rPr b="1" lang="uk-UA" sz="3200" spc="-1" strike="noStrike">
                <a:solidFill>
                  <a:srgbClr val="4e3b30"/>
                </a:solidFill>
                <a:latin typeface="Times New Roman"/>
                <a:ea typeface="DejaVu Sans"/>
              </a:rPr>
              <a:t>  </a:t>
            </a:r>
            <a:r>
              <a:rPr b="1" lang="uk-UA" sz="2800" spc="-1" strike="noStrike">
                <a:solidFill>
                  <a:srgbClr val="4e3b30"/>
                </a:solidFill>
                <a:latin typeface="Times New Roman"/>
                <a:ea typeface="DejaVu Sans"/>
              </a:rPr>
              <a:t>Вступ.</a:t>
            </a:r>
            <a:endParaRPr b="0" lang="en-US" sz="2800" spc="-1" strike="noStrike">
              <a:latin typeface="Arial"/>
            </a:endParaRPr>
          </a:p>
          <a:p>
            <a:pPr algn="just">
              <a:lnSpc>
                <a:spcPct val="100000"/>
              </a:lnSpc>
              <a:spcBef>
                <a:spcPts val="561"/>
              </a:spcBef>
              <a:tabLst>
                <a:tab algn="l" pos="0"/>
              </a:tabLst>
            </a:pP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DejaVu Sans"/>
              </a:rPr>
              <a:t>1. </a:t>
            </a:r>
            <a:r>
              <a:rPr b="1" lang="uk-UA" sz="2800" spc="-1" strike="noStrike">
                <a:solidFill>
                  <a:srgbClr val="4e3b30"/>
                </a:solidFill>
                <a:latin typeface="Times New Roman"/>
                <a:ea typeface="Microsoft YaHei"/>
              </a:rPr>
              <a:t>Визначення воєнної політики та іі функціональна роль в структурі державної політики.</a:t>
            </a:r>
            <a:endParaRPr b="0" lang="en-US" sz="2800" spc="-1" strike="noStrike">
              <a:latin typeface="Arial"/>
            </a:endParaRPr>
          </a:p>
          <a:p>
            <a:pPr>
              <a:lnSpc>
                <a:spcPct val="100000"/>
              </a:lnSpc>
              <a:tabLst>
                <a:tab algn="l" pos="0"/>
              </a:tabLst>
            </a:pPr>
            <a:r>
              <a:rPr b="1" lang="uk-UA" sz="2800" spc="-1" strike="noStrike">
                <a:solidFill>
                  <a:srgbClr val="4e3b30"/>
                </a:solidFill>
                <a:latin typeface="Times New Roman"/>
                <a:ea typeface="DejaVu Sans"/>
              </a:rPr>
              <a:t>2. Держава – базовий суб’єкт воєнної політики, інститут політичної системи суспільства</a:t>
            </a:r>
            <a:endParaRPr b="0" lang="en-US" sz="2800" spc="-1" strike="noStrike">
              <a:latin typeface="Arial"/>
            </a:endParaRPr>
          </a:p>
          <a:p>
            <a:pPr>
              <a:lnSpc>
                <a:spcPct val="100000"/>
              </a:lnSpc>
              <a:tabLst>
                <a:tab algn="l" pos="0"/>
              </a:tabLst>
            </a:pPr>
            <a:r>
              <a:rPr b="1" lang="uk-UA" sz="2800" spc="-1" strike="noStrike">
                <a:solidFill>
                  <a:srgbClr val="4e3b30"/>
                </a:solidFill>
                <a:latin typeface="Times New Roman"/>
                <a:ea typeface="DejaVu Sans"/>
              </a:rPr>
              <a:t>3. Армія в політичній структурі держави, її роль у захисті держави.</a:t>
            </a:r>
            <a:endParaRPr b="0" lang="en-US" sz="2800" spc="-1" strike="noStrike">
              <a:latin typeface="Arial"/>
            </a:endParaRPr>
          </a:p>
          <a:p>
            <a:pPr>
              <a:lnSpc>
                <a:spcPct val="100000"/>
              </a:lnSpc>
              <a:tabLst>
                <a:tab algn="l" pos="0"/>
              </a:tabLst>
            </a:pPr>
            <a:r>
              <a:rPr b="1" lang="uk-UA" sz="2800" spc="-1" strike="noStrike">
                <a:solidFill>
                  <a:srgbClr val="4e3b30"/>
                </a:solidFill>
                <a:latin typeface="Times New Roman"/>
                <a:ea typeface="DejaVu Sans"/>
              </a:rPr>
              <a:t>       </a:t>
            </a:r>
            <a:r>
              <a:rPr b="1" lang="uk-UA" sz="2800" spc="-1" strike="noStrike">
                <a:solidFill>
                  <a:srgbClr val="4e3b30"/>
                </a:solidFill>
                <a:latin typeface="Times New Roman"/>
                <a:ea typeface="DejaVu Sans"/>
              </a:rPr>
              <a:t>Висновок.                                                                  </a:t>
            </a:r>
            <a:endParaRPr b="0" lang="en-US" sz="2800" spc="-1" strike="noStrike">
              <a:latin typeface="Arial"/>
            </a:endParaRPr>
          </a:p>
          <a:p>
            <a:pPr algn="just">
              <a:lnSpc>
                <a:spcPct val="100000"/>
              </a:lnSpc>
              <a:spcBef>
                <a:spcPts val="561"/>
              </a:spcBef>
              <a:tabLst>
                <a:tab algn="l" pos="0"/>
              </a:tabLst>
            </a:pP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DejaVu Sans"/>
              </a:rPr>
              <a:t>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304920" y="260640"/>
            <a:ext cx="8685360" cy="574560"/>
          </a:xfrm>
          <a:prstGeom prst="rect">
            <a:avLst/>
          </a:prstGeom>
          <a:noFill/>
          <a:ln w="0">
            <a:noFill/>
          </a:ln>
        </p:spPr>
        <p:style>
          <a:lnRef idx="0"/>
          <a:fillRef idx="0"/>
          <a:effectRef idx="0"/>
          <a:fontRef idx="minor"/>
        </p:style>
        <p:txBody>
          <a:bodyPr lIns="90000" rIns="90000" tIns="45000" bIns="45000" anchor="ctr">
            <a:normAutofit fontScale="7000"/>
          </a:bodyPr>
          <a:p>
            <a:pPr algn="ctr">
              <a:lnSpc>
                <a:spcPct val="100000"/>
              </a:lnSpc>
            </a:pPr>
            <a:r>
              <a:rPr b="1" lang="uk-UA" sz="4400" spc="-1" strike="noStrike" cap="all">
                <a:solidFill>
                  <a:srgbClr val="4e3b30"/>
                </a:solidFill>
                <a:latin typeface="Times New Roman"/>
                <a:ea typeface="Microsoft YaHei"/>
              </a:rPr>
              <a:t>1</a:t>
            </a:r>
            <a:r>
              <a:rPr b="1" lang="uk-UA" sz="4800" spc="-1" strike="noStrike" cap="all">
                <a:solidFill>
                  <a:srgbClr val="4e3b30"/>
                </a:solidFill>
                <a:latin typeface="Times New Roman"/>
                <a:ea typeface="Microsoft YaHei"/>
              </a:rPr>
              <a:t>.</a:t>
            </a:r>
            <a:r>
              <a:rPr b="1" lang="uk-UA" sz="4800" spc="-1" strike="noStrike">
                <a:solidFill>
                  <a:srgbClr val="4e3b30"/>
                </a:solidFill>
                <a:latin typeface="Times New Roman"/>
                <a:ea typeface="Microsoft YaHei"/>
              </a:rPr>
              <a:t>Визначення воєнної політики та іі функціональна роль в структурі державної політики</a:t>
            </a:r>
            <a:r>
              <a:rPr b="1" lang="uk-UA" sz="4800" spc="-1" strike="noStrike" cap="all">
                <a:solidFill>
                  <a:srgbClr val="4e3b30"/>
                </a:solidFill>
                <a:latin typeface="Times New Roman"/>
                <a:ea typeface="DejaVu Sans"/>
              </a:rPr>
              <a:t> </a:t>
            </a:r>
            <a:endParaRPr b="0" lang="en-US" sz="4800" spc="-1" strike="noStrike">
              <a:latin typeface="Arial"/>
            </a:endParaRPr>
          </a:p>
        </p:txBody>
      </p:sp>
      <p:sp>
        <p:nvSpPr>
          <p:cNvPr id="138" name="CustomShape 2"/>
          <p:cNvSpPr/>
          <p:nvPr/>
        </p:nvSpPr>
        <p:spPr>
          <a:xfrm>
            <a:off x="304920" y="692640"/>
            <a:ext cx="8685360" cy="5903280"/>
          </a:xfrm>
          <a:prstGeom prst="rect">
            <a:avLst/>
          </a:prstGeom>
          <a:noFill/>
          <a:ln w="0">
            <a:noFill/>
          </a:ln>
        </p:spPr>
        <p:style>
          <a:lnRef idx="0"/>
          <a:fillRef idx="0"/>
          <a:effectRef idx="0"/>
          <a:fontRef idx="minor"/>
        </p:style>
        <p:txBody>
          <a:bodyPr lIns="90000" rIns="90000" tIns="45000" bIns="45000">
            <a:normAutofit/>
          </a:bodyPr>
          <a:p>
            <a:pPr algn="just">
              <a:lnSpc>
                <a:spcPts val="99"/>
              </a:lnSpc>
            </a:pPr>
            <a:r>
              <a:rPr b="0" lang="uk-UA" sz="1800" spc="-1" strike="noStrike">
                <a:solidFill>
                  <a:srgbClr val="4e3b30"/>
                </a:solidFill>
                <a:latin typeface="Times New Roman"/>
                <a:ea typeface="Microsoft YaHei"/>
              </a:rPr>
              <a:t>Термін «воєнна політика»,  вживаний у Воєнній доктрині2015 р.,має таке значення: діяльність суб'єктів забезпечення національної безпеки держави, пов'язана із запобіганням воєнним конфліктам, організацією та здійсненням військового будівництва і підготовкою Збройних Сил України…інших утворених відповідно до законів України військових формувань, правоохоронних органів спеціального призначення до збройного захисту національних інтересів.</a:t>
            </a:r>
            <a:endParaRPr b="0" lang="en-US" sz="1800" spc="-1" strike="noStrike">
              <a:latin typeface="Arial"/>
            </a:endParaRPr>
          </a:p>
          <a:p>
            <a:pPr algn="just">
              <a:lnSpc>
                <a:spcPts val="99"/>
              </a:lnSpc>
            </a:pPr>
            <a:r>
              <a:rPr b="0" lang="uk-UA" sz="1800" spc="-1" strike="noStrike">
                <a:solidFill>
                  <a:srgbClr val="4e3b30"/>
                </a:solidFill>
                <a:latin typeface="Times New Roman"/>
                <a:ea typeface="Microsoft YaHei"/>
              </a:rPr>
              <a:t>Окреслимо основні підходи до визначення сутності, змісту, структури та функцій </a:t>
            </a:r>
            <a:r>
              <a:rPr b="1" lang="uk-UA" sz="1800" spc="-1" strike="noStrike">
                <a:solidFill>
                  <a:srgbClr val="4e3b30"/>
                </a:solidFill>
                <a:latin typeface="Times New Roman"/>
                <a:ea typeface="Microsoft YaHei"/>
              </a:rPr>
              <a:t>воєнної політики, </a:t>
            </a:r>
            <a:r>
              <a:rPr b="0" lang="uk-UA" sz="1800" spc="-1" strike="noStrike">
                <a:solidFill>
                  <a:srgbClr val="4e3b30"/>
                </a:solidFill>
                <a:latin typeface="Times New Roman"/>
                <a:ea typeface="Microsoft YaHei"/>
              </a:rPr>
              <a:t>які є стрижнем усієї проблематики  основ воєнної політології.</a:t>
            </a:r>
            <a:endParaRPr b="0" lang="en-US" sz="1800" spc="-1" strike="noStrike">
              <a:latin typeface="Arial"/>
            </a:endParaRPr>
          </a:p>
          <a:p>
            <a:pPr algn="just">
              <a:lnSpc>
                <a:spcPts val="99"/>
              </a:lnSpc>
            </a:pPr>
            <a:r>
              <a:rPr b="1" lang="uk-UA" sz="1800" spc="-1" strike="noStrike">
                <a:solidFill>
                  <a:srgbClr val="4e3b30"/>
                </a:solidFill>
                <a:latin typeface="Times New Roman"/>
                <a:ea typeface="Microsoft YaHei"/>
              </a:rPr>
              <a:t>Воєнна політика </a:t>
            </a:r>
            <a:r>
              <a:rPr b="0" lang="uk-UA" sz="1800" spc="-1" strike="noStrike">
                <a:solidFill>
                  <a:srgbClr val="4e3b30"/>
                </a:solidFill>
                <a:latin typeface="Times New Roman"/>
                <a:ea typeface="Microsoft YaHei"/>
              </a:rPr>
              <a:t>(«оборонна політика» є синонімічною назвою воєнної політики, слушною є думка щодо акцентування спрямованості воєнної політики при вживанні терміна «оборонна політика») виокремилась у відносно самостійну галузь політичної діяльності та мислення на межі ХVIII-XIX ст. Саме у цей період війни, які скеровувались державною (політичною) владою, «вийшли за межі» або «переросли» воєнну стратегію та військову справу, надалі в них стала домінувати політична складова змісту. </a:t>
            </a:r>
            <a:endParaRPr b="0" lang="en-US" sz="1800" spc="-1" strike="noStrike">
              <a:latin typeface="Arial"/>
            </a:endParaRPr>
          </a:p>
          <a:p>
            <a:pPr>
              <a:lnSpc>
                <a:spcPct val="100000"/>
              </a:lnSpc>
            </a:pPr>
            <a:r>
              <a:rPr b="0" lang="uk-UA" sz="1800" spc="-1" strike="noStrike">
                <a:solidFill>
                  <a:srgbClr val="4e3b30"/>
                </a:solidFill>
                <a:latin typeface="Times New Roman"/>
                <a:ea typeface="Microsoft YaHei"/>
              </a:rPr>
              <a:t>Важливим моментом аналізу воєнної політики є визнання головним суб'єктом воєнної політики або державу, або найвпливовіші соціальні сили всередині держави за певних обставин, зокрема в разі громадянської чи національно-визвольної війни. Не можна вважати таким суб’єктом армію, чи всю збройну силу держави, яка є лише інструментом здійснення воєнної політики. У цьому випадку стає зрозумілим, чому можлива «деполітизація» армії, але не держави – головного інституту суспільства.</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304920" y="116640"/>
            <a:ext cx="8685360" cy="44280"/>
          </a:xfrm>
          <a:prstGeom prst="rect">
            <a:avLst/>
          </a:prstGeom>
          <a:noFill/>
          <a:ln w="0">
            <a:noFill/>
          </a:ln>
        </p:spPr>
        <p:style>
          <a:lnRef idx="0"/>
          <a:fillRef idx="0"/>
          <a:effectRef idx="0"/>
          <a:fontRef idx="minor"/>
        </p:style>
      </p:sp>
      <p:sp>
        <p:nvSpPr>
          <p:cNvPr id="140" name="CustomShape 2"/>
          <p:cNvSpPr/>
          <p:nvPr/>
        </p:nvSpPr>
        <p:spPr>
          <a:xfrm>
            <a:off x="251640" y="476640"/>
            <a:ext cx="8685360" cy="6047280"/>
          </a:xfrm>
          <a:prstGeom prst="rect">
            <a:avLst/>
          </a:prstGeom>
          <a:noFill/>
          <a:ln w="0">
            <a:noFill/>
          </a:ln>
        </p:spPr>
        <p:style>
          <a:lnRef idx="0"/>
          <a:fillRef idx="0"/>
          <a:effectRef idx="0"/>
          <a:fontRef idx="minor"/>
        </p:style>
        <p:txBody>
          <a:bodyPr lIns="90000" rIns="90000" tIns="45000" bIns="45000">
            <a:normAutofit/>
          </a:bodyPr>
          <a:p>
            <a:pPr algn="just">
              <a:lnSpc>
                <a:spcPts val="99"/>
              </a:lnSpc>
            </a:pPr>
            <a:r>
              <a:rPr b="0" lang="uk-UA" sz="1800" spc="-1" strike="noStrike">
                <a:solidFill>
                  <a:srgbClr val="4e3b30"/>
                </a:solidFill>
                <a:latin typeface="Times New Roman"/>
                <a:ea typeface="DejaVu Sans"/>
              </a:rPr>
              <a:t>Важливою особливістю воєнної політики є її здатність інтегруватись з іншими напрямками внутрішньодержавної політики, тож у підсумку виникають такі гібриди, як воєнно-економічна, воєнно-технічна, воєнно-наукова та інші різновиди державної політики. Можливо, що поява «гібридної війни» у XXI столітті випливала з «гібридів» політики з іншими силовими чинниками тиску на противника.</a:t>
            </a:r>
            <a:endParaRPr b="0" lang="en-US" sz="1800" spc="-1" strike="noStrike">
              <a:latin typeface="Arial"/>
            </a:endParaRPr>
          </a:p>
          <a:p>
            <a:pPr algn="just">
              <a:lnSpc>
                <a:spcPts val="99"/>
              </a:lnSpc>
            </a:pPr>
            <a:r>
              <a:rPr b="0" lang="uk-UA" sz="1800" spc="-1" strike="noStrike">
                <a:solidFill>
                  <a:srgbClr val="4e3b30"/>
                </a:solidFill>
                <a:latin typeface="Times New Roman"/>
                <a:ea typeface="DejaVu Sans"/>
              </a:rPr>
              <a:t>Таким чином, воєнна політика є комплексна галузь політики держави, яка пов’язана зі створенням, утриманням на належному рівні збройної сили з можливим використанням її задля реалізації основних завдань внутрішньої і зовнішньої (національної)  політики.</a:t>
            </a:r>
            <a:endParaRPr b="0" lang="en-US" sz="1800" spc="-1" strike="noStrike">
              <a:latin typeface="Arial"/>
            </a:endParaRPr>
          </a:p>
          <a:p>
            <a:pPr algn="just">
              <a:lnSpc>
                <a:spcPct val="100000"/>
              </a:lnSpc>
            </a:pPr>
            <a:r>
              <a:rPr b="0" lang="uk-UA" sz="2400" spc="-1" strike="noStrike">
                <a:solidFill>
                  <a:srgbClr val="4e3b30"/>
                </a:solidFill>
                <a:latin typeface="Times New Roman"/>
                <a:ea typeface="DejaVu Sans"/>
              </a:rPr>
              <a:t>У новій редакції Воєнної доктрини України (2015) дано як офіційне визначення воєнної політики України, так і поставлена мета: відбиття збройної агресії Російської Федерації проти України; забезпечення обороноздатності України на рівні, достатньому для запобігання виникненню збройного конфлікту, його локалізації і нейтралізації; участь України у реалізації спільної політики безпеки і оборони Європейського Союзу; удосконалення системи забезпечення воєнної безпеки, яка б гарантувала надійний захист держави від зовнішніх та внутрішніх загроз.</a:t>
            </a:r>
            <a:endParaRPr b="0" lang="en-US" sz="2400" spc="-1" strike="noStrike">
              <a:latin typeface="Arial"/>
            </a:endParaRPr>
          </a:p>
          <a:p>
            <a:pPr algn="just">
              <a:lnSpc>
                <a:spcPts val="99"/>
              </a:lnSpc>
            </a:pPr>
            <a:r>
              <a:rPr b="1" lang="uk-UA" sz="2400" spc="-21" strike="noStrike">
                <a:solidFill>
                  <a:srgbClr val="4e3b30"/>
                </a:solidFill>
                <a:latin typeface="Times New Roman"/>
                <a:ea typeface="Microsoft YaHei"/>
              </a:rPr>
              <a:t>Теоретична</a:t>
            </a:r>
            <a:r>
              <a:rPr b="0" lang="uk-UA" sz="2400" spc="-21" strike="noStrike">
                <a:solidFill>
                  <a:srgbClr val="4e3b30"/>
                </a:solidFill>
                <a:latin typeface="Times New Roman"/>
                <a:ea typeface="Microsoft YaHei"/>
              </a:rPr>
              <a:t> сторона воєнної політики звернута до пізнання принципів, законів та тенденцій керівництва, які своєрідно проявляють себе у військовій сфері, вона присвячена дослідженню засобів досягнення стратегічних інтересів держав із застосуванням військових засобів.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04920" y="457200"/>
            <a:ext cx="8685360" cy="836640"/>
          </a:xfrm>
          <a:prstGeom prst="rect">
            <a:avLst/>
          </a:prstGeom>
          <a:noFill/>
          <a:ln w="0">
            <a:noFill/>
          </a:ln>
        </p:spPr>
        <p:style>
          <a:lnRef idx="0"/>
          <a:fillRef idx="0"/>
          <a:effectRef idx="0"/>
          <a:fontRef idx="minor"/>
        </p:style>
        <p:txBody>
          <a:bodyPr lIns="90000" rIns="90000" tIns="45000" bIns="45000" anchor="ctr">
            <a:noAutofit/>
          </a:bodyPr>
          <a:p>
            <a:pPr algn="just">
              <a:lnSpc>
                <a:spcPts val="99"/>
              </a:lnSpc>
            </a:pPr>
            <a:r>
              <a:rPr b="1" lang="ru-RU" sz="2400" spc="-1" strike="noStrike" cap="all">
                <a:solidFill>
                  <a:srgbClr val="4e3b30"/>
                </a:solidFill>
                <a:latin typeface="Times New Roman"/>
                <a:ea typeface="Microsoft YaHei"/>
              </a:rPr>
              <a:t>Структура воєнної політики складається з таких елементів</a:t>
            </a:r>
            <a:endParaRPr b="0" lang="en-US" sz="2400" spc="-1" strike="noStrike">
              <a:latin typeface="Arial"/>
            </a:endParaRPr>
          </a:p>
        </p:txBody>
      </p:sp>
      <p:sp>
        <p:nvSpPr>
          <p:cNvPr id="142"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rmAutofit fontScale="82000"/>
          </a:bodyPr>
          <a:p>
            <a:pPr algn="just">
              <a:lnSpc>
                <a:spcPct val="100000"/>
              </a:lnSpc>
              <a:spcBef>
                <a:spcPts val="641"/>
              </a:spcBef>
              <a:tabLst>
                <a:tab algn="l" pos="0"/>
              </a:tabLst>
            </a:pPr>
            <a:r>
              <a:rPr b="0" lang="ru-RU" sz="3200" spc="-1" strike="noStrike">
                <a:solidFill>
                  <a:srgbClr val="4e3b30"/>
                </a:solidFill>
                <a:latin typeface="Times New Roman"/>
                <a:ea typeface="DejaVu Sans"/>
              </a:rPr>
              <a:t>   </a:t>
            </a:r>
            <a:r>
              <a:rPr b="0" lang="ru-RU" sz="3200" spc="-1" strike="noStrike">
                <a:solidFill>
                  <a:srgbClr val="4e3b30"/>
                </a:solidFill>
                <a:latin typeface="Times New Roman"/>
                <a:ea typeface="Microsoft YaHei"/>
              </a:rPr>
              <a:t>1.Теорія воєнної політики (парадигми воєнно-політичного мислення);</a:t>
            </a:r>
            <a:endParaRPr b="0" lang="en-US" sz="3200" spc="-1" strike="noStrike">
              <a:latin typeface="Arial"/>
            </a:endParaRPr>
          </a:p>
          <a:p>
            <a:pPr algn="just">
              <a:lnSpc>
                <a:spcPts val="99"/>
              </a:lnSpc>
              <a:tabLst>
                <a:tab algn="l" pos="800280"/>
              </a:tabLst>
            </a:pPr>
            <a:r>
              <a:rPr b="0" lang="ru-RU" sz="3200" spc="-1" strike="noStrike">
                <a:solidFill>
                  <a:srgbClr val="4e3b30"/>
                </a:solidFill>
                <a:latin typeface="Times New Roman"/>
                <a:ea typeface="DejaVu Sans"/>
              </a:rPr>
              <a:t>2. Воєнно-політична практика;</a:t>
            </a:r>
            <a:endParaRPr b="0" lang="en-US" sz="3200" spc="-1" strike="noStrike">
              <a:latin typeface="Arial"/>
            </a:endParaRPr>
          </a:p>
          <a:p>
            <a:pPr algn="just">
              <a:lnSpc>
                <a:spcPts val="99"/>
              </a:lnSpc>
              <a:tabLst>
                <a:tab algn="l" pos="800280"/>
              </a:tabLst>
            </a:pPr>
            <a:r>
              <a:rPr b="0" lang="ru-RU" sz="3200" spc="-1" strike="noStrike">
                <a:solidFill>
                  <a:srgbClr val="4e3b30"/>
                </a:solidFill>
                <a:latin typeface="Times New Roman"/>
                <a:ea typeface="DejaVu Sans"/>
              </a:rPr>
              <a:t>3. Воєнно-політичні відносини;</a:t>
            </a:r>
            <a:endParaRPr b="0" lang="en-US" sz="3200" spc="-1" strike="noStrike">
              <a:latin typeface="Arial"/>
            </a:endParaRPr>
          </a:p>
          <a:p>
            <a:pPr algn="just">
              <a:lnSpc>
                <a:spcPts val="99"/>
              </a:lnSpc>
              <a:tabLst>
                <a:tab algn="l" pos="800280"/>
              </a:tabLst>
            </a:pPr>
            <a:r>
              <a:rPr b="0" lang="ru-RU" sz="3200" spc="-1" strike="noStrike">
                <a:solidFill>
                  <a:srgbClr val="4e3b30"/>
                </a:solidFill>
                <a:latin typeface="Times New Roman"/>
                <a:ea typeface="DejaVu Sans"/>
              </a:rPr>
              <a:t>4. Воєнно-політичні інститути;</a:t>
            </a:r>
            <a:endParaRPr b="0" lang="en-US" sz="3200" spc="-1" strike="noStrike">
              <a:latin typeface="Arial"/>
            </a:endParaRPr>
          </a:p>
          <a:p>
            <a:pPr algn="just">
              <a:lnSpc>
                <a:spcPts val="99"/>
              </a:lnSpc>
              <a:tabLst>
                <a:tab algn="l" pos="800280"/>
              </a:tabLst>
            </a:pPr>
            <a:r>
              <a:rPr b="0" lang="ru-RU" sz="3200" spc="-1" strike="noStrike">
                <a:solidFill>
                  <a:srgbClr val="4e3b30"/>
                </a:solidFill>
                <a:latin typeface="Times New Roman"/>
                <a:ea typeface="DejaVu Sans"/>
              </a:rPr>
              <a:t>5. Поточний воєнно-політичний курс.</a:t>
            </a:r>
            <a:endParaRPr b="0" lang="en-US" sz="3200" spc="-1" strike="noStrike">
              <a:latin typeface="Arial"/>
            </a:endParaRPr>
          </a:p>
          <a:p>
            <a:pPr>
              <a:lnSpc>
                <a:spcPct val="100000"/>
              </a:lnSpc>
              <a:tabLst>
                <a:tab algn="l" pos="800280"/>
              </a:tabLst>
            </a:pPr>
            <a:r>
              <a:rPr b="1" lang="ru-RU" sz="3200" spc="-1" strike="noStrike">
                <a:solidFill>
                  <a:srgbClr val="4e3b30"/>
                </a:solidFill>
                <a:latin typeface="Times New Roman"/>
                <a:ea typeface="Microsoft YaHei"/>
              </a:rPr>
              <a:t>Воєнно-політична концепція</a:t>
            </a:r>
            <a:r>
              <a:rPr b="0" lang="ru-RU" sz="3200" spc="-1" strike="noStrike">
                <a:solidFill>
                  <a:srgbClr val="4e3b30"/>
                </a:solidFill>
                <a:latin typeface="Times New Roman"/>
                <a:ea typeface="Microsoft YaHei"/>
              </a:rPr>
              <a:t> містить ключові для воєнної практики держави положення щодо функціонування всієї сфери безпеки, основні завдання для військ, шляхи і засоби досягнення воєнно-політичних цілей (меж застосування збройної сили). Для неї характерним є наближення до статусу військової теорії, а остання може враховувати наявність різних концепцій підготовки та ведення війн. </a:t>
            </a:r>
            <a:r>
              <a:rPr b="0" lang="ru-RU" sz="3200" spc="-1" strike="noStrike">
                <a:solidFill>
                  <a:srgbClr val="4e3b30"/>
                </a:solidFill>
                <a:latin typeface="Times New Roman"/>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304920" y="1124640"/>
            <a:ext cx="8685360" cy="5327280"/>
          </a:xfrm>
          <a:prstGeom prst="rect">
            <a:avLst/>
          </a:prstGeom>
          <a:noFill/>
          <a:ln w="0">
            <a:noFill/>
          </a:ln>
        </p:spPr>
        <p:style>
          <a:lnRef idx="0"/>
          <a:fillRef idx="0"/>
          <a:effectRef idx="0"/>
          <a:fontRef idx="minor"/>
        </p:style>
        <p:txBody>
          <a:bodyPr lIns="90000" rIns="90000" tIns="45000" bIns="45000">
            <a:normAutofit/>
          </a:bodyPr>
          <a:p>
            <a:pPr algn="just">
              <a:lnSpc>
                <a:spcPts val="99"/>
              </a:lnSpc>
            </a:pPr>
            <a:r>
              <a:rPr b="1" lang="ru-RU" sz="3200" spc="-1" strike="noStrike">
                <a:solidFill>
                  <a:srgbClr val="4e3b30"/>
                </a:solidFill>
                <a:latin typeface="Times New Roman"/>
                <a:ea typeface="Microsoft YaHei"/>
              </a:rPr>
              <a:t>Воєнна доктрина</a:t>
            </a:r>
            <a:r>
              <a:rPr b="0" lang="ru-RU" sz="3200" spc="-1" strike="noStrike">
                <a:solidFill>
                  <a:srgbClr val="4e3b30"/>
                </a:solidFill>
                <a:latin typeface="Times New Roman"/>
                <a:ea typeface="Microsoft YaHei"/>
              </a:rPr>
              <a:t> у площині її ефективності визначається адекватністю концепції захисту країни політичним реаліям.</a:t>
            </a:r>
            <a:endParaRPr b="0" lang="en-US" sz="3200" spc="-1" strike="noStrike">
              <a:latin typeface="Arial"/>
            </a:endParaRPr>
          </a:p>
          <a:p>
            <a:pPr>
              <a:lnSpc>
                <a:spcPct val="100000"/>
              </a:lnSpc>
            </a:pPr>
            <a:r>
              <a:rPr b="0" lang="ru-RU" sz="3200" spc="-1" strike="noStrike">
                <a:solidFill>
                  <a:srgbClr val="4e3b30"/>
                </a:solidFill>
                <a:latin typeface="Times New Roman"/>
                <a:ea typeface="Microsoft YaHei"/>
              </a:rPr>
              <a:t>Доктрина переводить концепцію (артикулює її) на зрозумілу для мови практики військового будівництва у даній державі. Доктрина має особливий статус офіційного документа даної держави і слугує політично-правовою базою діяльності збройних силових та державних органів. </a:t>
            </a:r>
            <a:endParaRPr b="0" lang="en-US" sz="3200" spc="-1" strike="noStrike">
              <a:latin typeface="Arial"/>
            </a:endParaRPr>
          </a:p>
          <a:p>
            <a:pPr>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304920" y="228600"/>
            <a:ext cx="8685360" cy="1370880"/>
          </a:xfrm>
          <a:prstGeom prst="rect">
            <a:avLst/>
          </a:prstGeom>
          <a:noFill/>
          <a:ln w="0">
            <a:noFill/>
          </a:ln>
        </p:spPr>
        <p:style>
          <a:lnRef idx="0"/>
          <a:fillRef idx="0"/>
          <a:effectRef idx="0"/>
          <a:fontRef idx="minor"/>
        </p:style>
        <p:txBody>
          <a:bodyPr lIns="90000" rIns="90000" tIns="45000" bIns="45000" anchor="ctr">
            <a:normAutofit fontScale="1000"/>
          </a:bodyPr>
          <a:p>
            <a:pPr>
              <a:lnSpc>
                <a:spcPct val="100000"/>
              </a:lnSpc>
            </a:pPr>
            <a:r>
              <a:rPr b="1" lang="uk-UA" sz="9600" spc="-1" strike="noStrike">
                <a:solidFill>
                  <a:srgbClr val="000000"/>
                </a:solidFill>
                <a:latin typeface="Times New Roman"/>
                <a:ea typeface="DejaVu Sans"/>
              </a:rPr>
              <a:t>Воєнно-політичні відносини </a:t>
            </a:r>
            <a:r>
              <a:rPr b="0" lang="uk-UA" sz="9600" spc="-1" strike="noStrike">
                <a:solidFill>
                  <a:srgbClr val="000000"/>
                </a:solidFill>
                <a:latin typeface="Times New Roman"/>
                <a:ea typeface="DejaVu Sans"/>
              </a:rPr>
              <a:t>– це відносини між політичними інститутами або між суб‘єктами воєнної політики, що зумовлені дією закономірностей збройного насильства при вирішенні політичних завдань у мілітарній сфері.</a:t>
            </a:r>
            <a:endParaRPr b="0" lang="en-US" sz="9600" spc="-1" strike="noStrike">
              <a:latin typeface="Arial"/>
            </a:endParaRPr>
          </a:p>
        </p:txBody>
      </p:sp>
      <p:sp>
        <p:nvSpPr>
          <p:cNvPr id="145" name="CustomShape 2"/>
          <p:cNvSpPr/>
          <p:nvPr/>
        </p:nvSpPr>
        <p:spPr>
          <a:xfrm>
            <a:off x="304920" y="1828800"/>
            <a:ext cx="8685360" cy="4249800"/>
          </a:xfrm>
          <a:prstGeom prst="rect">
            <a:avLst/>
          </a:prstGeom>
          <a:noFill/>
          <a:ln w="0">
            <a:noFill/>
          </a:ln>
        </p:spPr>
        <p:style>
          <a:lnRef idx="0"/>
          <a:fillRef idx="0"/>
          <a:effectRef idx="0"/>
          <a:fontRef idx="minor"/>
        </p:style>
        <p:txBody>
          <a:bodyPr lIns="90000" rIns="90000" tIns="45000" bIns="45000">
            <a:normAutofit/>
          </a:bodyPr>
          <a:p>
            <a:pPr algn="just">
              <a:lnSpc>
                <a:spcPts val="99"/>
              </a:lnSpc>
            </a:pPr>
            <a:r>
              <a:rPr b="1" lang="ru-RU" sz="2400" spc="-1" strike="noStrike">
                <a:solidFill>
                  <a:srgbClr val="4e3b30"/>
                </a:solidFill>
                <a:latin typeface="Times New Roman"/>
                <a:ea typeface="DejaVu Sans"/>
              </a:rPr>
              <a:t>Воєнно-політичні відносини</a:t>
            </a:r>
            <a:r>
              <a:rPr b="0" lang="ru-RU" sz="2400" spc="-1" strike="noStrike">
                <a:solidFill>
                  <a:srgbClr val="4e3b30"/>
                </a:solidFill>
                <a:latin typeface="Times New Roman"/>
                <a:ea typeface="DejaVu Sans"/>
              </a:rPr>
              <a:t> можуть загострюватись до станів:</a:t>
            </a:r>
            <a:endParaRPr b="0" lang="en-US" sz="2400" spc="-1" strike="noStrike">
              <a:latin typeface="Arial"/>
            </a:endParaRPr>
          </a:p>
          <a:p>
            <a:pPr algn="just">
              <a:lnSpc>
                <a:spcPct val="100000"/>
              </a:lnSpc>
              <a:tabLst>
                <a:tab algn="l" pos="571680"/>
              </a:tabLst>
            </a:pPr>
            <a:r>
              <a:rPr b="1" lang="ru-RU" sz="2400" spc="-1" strike="noStrike">
                <a:solidFill>
                  <a:srgbClr val="4e3b30"/>
                </a:solidFill>
                <a:latin typeface="Times New Roman"/>
                <a:ea typeface="DejaVu Sans"/>
              </a:rPr>
              <a:t>воєнно-політичного виклику</a:t>
            </a:r>
            <a:r>
              <a:rPr b="0" lang="ru-RU" sz="2400" spc="-1" strike="noStrike">
                <a:solidFill>
                  <a:srgbClr val="4e3b30"/>
                </a:solidFill>
                <a:latin typeface="Times New Roman"/>
                <a:ea typeface="DejaVu Sans"/>
              </a:rPr>
              <a:t> - намірів або дій однієї зі сторін воєнно-політичних відносин, що спрямовані на досягнення власних цілей без урахування інтересів іншої сторони, з усвідомленням можливості заподіяння шкоди таким інтересам;</a:t>
            </a:r>
            <a:endParaRPr b="0" lang="en-US" sz="2400" spc="-1" strike="noStrike">
              <a:latin typeface="Arial"/>
            </a:endParaRPr>
          </a:p>
          <a:p>
            <a:pPr algn="just">
              <a:lnSpc>
                <a:spcPct val="100000"/>
              </a:lnSpc>
              <a:tabLst>
                <a:tab algn="l" pos="571680"/>
              </a:tabLst>
            </a:pPr>
            <a:r>
              <a:rPr b="1" lang="ru-RU" sz="2400" spc="-1" strike="noStrike">
                <a:solidFill>
                  <a:srgbClr val="4e3b30"/>
                </a:solidFill>
                <a:latin typeface="Times New Roman"/>
                <a:ea typeface="DejaVu Sans"/>
              </a:rPr>
              <a:t>воєнно-політичних ризиків</a:t>
            </a:r>
            <a:r>
              <a:rPr b="0" lang="ru-RU" sz="2400" spc="-1" strike="noStrike">
                <a:solidFill>
                  <a:srgbClr val="4e3b30"/>
                </a:solidFill>
                <a:latin typeface="Times New Roman"/>
                <a:ea typeface="DejaVu Sans"/>
              </a:rPr>
              <a:t> - намірів або дій однієї зі сторін воєнно-політичних відносин, які за певних умов можуть загрожувати національним інтересам іншої сторони;</a:t>
            </a:r>
            <a:endParaRPr b="0" lang="en-US" sz="2400" spc="-1" strike="noStrike">
              <a:latin typeface="Arial"/>
            </a:endParaRPr>
          </a:p>
          <a:p>
            <a:pPr algn="just">
              <a:lnSpc>
                <a:spcPct val="100000"/>
              </a:lnSpc>
              <a:tabLst>
                <a:tab algn="l" pos="571680"/>
              </a:tabLst>
            </a:pPr>
            <a:r>
              <a:rPr b="1" lang="ru-RU" sz="2400" spc="-1" strike="noStrike">
                <a:solidFill>
                  <a:srgbClr val="4e3b30"/>
                </a:solidFill>
                <a:latin typeface="Times New Roman"/>
                <a:ea typeface="DejaVu Sans"/>
              </a:rPr>
              <a:t>загроз застосування воєнної сили</a:t>
            </a:r>
            <a:r>
              <a:rPr b="0" lang="ru-RU" sz="2400" spc="-1" strike="noStrike">
                <a:solidFill>
                  <a:srgbClr val="4e3b30"/>
                </a:solidFill>
                <a:latin typeface="Times New Roman"/>
                <a:ea typeface="DejaVu Sans"/>
              </a:rPr>
              <a:t> − наміри або дії однієї зі сторін воєнно-політичних відносин, які свідчать про готовність до застосування воєнної сили для досягнення власних цілей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304920" y="457200"/>
            <a:ext cx="8685360" cy="836640"/>
          </a:xfrm>
          <a:prstGeom prst="rect">
            <a:avLst/>
          </a:prstGeom>
          <a:noFill/>
          <a:ln w="0">
            <a:noFill/>
          </a:ln>
        </p:spPr>
        <p:style>
          <a:lnRef idx="0"/>
          <a:fillRef idx="0"/>
          <a:effectRef idx="0"/>
          <a:fontRef idx="minor"/>
        </p:style>
      </p:sp>
      <p:sp>
        <p:nvSpPr>
          <p:cNvPr id="147" name="CustomShape 2"/>
          <p:cNvSpPr/>
          <p:nvPr/>
        </p:nvSpPr>
        <p:spPr>
          <a:xfrm>
            <a:off x="304920" y="1554120"/>
            <a:ext cx="8685360" cy="4524480"/>
          </a:xfrm>
          <a:prstGeom prst="rect">
            <a:avLst/>
          </a:prstGeom>
          <a:noFill/>
          <a:ln w="0">
            <a:noFill/>
          </a:ln>
        </p:spPr>
        <p:style>
          <a:lnRef idx="0"/>
          <a:fillRef idx="0"/>
          <a:effectRef idx="0"/>
          <a:fontRef idx="minor"/>
        </p:style>
        <p:txBody>
          <a:bodyPr lIns="90000" rIns="90000" tIns="45000" bIns="45000">
            <a:noAutofit/>
          </a:bodyPr>
          <a:p>
            <a:pPr algn="just">
              <a:lnSpc>
                <a:spcPct val="100000"/>
              </a:lnSpc>
            </a:pPr>
            <a:r>
              <a:rPr b="0" lang="ru-RU" sz="3200" spc="-1" strike="noStrike">
                <a:solidFill>
                  <a:srgbClr val="4e3b30"/>
                </a:solidFill>
                <a:latin typeface="Times New Roman"/>
                <a:ea typeface="DejaVu Sans"/>
              </a:rPr>
              <a:t>У своїй головній спрямованості воєнна політика виконує загальні координуючі, регулюючі, керівні функції стосовно проблем воєнних аспектів національної безпеки – це визначення масштабів зусиль суспільства у галузі оборони, розробка фундаментальних питань системи колективної чи індивідуальної оборони, координація зусиль різних державних структур та громадських організацій у мілітарній сфері.</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Trek</Template>
  <TotalTime>706</TotalTime>
  <Application>LibreOffice/7.0.3.1$Windows_X86_64 LibreOffice_project/d7547858d014d4cf69878db179d326fc3483e082</Application>
  <Words>1301</Words>
  <Paragraphs>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2021-08-15T11:37:33Z</dcterms:created>
  <dc:creator>Админ</dc:creator>
  <dc:description/>
  <dc:language>en-US</dc:language>
  <cp:lastModifiedBy/>
  <dcterms:modified xsi:type="dcterms:W3CDTF">2022-02-09T11:33:50Z</dcterms:modified>
  <cp:revision>32</cp:revision>
  <dc:subject/>
  <dc:title> Основи антикорупційної діяльності в Збройних силах України.  ЛЕКЦІЯ   Тема № 1: “ Основи антикорупційної діяльності в Збройних Силах України.” Заняття 1. Соціально-правова характеристика корупції.</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