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2.png" ContentType="image/png"/>
  <Override PartName="/ppt/media/image3.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7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7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81"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83"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9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0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0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0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0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0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1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11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1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1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11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2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12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12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en-US" sz="3200" spc="-1" strike="noStrike">
              <a:latin typeface="Arial"/>
            </a:endParaRPr>
          </a:p>
        </p:txBody>
      </p:sp>
      <p:sp>
        <p:nvSpPr>
          <p:cNvPr id="12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12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en-US" sz="3200" spc="-1" strike="noStrike">
              <a:latin typeface="Arial"/>
            </a:endParaRPr>
          </a:p>
        </p:txBody>
      </p:sp>
      <p:sp>
        <p:nvSpPr>
          <p:cNvPr id="12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Line 1"/>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1" name="Line 2"/>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2" name="Line 3"/>
          <p:cNvSpPr/>
          <p:nvPr/>
        </p:nvSpPr>
        <p:spPr>
          <a:xfrm>
            <a:off x="514080" y="1057680"/>
            <a:ext cx="8629920" cy="2520"/>
          </a:xfrm>
          <a:prstGeom prst="line">
            <a:avLst/>
          </a:prstGeom>
          <a:ln w="9525">
            <a:solidFill>
              <a:srgbClr val="f0a22e"/>
            </a:solidFill>
            <a:round/>
          </a:ln>
        </p:spPr>
        <p:style>
          <a:lnRef idx="0"/>
          <a:fillRef idx="0"/>
          <a:effectRef idx="0"/>
          <a:fontRef idx="minor"/>
        </p:style>
      </p:sp>
      <p:sp>
        <p:nvSpPr>
          <p:cNvPr id="3" name="Line 4"/>
          <p:cNvSpPr/>
          <p:nvPr/>
        </p:nvSpPr>
        <p:spPr>
          <a:xfrm>
            <a:off x="514080" y="5349600"/>
            <a:ext cx="8629920" cy="2520"/>
          </a:xfrm>
          <a:prstGeom prst="line">
            <a:avLst/>
          </a:prstGeom>
          <a:ln w="9525">
            <a:solidFill>
              <a:srgbClr val="f0a22e"/>
            </a:solidFill>
            <a:round/>
          </a:ln>
        </p:spPr>
        <p:style>
          <a:lnRef idx="0"/>
          <a:fillRef idx="0"/>
          <a:effectRef idx="0"/>
          <a:fontRef idx="minor"/>
        </p:style>
      </p:sp>
      <p:sp>
        <p:nvSpPr>
          <p:cNvPr id="4" name="PlaceHolder 5"/>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2" name="Line 1"/>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43" name="Line 2"/>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44" name="Line 3"/>
          <p:cNvSpPr/>
          <p:nvPr/>
        </p:nvSpPr>
        <p:spPr>
          <a:xfrm>
            <a:off x="514080" y="1057680"/>
            <a:ext cx="8629920" cy="2520"/>
          </a:xfrm>
          <a:prstGeom prst="line">
            <a:avLst/>
          </a:prstGeom>
          <a:ln w="9525">
            <a:solidFill>
              <a:srgbClr val="f0a22e"/>
            </a:solidFill>
            <a:round/>
          </a:ln>
        </p:spPr>
        <p:style>
          <a:lnRef idx="0"/>
          <a:fillRef idx="0"/>
          <a:effectRef idx="0"/>
          <a:fontRef idx="minor"/>
        </p:style>
      </p:sp>
      <p:sp>
        <p:nvSpPr>
          <p:cNvPr id="45" name="Line 4"/>
          <p:cNvSpPr/>
          <p:nvPr/>
        </p:nvSpPr>
        <p:spPr>
          <a:xfrm>
            <a:off x="514080" y="5349600"/>
            <a:ext cx="8629920" cy="2520"/>
          </a:xfrm>
          <a:prstGeom prst="line">
            <a:avLst/>
          </a:prstGeom>
          <a:ln w="9525">
            <a:solidFill>
              <a:srgbClr val="f0a22e"/>
            </a:solidFill>
            <a:round/>
          </a:ln>
        </p:spPr>
        <p:style>
          <a:lnRef idx="0"/>
          <a:fillRef idx="0"/>
          <a:effectRef idx="0"/>
          <a:fontRef idx="minor"/>
        </p:style>
      </p:sp>
      <p:sp>
        <p:nvSpPr>
          <p:cNvPr id="46" name="PlaceHolder 5"/>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47"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4" name="Line 1"/>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85" name="Line 2"/>
          <p:cNvSpPr/>
          <p:nvPr/>
        </p:nvSpPr>
        <p:spPr>
          <a:xfrm>
            <a:off x="514080" y="1050840"/>
            <a:ext cx="8629920" cy="2160"/>
          </a:xfrm>
          <a:prstGeom prst="line">
            <a:avLst/>
          </a:prstGeom>
          <a:ln w="9525">
            <a:solidFill>
              <a:srgbClr val="f0a22e"/>
            </a:solidFill>
            <a:round/>
          </a:ln>
        </p:spPr>
        <p:style>
          <a:lnRef idx="0"/>
          <a:fillRef idx="0"/>
          <a:effectRef idx="0"/>
          <a:fontRef idx="minor"/>
        </p:style>
      </p:sp>
      <p:sp>
        <p:nvSpPr>
          <p:cNvPr id="86" name="Line 3"/>
          <p:cNvSpPr/>
          <p:nvPr/>
        </p:nvSpPr>
        <p:spPr>
          <a:xfrm>
            <a:off x="514080" y="1057680"/>
            <a:ext cx="8629920" cy="2520"/>
          </a:xfrm>
          <a:prstGeom prst="line">
            <a:avLst/>
          </a:prstGeom>
          <a:ln w="9525">
            <a:solidFill>
              <a:srgbClr val="f0a22e"/>
            </a:solidFill>
            <a:round/>
          </a:ln>
        </p:spPr>
        <p:style>
          <a:lnRef idx="0"/>
          <a:fillRef idx="0"/>
          <a:effectRef idx="0"/>
          <a:fontRef idx="minor"/>
        </p:style>
      </p:sp>
      <p:sp>
        <p:nvSpPr>
          <p:cNvPr id="87" name="Line 4"/>
          <p:cNvSpPr/>
          <p:nvPr/>
        </p:nvSpPr>
        <p:spPr>
          <a:xfrm>
            <a:off x="514080" y="5349600"/>
            <a:ext cx="8629920" cy="2520"/>
          </a:xfrm>
          <a:prstGeom prst="line">
            <a:avLst/>
          </a:prstGeom>
          <a:ln w="9525">
            <a:solidFill>
              <a:srgbClr val="f0a22e"/>
            </a:solidFill>
            <a:round/>
          </a:ln>
        </p:spPr>
        <p:style>
          <a:lnRef idx="0"/>
          <a:fillRef idx="0"/>
          <a:effectRef idx="0"/>
          <a:fontRef idx="minor"/>
        </p:style>
      </p:sp>
      <p:sp>
        <p:nvSpPr>
          <p:cNvPr id="88" name="PlaceHolder 5"/>
          <p:cNvSpPr>
            <a:spLocks noGrp="1"/>
          </p:cNvSpPr>
          <p:nvPr>
            <p:ph type="title"/>
          </p:nvPr>
        </p:nvSpPr>
        <p:spPr>
          <a:xfrm>
            <a:off x="457200" y="273600"/>
            <a:ext cx="82292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89"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380880" y="1052640"/>
            <a:ext cx="8456760" cy="5021640"/>
          </a:xfrm>
          <a:prstGeom prst="rect">
            <a:avLst/>
          </a:prstGeom>
          <a:noFill/>
          <a:ln w="0">
            <a:noFill/>
          </a:ln>
        </p:spPr>
        <p:style>
          <a:lnRef idx="0"/>
          <a:fillRef idx="0"/>
          <a:effectRef idx="0"/>
          <a:fontRef idx="minor"/>
        </p:style>
        <p:txBody>
          <a:bodyPr lIns="90000" rIns="90000" tIns="45000" bIns="45000">
            <a:normAutofit/>
          </a:bodyPr>
          <a:p>
            <a:pPr algn="ctr">
              <a:lnSpc>
                <a:spcPct val="100000"/>
              </a:lnSpc>
            </a:pPr>
            <a:br/>
            <a:r>
              <a:rPr b="1" lang="uk-UA" sz="2400" spc="-1" strike="noStrike" cap="all">
                <a:solidFill>
                  <a:srgbClr val="4e3b30"/>
                </a:solidFill>
                <a:latin typeface="Times New Roman"/>
                <a:ea typeface="DejaVu Sans"/>
              </a:rPr>
              <a:t>Основи політичних і правових знань.</a:t>
            </a:r>
            <a:br/>
            <a:br/>
            <a:r>
              <a:rPr b="0" lang="uk-UA" sz="2400" spc="-1" strike="noStrike" cap="all">
                <a:solidFill>
                  <a:srgbClr val="4e3b30"/>
                </a:solidFill>
                <a:latin typeface="Times New Roman"/>
                <a:ea typeface="DejaVu Sans"/>
              </a:rPr>
              <a:t>ЛЕКЦІЯ</a:t>
            </a:r>
            <a:br/>
            <a:r>
              <a:rPr b="0" lang="uk-UA" sz="2400" spc="-1" strike="noStrike" baseline="30000" cap="all">
                <a:solidFill>
                  <a:srgbClr val="4e3b30"/>
                </a:solidFill>
                <a:latin typeface="Times New Roman"/>
                <a:ea typeface="DejaVu Sans"/>
              </a:rPr>
              <a:t> </a:t>
            </a:r>
            <a:br/>
            <a:r>
              <a:rPr b="1" lang="uk-UA" sz="2400" spc="-1" strike="noStrike" cap="all">
                <a:solidFill>
                  <a:srgbClr val="4e3b30"/>
                </a:solidFill>
                <a:latin typeface="Times New Roman"/>
                <a:ea typeface="DejaVu Sans"/>
              </a:rPr>
              <a:t>Тема № 1: “ воєнна політика в структурі політики держави”</a:t>
            </a:r>
            <a:br/>
            <a:br/>
            <a:r>
              <a:rPr b="1" lang="uk-UA" sz="2400" spc="-1" strike="noStrike" cap="all">
                <a:solidFill>
                  <a:srgbClr val="4e3b30"/>
                </a:solidFill>
                <a:latin typeface="Times New Roman"/>
                <a:ea typeface="DejaVu Sans"/>
              </a:rPr>
              <a:t>Заняття </a:t>
            </a:r>
            <a:r>
              <a:rPr b="1" lang="en-US" sz="2400" spc="-1" strike="noStrike" cap="all">
                <a:solidFill>
                  <a:srgbClr val="4e3b30"/>
                </a:solidFill>
                <a:latin typeface="Times New Roman"/>
                <a:ea typeface="DejaVu Sans"/>
              </a:rPr>
              <a:t>3</a:t>
            </a:r>
            <a:r>
              <a:rPr b="1" lang="uk-UA" sz="2400" spc="-1" strike="noStrike" cap="all">
                <a:solidFill>
                  <a:srgbClr val="4e3b30"/>
                </a:solidFill>
                <a:latin typeface="Times New Roman"/>
                <a:ea typeface="DejaVu Sans"/>
              </a:rPr>
              <a:t>.</a:t>
            </a:r>
            <a:r>
              <a:rPr b="1" lang="en-US" sz="2400" spc="-1" strike="noStrike" cap="all">
                <a:solidFill>
                  <a:srgbClr val="4e3b30"/>
                </a:solidFill>
                <a:latin typeface="Times New Roman"/>
                <a:ea typeface="DejaVu Sans"/>
              </a:rPr>
              <a:t> </a:t>
            </a:r>
            <a:r>
              <a:rPr b="1" lang="uk-UA" sz="2400" spc="-1" strike="noStrike" cap="all">
                <a:solidFill>
                  <a:srgbClr val="4e3b30"/>
                </a:solidFill>
                <a:latin typeface="Times New Roman"/>
                <a:ea typeface="DejaVu Sans"/>
              </a:rPr>
              <a:t>політичний характер війн і воєнно-політичних конфліктів</a:t>
            </a:r>
            <a:endParaRPr b="0" lang="en-US" sz="2400" spc="-1" strike="noStrike">
              <a:latin typeface="Arial"/>
            </a:endParaRPr>
          </a:p>
        </p:txBody>
      </p:sp>
      <p:sp>
        <p:nvSpPr>
          <p:cNvPr id="127" name="CustomShape 2"/>
          <p:cNvSpPr/>
          <p:nvPr/>
        </p:nvSpPr>
        <p:spPr>
          <a:xfrm>
            <a:off x="380880" y="116640"/>
            <a:ext cx="8456760" cy="862560"/>
          </a:xfrm>
          <a:prstGeom prst="rect">
            <a:avLst/>
          </a:prstGeom>
          <a:noFill/>
          <a:ln w="0">
            <a:noFill/>
          </a:ln>
        </p:spPr>
        <p:style>
          <a:lnRef idx="0"/>
          <a:fillRef idx="0"/>
          <a:effectRef idx="0"/>
          <a:fontRef idx="minor"/>
        </p:style>
        <p:txBody>
          <a:bodyPr lIns="90000" rIns="90000" tIns="45000" bIns="45000" anchor="b">
            <a:normAutofit/>
          </a:bodyPr>
          <a:p>
            <a:pPr algn="ctr">
              <a:lnSpc>
                <a:spcPct val="110000"/>
              </a:lnSpc>
              <a:tabLst>
                <a:tab algn="l" pos="0"/>
              </a:tabLst>
            </a:pPr>
            <a:r>
              <a:rPr b="1" lang="uk-UA" sz="1600" spc="-1" strike="noStrike">
                <a:solidFill>
                  <a:srgbClr val="44342a"/>
                </a:solidFill>
                <a:latin typeface="Times New Roman"/>
                <a:ea typeface="Times New Roman"/>
              </a:rPr>
              <a:t>НАЦІОНАЛЬНИЙ УНІВЕРСИТЕТ БІОРЕСУРСІВ І ПРИРОДОКОРІСТУВАННЯ УКРАЇНИ</a:t>
            </a:r>
            <a:br/>
            <a:r>
              <a:rPr b="1" lang="uk-UA" sz="1600" spc="-1" strike="noStrike">
                <a:solidFill>
                  <a:srgbClr val="44342a"/>
                </a:solidFill>
                <a:latin typeface="Times New Roman"/>
                <a:ea typeface="Times New Roman"/>
              </a:rPr>
              <a:t>Кафедра військовой підготовки</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304920" y="457200"/>
            <a:ext cx="8685000" cy="521640"/>
          </a:xfrm>
          <a:prstGeom prst="rect">
            <a:avLst/>
          </a:prstGeom>
          <a:noFill/>
          <a:ln w="0">
            <a:noFill/>
          </a:ln>
        </p:spPr>
        <p:style>
          <a:lnRef idx="0"/>
          <a:fillRef idx="0"/>
          <a:effectRef idx="0"/>
          <a:fontRef idx="minor"/>
        </p:style>
      </p:sp>
      <p:sp>
        <p:nvSpPr>
          <p:cNvPr id="140" name="CustomShape 2"/>
          <p:cNvSpPr/>
          <p:nvPr/>
        </p:nvSpPr>
        <p:spPr>
          <a:xfrm>
            <a:off x="304920" y="1196640"/>
            <a:ext cx="8685000" cy="4881600"/>
          </a:xfrm>
          <a:prstGeom prst="rect">
            <a:avLst/>
          </a:prstGeom>
          <a:noFill/>
          <a:ln w="0">
            <a:noFill/>
          </a:ln>
        </p:spPr>
        <p:style>
          <a:lnRef idx="0"/>
          <a:fillRef idx="0"/>
          <a:effectRef idx="0"/>
          <a:fontRef idx="minor"/>
        </p:style>
        <p:txBody>
          <a:bodyPr lIns="90000" rIns="90000" tIns="45000" bIns="45000">
            <a:normAutofit/>
          </a:bodyPr>
          <a:p>
            <a:pPr>
              <a:lnSpc>
                <a:spcPct val="100000"/>
              </a:lnSpc>
            </a:pPr>
            <a:r>
              <a:rPr b="0" lang="uk-UA" sz="1800" spc="-1" strike="noStrike">
                <a:solidFill>
                  <a:srgbClr val="000000"/>
                </a:solidFill>
                <a:latin typeface="Arial"/>
                <a:ea typeface="DejaVu Sans"/>
              </a:rPr>
              <a:t>В ХХI столітті вважається, що сучасна війна «ведеться у технічно вишуканій формі», хоча поки що сторона, яка оборонялась (колишня Югославія, Ірак, Афганістан, Лівія), значно поступалась у технічних досягненнях наступальній стороні – США та їх союзникам. </a:t>
            </a:r>
            <a:endParaRPr b="0" lang="en-US" sz="1800" spc="-1" strike="noStrike">
              <a:latin typeface="Arial"/>
            </a:endParaRPr>
          </a:p>
          <a:p>
            <a:pPr>
              <a:lnSpc>
                <a:spcPct val="100000"/>
              </a:lnSpc>
            </a:pPr>
            <a:r>
              <a:rPr b="0" lang="uk-UA" sz="1800" spc="-1" strike="noStrike">
                <a:solidFill>
                  <a:srgbClr val="000000"/>
                </a:solidFill>
                <a:latin typeface="Arial"/>
                <a:ea typeface="DejaVu Sans"/>
              </a:rPr>
              <a:t>Україна у воєнно-технічному відношенні поки що поступається РФ, як країни-агресора, що й зафіксовано у Воєнній доктрині 2015: «Порівняно з Російською Федерацією економічні, воєнні, людські, інформаційні та інші ресурси України є значно меншими. З урахуванням наявності в Російській Федерації стратегічної ядерної зброї та зловживання нею статусом постійного члена Ради Безпеки ООН обмеженою також стає і реакція світової спільноти на російську агресію проти України»</a:t>
            </a:r>
            <a:endParaRPr b="0" lang="en-US" sz="1800" spc="-1" strike="noStrike">
              <a:latin typeface="Arial"/>
            </a:endParaRPr>
          </a:p>
          <a:p>
            <a:pPr>
              <a:lnSpc>
                <a:spcPct val="100000"/>
              </a:lnSpc>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304920" y="457200"/>
            <a:ext cx="8685000" cy="836280"/>
          </a:xfrm>
          <a:prstGeom prst="rect">
            <a:avLst/>
          </a:prstGeom>
          <a:noFill/>
          <a:ln w="0">
            <a:noFill/>
          </a:ln>
        </p:spPr>
        <p:style>
          <a:lnRef idx="0"/>
          <a:fillRef idx="0"/>
          <a:effectRef idx="0"/>
          <a:fontRef idx="minor"/>
        </p:style>
      </p:sp>
      <p:sp>
        <p:nvSpPr>
          <p:cNvPr id="142" name="CustomShape 2"/>
          <p:cNvSpPr/>
          <p:nvPr/>
        </p:nvSpPr>
        <p:spPr>
          <a:xfrm>
            <a:off x="304920" y="1554120"/>
            <a:ext cx="8685000" cy="4524120"/>
          </a:xfrm>
          <a:prstGeom prst="rect">
            <a:avLst/>
          </a:prstGeom>
          <a:noFill/>
          <a:ln w="0">
            <a:noFill/>
          </a:ln>
        </p:spPr>
        <p:style>
          <a:lnRef idx="0"/>
          <a:fillRef idx="0"/>
          <a:effectRef idx="0"/>
          <a:fontRef idx="minor"/>
        </p:style>
        <p:txBody>
          <a:bodyPr lIns="90000" rIns="90000" tIns="45000" bIns="45000">
            <a:normAutofit/>
          </a:bodyPr>
          <a:p>
            <a:pPr algn="just">
              <a:lnSpc>
                <a:spcPct val="100000"/>
              </a:lnSpc>
            </a:pPr>
            <a:r>
              <a:rPr b="1" lang="uk-UA" sz="1800" spc="-1" strike="noStrike">
                <a:solidFill>
                  <a:srgbClr val="000000"/>
                </a:solidFill>
                <a:latin typeface="Arial"/>
                <a:ea typeface="DejaVu Sans"/>
              </a:rPr>
              <a:t>Політична</a:t>
            </a:r>
            <a:r>
              <a:rPr b="0" lang="uk-UA" sz="1800" spc="-1" strike="noStrike">
                <a:solidFill>
                  <a:srgbClr val="000000"/>
                </a:solidFill>
                <a:latin typeface="Arial"/>
                <a:ea typeface="DejaVu Sans"/>
              </a:rPr>
              <a:t> сторона війни впродовж історії її змін залишається відносно незмінною – досягти поставлених стратегічних і політичних цілей збройним знаряддям. Хоча воюють народи, рішення щодо проведення, продовження, припинення війн приймаються державцями, політиками. Народні маси можуть нерідко й схвалювати рішення щодо початку і ведення війни свого керівництва, а можуть і рішуче виступати проти, що і є, на думку Маркса, перевіркою життєздатності урядів.</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304920" y="457200"/>
            <a:ext cx="8685000" cy="593640"/>
          </a:xfrm>
          <a:prstGeom prst="rect">
            <a:avLst/>
          </a:prstGeom>
          <a:noFill/>
          <a:ln w="0">
            <a:noFill/>
          </a:ln>
        </p:spPr>
        <p:style>
          <a:lnRef idx="0"/>
          <a:fillRef idx="0"/>
          <a:effectRef idx="0"/>
          <a:fontRef idx="minor"/>
        </p:style>
        <p:txBody>
          <a:bodyPr lIns="90000" rIns="90000" tIns="45000" bIns="45000" anchor="ctr">
            <a:normAutofit fontScale="63000"/>
          </a:bodyPr>
          <a:p>
            <a:pPr algn="just">
              <a:lnSpc>
                <a:spcPct val="100000"/>
              </a:lnSpc>
            </a:pPr>
            <a:r>
              <a:rPr b="1" lang="ru-RU" sz="2200" spc="-1" strike="noStrike" cap="all">
                <a:solidFill>
                  <a:srgbClr val="4e3b30"/>
                </a:solidFill>
                <a:latin typeface="Times New Roman"/>
                <a:ea typeface="Microsoft YaHei"/>
              </a:rPr>
              <a:t>2. </a:t>
            </a:r>
            <a:r>
              <a:rPr b="1" lang="uk-UA" sz="2400" spc="-1" strike="noStrike">
                <a:solidFill>
                  <a:srgbClr val="4e3b30"/>
                </a:solidFill>
                <a:latin typeface="Times New Roman"/>
                <a:ea typeface="Microsoft YaHei"/>
              </a:rPr>
              <a:t>Війна, її форми, єдність та відмінність від збройного конфлікту. </a:t>
            </a:r>
            <a:endParaRPr b="0" lang="en-US" sz="2400" spc="-1" strike="noStrike">
              <a:latin typeface="Arial"/>
            </a:endParaRPr>
          </a:p>
        </p:txBody>
      </p:sp>
      <p:sp>
        <p:nvSpPr>
          <p:cNvPr id="144" name="CustomShape 2"/>
          <p:cNvSpPr/>
          <p:nvPr/>
        </p:nvSpPr>
        <p:spPr>
          <a:xfrm>
            <a:off x="304920" y="1124640"/>
            <a:ext cx="8685000" cy="4953600"/>
          </a:xfrm>
          <a:prstGeom prst="rect">
            <a:avLst/>
          </a:prstGeom>
          <a:noFill/>
          <a:ln w="0">
            <a:noFill/>
          </a:ln>
        </p:spPr>
        <p:style>
          <a:lnRef idx="0"/>
          <a:fillRef idx="0"/>
          <a:effectRef idx="0"/>
          <a:fontRef idx="minor"/>
        </p:style>
        <p:txBody>
          <a:bodyPr lIns="90000" rIns="90000" tIns="45000" bIns="45000">
            <a:normAutofit/>
          </a:bodyPr>
          <a:p>
            <a:pPr>
              <a:lnSpc>
                <a:spcPct val="100000"/>
              </a:lnSpc>
            </a:pPr>
            <a:r>
              <a:rPr b="0" i="1" lang="uk-UA" sz="1800" spc="-1" strike="noStrike">
                <a:solidFill>
                  <a:srgbClr val="000000"/>
                </a:solidFill>
                <a:latin typeface="Arial"/>
                <a:ea typeface="DejaVu Sans"/>
              </a:rPr>
              <a:t>Воєнний конфлікт –</a:t>
            </a:r>
            <a:r>
              <a:rPr b="0" lang="uk-UA" sz="1800" spc="-1" strike="noStrike">
                <a:solidFill>
                  <a:srgbClr val="000000"/>
                </a:solidFill>
                <a:latin typeface="Arial"/>
                <a:ea typeface="DejaVu Sans"/>
              </a:rPr>
              <a:t> це всі види організованих форм збройних сутичок соціальних сил як в середині держави,  так i на міждержавному рівні, або між коаліціями держав, які характеризуються достатнім рівнем керованого збройного насильства, переходом від мирних до мілітарних способів соціально-політичної діяльності, неминучими жертвами серед військових і цивільних осіб та руйнаціями матеріальних і духовних цінностей.</a:t>
            </a:r>
            <a:endParaRPr b="0" lang="en-US" sz="1800" spc="-1" strike="noStrike">
              <a:latin typeface="Arial"/>
            </a:endParaRPr>
          </a:p>
          <a:p>
            <a:pPr>
              <a:lnSpc>
                <a:spcPct val="100000"/>
              </a:lnSpc>
            </a:pPr>
            <a:r>
              <a:rPr b="0" lang="uk-UA" sz="1800" spc="-1" strike="noStrike">
                <a:solidFill>
                  <a:srgbClr val="000000"/>
                </a:solidFill>
                <a:latin typeface="Arial"/>
                <a:ea typeface="DejaVu Sans"/>
              </a:rPr>
              <a:t>У Воєнній доктрині Україні 2015 року пропонується тлумачення декількох різновидів конфлікту, а також визначення війни з вищезгаданих позицій : «</a:t>
            </a:r>
            <a:r>
              <a:rPr b="0" i="1" lang="uk-UA" sz="1800" spc="-1" strike="noStrike">
                <a:solidFill>
                  <a:srgbClr val="000000"/>
                </a:solidFill>
                <a:latin typeface="Arial"/>
                <a:ea typeface="DejaVu Sans"/>
              </a:rPr>
              <a:t>воєнний конфлікт</a:t>
            </a:r>
            <a:r>
              <a:rPr b="0" lang="uk-UA" sz="1800" spc="-1" strike="noStrike">
                <a:solidFill>
                  <a:srgbClr val="000000"/>
                </a:solidFill>
                <a:latin typeface="Arial"/>
                <a:ea typeface="DejaVu Sans"/>
              </a:rPr>
              <a:t> - форма розв'язання міждержавних або внутрішньодержавних суперечностей із двостороннім застосуванням воєнної сили; основними </a:t>
            </a:r>
            <a:r>
              <a:rPr b="1" lang="uk-UA" sz="1800" spc="-1" strike="noStrike">
                <a:solidFill>
                  <a:srgbClr val="000000"/>
                </a:solidFill>
                <a:latin typeface="Arial"/>
                <a:ea typeface="DejaVu Sans"/>
              </a:rPr>
              <a:t>видами</a:t>
            </a:r>
            <a:r>
              <a:rPr b="0" lang="uk-UA" sz="1800" spc="-1" strike="noStrike">
                <a:solidFill>
                  <a:srgbClr val="000000"/>
                </a:solidFill>
                <a:latin typeface="Arial"/>
                <a:ea typeface="DejaVu Sans"/>
              </a:rPr>
              <a:t> воєнних конфліктів є </a:t>
            </a:r>
            <a:r>
              <a:rPr b="1" lang="uk-UA" sz="1800" spc="-1" strike="noStrike">
                <a:solidFill>
                  <a:srgbClr val="000000"/>
                </a:solidFill>
                <a:latin typeface="Arial"/>
                <a:ea typeface="DejaVu Sans"/>
              </a:rPr>
              <a:t>війна </a:t>
            </a:r>
            <a:r>
              <a:rPr b="0" lang="uk-UA" sz="1800" spc="-1" strike="noStrike">
                <a:solidFill>
                  <a:srgbClr val="000000"/>
                </a:solidFill>
                <a:latin typeface="Arial"/>
                <a:ea typeface="DejaVu Sans"/>
              </a:rPr>
              <a:t>та</a:t>
            </a:r>
            <a:r>
              <a:rPr b="1" lang="uk-UA" sz="1800" spc="-1" strike="noStrike">
                <a:solidFill>
                  <a:srgbClr val="000000"/>
                </a:solidFill>
                <a:latin typeface="Arial"/>
                <a:ea typeface="DejaVu Sans"/>
              </a:rPr>
              <a:t> збройний конфлікт</a:t>
            </a:r>
            <a:r>
              <a:rPr b="0" lang="uk-UA" sz="1800" spc="-1" strike="noStrike">
                <a:solidFill>
                  <a:srgbClr val="000000"/>
                </a:solidFill>
                <a:latin typeface="Arial"/>
                <a:ea typeface="DejaVu Sans"/>
              </a:rPr>
              <a:t>». Проте у іншому місті тексту доктрини всупереч вищевказаному мовиться, що є умови за яких «конфлікти можуть перерости у війну».</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304920" y="457200"/>
            <a:ext cx="8685000" cy="836280"/>
          </a:xfrm>
          <a:prstGeom prst="rect">
            <a:avLst/>
          </a:prstGeom>
          <a:noFill/>
          <a:ln w="0">
            <a:noFill/>
          </a:ln>
        </p:spPr>
        <p:style>
          <a:lnRef idx="0"/>
          <a:fillRef idx="0"/>
          <a:effectRef idx="0"/>
          <a:fontRef idx="minor"/>
        </p:style>
      </p:sp>
      <p:sp>
        <p:nvSpPr>
          <p:cNvPr id="146" name="CustomShape 2"/>
          <p:cNvSpPr/>
          <p:nvPr/>
        </p:nvSpPr>
        <p:spPr>
          <a:xfrm>
            <a:off x="304920" y="457200"/>
            <a:ext cx="8685000" cy="5621040"/>
          </a:xfrm>
          <a:prstGeom prst="rect">
            <a:avLst/>
          </a:prstGeom>
          <a:noFill/>
          <a:ln w="0">
            <a:noFill/>
          </a:ln>
        </p:spPr>
        <p:style>
          <a:lnRef idx="0"/>
          <a:fillRef idx="0"/>
          <a:effectRef idx="0"/>
          <a:fontRef idx="minor"/>
        </p:style>
        <p:txBody>
          <a:bodyPr lIns="90000" rIns="90000" tIns="45000" bIns="45000">
            <a:noAutofit/>
          </a:bodyPr>
          <a:p>
            <a:pPr algn="just">
              <a:lnSpc>
                <a:spcPct val="100000"/>
              </a:lnSpc>
            </a:pPr>
            <a:r>
              <a:rPr b="0" lang="uk-UA" sz="1800" spc="-1" strike="noStrike">
                <a:solidFill>
                  <a:srgbClr val="000000"/>
                </a:solidFill>
                <a:latin typeface="Arial"/>
                <a:ea typeface="DejaVu Sans"/>
              </a:rPr>
              <a:t>Особливу форму збройного соціального насильства актуальну у ХХ столітті, становить </a:t>
            </a:r>
            <a:r>
              <a:rPr b="1" lang="uk-UA" sz="1800" spc="-1" strike="noStrike">
                <a:solidFill>
                  <a:srgbClr val="000000"/>
                </a:solidFill>
                <a:latin typeface="Arial"/>
                <a:ea typeface="DejaVu Sans"/>
              </a:rPr>
              <a:t>інтервенція</a:t>
            </a:r>
            <a:r>
              <a:rPr b="1" lang="uk-UA" sz="1800" spc="-1" strike="noStrike" cap="all">
                <a:solidFill>
                  <a:srgbClr val="000000"/>
                </a:solidFill>
                <a:latin typeface="Arial"/>
                <a:ea typeface="DejaVu Sans"/>
              </a:rPr>
              <a:t> </a:t>
            </a:r>
            <a:r>
              <a:rPr b="0" lang="uk-UA" sz="1800" spc="-1" strike="noStrike">
                <a:solidFill>
                  <a:srgbClr val="000000"/>
                </a:solidFill>
                <a:latin typeface="Arial"/>
                <a:ea typeface="DejaVu Sans"/>
              </a:rPr>
              <a:t>–</a:t>
            </a:r>
            <a:r>
              <a:rPr b="1" lang="uk-UA" sz="1800" spc="-1" strike="noStrike" cap="all">
                <a:solidFill>
                  <a:srgbClr val="000000"/>
                </a:solidFill>
                <a:latin typeface="Arial"/>
                <a:ea typeface="DejaVu Sans"/>
              </a:rPr>
              <a:t> </a:t>
            </a:r>
            <a:r>
              <a:rPr b="0" lang="uk-UA" sz="1800" spc="-1" strike="noStrike" cap="all">
                <a:solidFill>
                  <a:srgbClr val="000000"/>
                </a:solidFill>
                <a:latin typeface="Arial"/>
                <a:ea typeface="DejaVu Sans"/>
              </a:rPr>
              <a:t>(</a:t>
            </a:r>
            <a:r>
              <a:rPr b="0" lang="uk-UA" sz="1800" spc="-1" strike="noStrike">
                <a:solidFill>
                  <a:srgbClr val="000000"/>
                </a:solidFill>
                <a:latin typeface="Arial"/>
                <a:ea typeface="DejaVu Sans"/>
              </a:rPr>
              <a:t>від лат</a:t>
            </a:r>
            <a:r>
              <a:rPr b="1" lang="uk-UA" sz="1800" spc="-1" strike="noStrike" cap="all">
                <a:solidFill>
                  <a:srgbClr val="000000"/>
                </a:solidFill>
                <a:latin typeface="Arial"/>
                <a:ea typeface="DejaVu Sans"/>
              </a:rPr>
              <a:t>.  </a:t>
            </a:r>
            <a:r>
              <a:rPr b="0" i="1" lang="uk-UA" sz="1800" spc="-1" strike="noStrike">
                <a:solidFill>
                  <a:srgbClr val="000000"/>
                </a:solidFill>
                <a:latin typeface="Arial"/>
                <a:ea typeface="DejaVu Sans"/>
              </a:rPr>
              <a:t>interventus</a:t>
            </a:r>
            <a:r>
              <a:rPr b="0" lang="uk-UA" sz="1800" spc="-1" strike="noStrike">
                <a:solidFill>
                  <a:srgbClr val="000000"/>
                </a:solidFill>
                <a:latin typeface="Arial"/>
                <a:ea typeface="DejaVu Sans"/>
              </a:rPr>
              <a:t> – втручання) –</a:t>
            </a:r>
            <a:r>
              <a:rPr b="1" lang="uk-UA" sz="1800" spc="-1" strike="noStrike" cap="all">
                <a:solidFill>
                  <a:srgbClr val="000000"/>
                </a:solidFill>
                <a:latin typeface="Arial"/>
                <a:ea typeface="DejaVu Sans"/>
              </a:rPr>
              <a:t> </a:t>
            </a:r>
            <a:r>
              <a:rPr b="0" lang="uk-UA" sz="1800" spc="-1" strike="noStrike">
                <a:solidFill>
                  <a:srgbClr val="000000"/>
                </a:solidFill>
                <a:latin typeface="Arial"/>
                <a:ea typeface="DejaVu Sans"/>
              </a:rPr>
              <a:t>насильницьке втручання шляхом вводу військ або іншим чином, несумісним із цілями і принципами статуту ООН, однієї або декількох держав у внутрішні справи інших держав і спрямоване проти їх суверенітету, територіальної цілісності, політичної незалежності.</a:t>
            </a:r>
            <a:endParaRPr b="0" lang="en-US" sz="1800" spc="-1" strike="noStrike">
              <a:latin typeface="Arial"/>
            </a:endParaRPr>
          </a:p>
          <a:p>
            <a:pPr algn="just">
              <a:lnSpc>
                <a:spcPct val="100000"/>
              </a:lnSpc>
            </a:pPr>
            <a:r>
              <a:rPr b="0" lang="uk-UA" sz="1800" spc="-1" strike="noStrike">
                <a:solidFill>
                  <a:srgbClr val="000000"/>
                </a:solidFill>
                <a:latin typeface="Arial"/>
                <a:ea typeface="DejaVu Sans"/>
              </a:rPr>
              <a:t>У воєнно-політичному сенсі розрізняють збройну інтервенцію, гуманітарну, економічну, дипломатичну. Ця проблема достатньо делікатна, адже деякі авторитетні фахівці нечітко диференціюють їх – так Є. Девід пише, що «</a:t>
            </a:r>
            <a:r>
              <a:rPr b="1" lang="uk-UA" sz="1800" spc="-1" strike="noStrike">
                <a:solidFill>
                  <a:srgbClr val="000000"/>
                </a:solidFill>
                <a:latin typeface="Arial"/>
                <a:ea typeface="DejaVu Sans"/>
              </a:rPr>
              <a:t>гуманітарна інтервенція</a:t>
            </a:r>
            <a:r>
              <a:rPr b="0" lang="uk-UA" sz="1800" spc="-1" strike="noStrike">
                <a:solidFill>
                  <a:srgbClr val="000000"/>
                </a:solidFill>
                <a:latin typeface="Arial"/>
                <a:ea typeface="DejaVu Sans"/>
              </a:rPr>
              <a:t> – воєнна інтервенція, яка переслідує не воєнні, а гуманітарні цілі».</a:t>
            </a:r>
            <a:endParaRPr b="0" lang="en-US" sz="1800" spc="-1" strike="noStrike">
              <a:latin typeface="Arial"/>
            </a:endParaRPr>
          </a:p>
          <a:p>
            <a:pPr algn="just">
              <a:lnSpc>
                <a:spcPct val="100000"/>
              </a:lnSpc>
            </a:pPr>
            <a:r>
              <a:rPr b="0" lang="uk-UA" sz="1800" spc="-1" strike="noStrike">
                <a:solidFill>
                  <a:srgbClr val="000000"/>
                </a:solidFill>
                <a:latin typeface="Arial"/>
                <a:ea typeface="DejaVu Sans"/>
              </a:rPr>
              <a:t>Найнебезпечнішою формою інтервенції для сучасного світового порядку слід вважати </a:t>
            </a:r>
            <a:r>
              <a:rPr b="0" i="1" lang="uk-UA" sz="1800" spc="-1" strike="noStrike">
                <a:solidFill>
                  <a:srgbClr val="000000"/>
                </a:solidFill>
                <a:latin typeface="Arial"/>
                <a:ea typeface="DejaVu Sans"/>
              </a:rPr>
              <a:t>збройну</a:t>
            </a:r>
            <a:r>
              <a:rPr b="0" lang="uk-UA" sz="1800" spc="-1" strike="noStrike">
                <a:solidFill>
                  <a:srgbClr val="000000"/>
                </a:solidFill>
                <a:latin typeface="Arial"/>
                <a:ea typeface="DejaVu Sans"/>
              </a:rPr>
              <a:t>, яку важко диференціювати від неспровокованої агресії</a:t>
            </a:r>
            <a:r>
              <a:rPr b="0" i="1" lang="uk-UA" sz="1800" spc="-1" strike="noStrike">
                <a:solidFill>
                  <a:srgbClr val="000000"/>
                </a:solidFill>
                <a:latin typeface="Arial"/>
                <a:ea typeface="DejaVu Sans"/>
              </a:rPr>
              <a:t>.</a:t>
            </a:r>
            <a:endParaRPr b="0" lang="en-US" sz="1800" spc="-1" strike="noStrike">
              <a:latin typeface="Arial"/>
            </a:endParaRPr>
          </a:p>
          <a:p>
            <a:pPr algn="just">
              <a:lnSpc>
                <a:spcPct val="100000"/>
              </a:lnSpc>
            </a:pPr>
            <a:r>
              <a:rPr b="0" lang="uk-UA" sz="1800" spc="-1" strike="noStrike">
                <a:solidFill>
                  <a:srgbClr val="000000"/>
                </a:solidFill>
                <a:latin typeface="Arial"/>
                <a:ea typeface="DejaVu Sans"/>
              </a:rPr>
              <a:t>Особливу увагу світової спільноти останнім часом займає питання </a:t>
            </a:r>
            <a:r>
              <a:rPr b="1" lang="uk-UA" sz="1800" spc="-1" strike="noStrike">
                <a:solidFill>
                  <a:srgbClr val="000000"/>
                </a:solidFill>
                <a:latin typeface="Arial"/>
                <a:ea typeface="DejaVu Sans"/>
              </a:rPr>
              <a:t>тероризму</a:t>
            </a:r>
            <a:r>
              <a:rPr b="0" lang="uk-UA" sz="1800" spc="-1" strike="noStrike">
                <a:solidFill>
                  <a:srgbClr val="000000"/>
                </a:solidFill>
                <a:latin typeface="Arial"/>
                <a:ea typeface="DejaVu Sans"/>
              </a:rPr>
              <a:t>, яке тісно пов’язана з проблемою війни не тільки невдалим висловом «всесвітня або глобальна війна з тероризмом» президента США Дж. Буша Молодшого, а є зв’язаною по суті – як крайній прояв нераціонального збройного соціального насильства у внутрішній та міжнародній політиці.</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304920" y="260640"/>
            <a:ext cx="8685000" cy="1294200"/>
          </a:xfrm>
          <a:prstGeom prst="rect">
            <a:avLst/>
          </a:prstGeom>
          <a:noFill/>
          <a:ln w="0">
            <a:noFill/>
          </a:ln>
        </p:spPr>
        <p:style>
          <a:lnRef idx="0"/>
          <a:fillRef idx="0"/>
          <a:effectRef idx="0"/>
          <a:fontRef idx="minor"/>
        </p:style>
      </p:sp>
      <p:sp>
        <p:nvSpPr>
          <p:cNvPr id="148" name="CustomShape 2"/>
          <p:cNvSpPr/>
          <p:nvPr/>
        </p:nvSpPr>
        <p:spPr>
          <a:xfrm>
            <a:off x="304920" y="402480"/>
            <a:ext cx="8685000" cy="5675760"/>
          </a:xfrm>
          <a:prstGeom prst="rect">
            <a:avLst/>
          </a:prstGeom>
          <a:noFill/>
          <a:ln w="0">
            <a:noFill/>
          </a:ln>
        </p:spPr>
        <p:style>
          <a:lnRef idx="0"/>
          <a:fillRef idx="0"/>
          <a:effectRef idx="0"/>
          <a:fontRef idx="minor"/>
        </p:style>
        <p:txBody>
          <a:bodyPr lIns="90000" rIns="90000" tIns="45000" bIns="45000">
            <a:normAutofit/>
          </a:bodyPr>
          <a:p>
            <a:pPr>
              <a:lnSpc>
                <a:spcPct val="100000"/>
              </a:lnSpc>
              <a:spcBef>
                <a:spcPts val="641"/>
              </a:spcBef>
              <a:tabLst>
                <a:tab algn="l" pos="0"/>
              </a:tabLst>
            </a:pPr>
            <a:r>
              <a:rPr b="0" lang="uk-UA" sz="1800" spc="-1" strike="noStrike">
                <a:solidFill>
                  <a:srgbClr val="000000"/>
                </a:solidFill>
                <a:latin typeface="Arial"/>
                <a:ea typeface="DejaVu Sans"/>
              </a:rPr>
              <a:t>Появу </a:t>
            </a:r>
            <a:r>
              <a:rPr b="0" i="1" lang="uk-UA" sz="1800" spc="-1" strike="noStrike">
                <a:solidFill>
                  <a:srgbClr val="000000"/>
                </a:solidFill>
                <a:latin typeface="Arial"/>
                <a:ea typeface="DejaVu Sans"/>
              </a:rPr>
              <a:t>політично</a:t>
            </a:r>
            <a:r>
              <a:rPr b="0" lang="uk-UA" sz="1800" spc="-1" strike="noStrike">
                <a:solidFill>
                  <a:srgbClr val="000000"/>
                </a:solidFill>
                <a:latin typeface="Arial"/>
                <a:ea typeface="DejaVu Sans"/>
              </a:rPr>
              <a:t> цілеспрямованого соціального тероризму прийнято відносити до періоду другої половини XIX  століття, коли під впливом революційної пропаганди та анархістських нахилів до ведення збройної боротьби з владою, жертвами терористичних акцій стали американські президенти Гарфілд та Мак-Кінлі, президент Франції Карно, австрійська імператриця Елізабет, італійський король Умберто.</a:t>
            </a:r>
            <a:endParaRPr b="0" lang="en-US" sz="1800" spc="-1" strike="noStrike">
              <a:latin typeface="Arial"/>
            </a:endParaRPr>
          </a:p>
          <a:p>
            <a:pPr>
              <a:lnSpc>
                <a:spcPct val="100000"/>
              </a:lnSpc>
              <a:tabLst>
                <a:tab algn="l" pos="0"/>
              </a:tabLst>
            </a:pPr>
            <a:r>
              <a:rPr b="0" lang="uk-UA" sz="1800" spc="-1" strike="noStrike">
                <a:solidFill>
                  <a:srgbClr val="000000"/>
                </a:solidFill>
                <a:latin typeface="Arial"/>
                <a:ea typeface="DejaVu Sans"/>
              </a:rPr>
              <a:t>Ми підтримуємо думку зарубіжних дослідників тероризму (Б. Дженкінс), що його легше описати, ніж виявити сутність, бо :</a:t>
            </a:r>
            <a:endParaRPr b="0" lang="en-US" sz="1800" spc="-1" strike="noStrike">
              <a:latin typeface="Arial"/>
            </a:endParaRPr>
          </a:p>
          <a:p>
            <a:pPr>
              <a:lnSpc>
                <a:spcPct val="100000"/>
              </a:lnSpc>
              <a:tabLst>
                <a:tab algn="l" pos="0"/>
              </a:tabLst>
            </a:pPr>
            <a:r>
              <a:rPr b="0" lang="uk-UA" sz="1800" spc="-1" strike="noStrike">
                <a:solidFill>
                  <a:srgbClr val="000000"/>
                </a:solidFill>
                <a:latin typeface="Arial"/>
                <a:ea typeface="DejaVu Sans"/>
              </a:rPr>
              <a:t>1. це такий різновид насильства, в якому важать не цілераціональні та продумані акції з розумними наслідками, а жертви, вбивства й руйнації як такі;</a:t>
            </a:r>
            <a:endParaRPr b="0" lang="en-US" sz="1800" spc="-1" strike="noStrike">
              <a:latin typeface="Arial"/>
            </a:endParaRPr>
          </a:p>
          <a:p>
            <a:pPr>
              <a:lnSpc>
                <a:spcPct val="100000"/>
              </a:lnSpc>
              <a:tabLst>
                <a:tab algn="l" pos="0"/>
              </a:tabLst>
            </a:pPr>
            <a:r>
              <a:rPr b="0" lang="uk-UA" sz="1800" spc="-1" strike="noStrike">
                <a:solidFill>
                  <a:srgbClr val="000000"/>
                </a:solidFill>
                <a:latin typeface="Arial"/>
                <a:ea typeface="DejaVu Sans"/>
              </a:rPr>
              <a:t>2. безпосередні виконавці акції – люди, як правило, безмежно віддані ідеям застосування терору у боротьбі, подеколи за справедливі справи, переконати та змінити їх світоглядні настанови вкрай складно;</a:t>
            </a:r>
            <a:endParaRPr b="0" lang="en-US" sz="1800" spc="-1" strike="noStrike">
              <a:latin typeface="Arial"/>
            </a:endParaRPr>
          </a:p>
          <a:p>
            <a:pPr>
              <a:lnSpc>
                <a:spcPct val="100000"/>
              </a:lnSpc>
              <a:tabLst>
                <a:tab algn="l" pos="0"/>
              </a:tabLst>
            </a:pPr>
            <a:r>
              <a:rPr b="0" lang="uk-UA" sz="1800" spc="-1" strike="noStrike">
                <a:solidFill>
                  <a:srgbClr val="000000"/>
                </a:solidFill>
                <a:latin typeface="Arial"/>
                <a:ea typeface="DejaVu Sans"/>
              </a:rPr>
              <a:t>3. акції терористів плануються спеціально із широким суспільним резонансом, щоб були відомі якомога більшій кількості людей, громадськості;</a:t>
            </a:r>
            <a:endParaRPr b="0" lang="en-US" sz="1800" spc="-1" strike="noStrike">
              <a:latin typeface="Arial"/>
            </a:endParaRPr>
          </a:p>
          <a:p>
            <a:pPr>
              <a:lnSpc>
                <a:spcPct val="100000"/>
              </a:lnSpc>
              <a:tabLst>
                <a:tab algn="l" pos="0"/>
              </a:tabLst>
            </a:pPr>
            <a:r>
              <a:rPr b="0" lang="uk-UA" sz="1800" spc="-1" strike="noStrike">
                <a:solidFill>
                  <a:srgbClr val="000000"/>
                </a:solidFill>
                <a:latin typeface="Arial"/>
                <a:ea typeface="DejaVu Sans"/>
              </a:rPr>
              <a:t>4. боротьбі з тероризмом поки ще видно краю в історичній перспективі, навпаки – він охоплює інші регіони та притягує молодь – нових рекрутів, причому навіть у США, країнах Західній Європі.</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304920" y="457200"/>
            <a:ext cx="8685000" cy="836280"/>
          </a:xfrm>
          <a:prstGeom prst="rect">
            <a:avLst/>
          </a:prstGeom>
          <a:noFill/>
          <a:ln w="0">
            <a:noFill/>
          </a:ln>
        </p:spPr>
        <p:style>
          <a:lnRef idx="0"/>
          <a:fillRef idx="0"/>
          <a:effectRef idx="0"/>
          <a:fontRef idx="minor"/>
        </p:style>
      </p:sp>
      <p:sp>
        <p:nvSpPr>
          <p:cNvPr id="150" name="CustomShape 2"/>
          <p:cNvSpPr/>
          <p:nvPr/>
        </p:nvSpPr>
        <p:spPr>
          <a:xfrm>
            <a:off x="304920" y="329040"/>
            <a:ext cx="8685000" cy="60588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Arial"/>
                <a:ea typeface="DejaVu Sans"/>
              </a:rPr>
              <a:t>З політологічної точки зору тероризм може розглядатись як </a:t>
            </a:r>
            <a:r>
              <a:rPr b="0" i="1" lang="uk-UA" sz="1800" spc="-1" strike="noStrike">
                <a:solidFill>
                  <a:srgbClr val="000000"/>
                </a:solidFill>
                <a:latin typeface="Arial"/>
                <a:ea typeface="DejaVu Sans"/>
              </a:rPr>
              <a:t>ірраціональний, кроскультультурний, політичний засіб вирішення асиметричних конфліктів</a:t>
            </a:r>
            <a:r>
              <a:rPr b="0" lang="uk-UA" sz="1800" spc="-1" strike="noStrike">
                <a:solidFill>
                  <a:srgbClr val="000000"/>
                </a:solidFill>
                <a:latin typeface="Arial"/>
                <a:ea typeface="DejaVu Sans"/>
              </a:rPr>
              <a:t>.</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uk-UA" sz="1800" spc="-1" strike="noStrike">
                <a:solidFill>
                  <a:srgbClr val="000000"/>
                </a:solidFill>
                <a:latin typeface="Arial"/>
                <a:ea typeface="DejaVu Sans"/>
              </a:rPr>
              <a:t>Наш підхід до аналізу феномена тероризму, на відміну від положень робіт згаданих авторів, полягає у наступному:</a:t>
            </a:r>
            <a:endParaRPr b="0" lang="en-US" sz="1800" spc="-1" strike="noStrike">
              <a:latin typeface="Arial"/>
            </a:endParaRPr>
          </a:p>
          <a:p>
            <a:pPr marL="343080" indent="-342360">
              <a:lnSpc>
                <a:spcPct val="100000"/>
              </a:lnSpc>
              <a:buClr>
                <a:srgbClr val="000000"/>
              </a:buClr>
              <a:buFont typeface="StarSymbol"/>
              <a:buAutoNum type="arabicPeriod"/>
            </a:pPr>
            <a:r>
              <a:rPr b="0" lang="uk-UA" sz="1800" spc="-1" strike="noStrike">
                <a:solidFill>
                  <a:srgbClr val="000000"/>
                </a:solidFill>
                <a:latin typeface="Arial"/>
                <a:ea typeface="DejaVu Sans"/>
              </a:rPr>
              <a:t>Слід розрізняти схожі кореневі слова «терор» і «тероризм», бо вони стосуються проведення певної силової політики різних політичних сил із різними соціально-політичними цілями.</a:t>
            </a:r>
            <a:endParaRPr b="0" lang="en-US" sz="1800" spc="-1" strike="noStrike">
              <a:latin typeface="Arial"/>
            </a:endParaRPr>
          </a:p>
          <a:p>
            <a:pPr marL="343080" indent="-342360">
              <a:lnSpc>
                <a:spcPct val="100000"/>
              </a:lnSpc>
              <a:buClr>
                <a:srgbClr val="000000"/>
              </a:buClr>
              <a:buFont typeface="StarSymbol"/>
              <a:buAutoNum type="arabicPeriod"/>
            </a:pPr>
            <a:r>
              <a:rPr b="0" lang="uk-UA" sz="1800" spc="-1" strike="noStrike">
                <a:solidFill>
                  <a:srgbClr val="000000"/>
                </a:solidFill>
                <a:latin typeface="Arial"/>
                <a:ea typeface="DejaVu Sans"/>
              </a:rPr>
              <a:t>У соціально-політичному феномені тероризму ми акцентуємо увагу, як і при аналізі війни, не на воєнно-технічних аспектах – застосуванні «старої» чи новітньої «кібернетичної» зброї терористами, а на політичних та економічних </a:t>
            </a:r>
            <a:r>
              <a:rPr b="0" i="1" lang="uk-UA" sz="1800" spc="-1" strike="noStrike">
                <a:solidFill>
                  <a:srgbClr val="000000"/>
                </a:solidFill>
                <a:latin typeface="Arial"/>
                <a:ea typeface="DejaVu Sans"/>
              </a:rPr>
              <a:t>причинах</a:t>
            </a:r>
            <a:r>
              <a:rPr b="0" lang="uk-UA" sz="1800" spc="-1" strike="noStrike">
                <a:solidFill>
                  <a:srgbClr val="000000"/>
                </a:solidFill>
                <a:latin typeface="Arial"/>
                <a:ea typeface="DejaVu Sans"/>
              </a:rPr>
              <a:t> виникнення цього феномена й наслідках для соціально-політичного життя спільноти;</a:t>
            </a:r>
            <a:endParaRPr b="0" lang="en-US" sz="1800" spc="-1" strike="noStrike">
              <a:latin typeface="Arial"/>
            </a:endParaRPr>
          </a:p>
          <a:p>
            <a:pPr marL="343080" indent="-342360">
              <a:lnSpc>
                <a:spcPct val="100000"/>
              </a:lnSpc>
              <a:buClr>
                <a:srgbClr val="000000"/>
              </a:buClr>
              <a:buFont typeface="StarSymbol"/>
              <a:buAutoNum type="arabicPeriod"/>
            </a:pPr>
            <a:r>
              <a:rPr b="0" lang="uk-UA" sz="1800" spc="-1" strike="noStrike">
                <a:solidFill>
                  <a:srgbClr val="000000"/>
                </a:solidFill>
                <a:latin typeface="Arial"/>
                <a:ea typeface="DejaVu Sans"/>
              </a:rPr>
              <a:t>Війна - породження політики та її метод для досягнення певної економічної, соціальної, воєнної та іншої мети. Тому правомірна теза про війну як продовження політики іншими, а саме - насильницькими методами.</a:t>
            </a:r>
            <a:endParaRPr b="0" lang="en-US" sz="1800" spc="-1" strike="noStrike">
              <a:latin typeface="Arial"/>
            </a:endParaRPr>
          </a:p>
          <a:p>
            <a:pPr marL="343080" indent="-342360">
              <a:lnSpc>
                <a:spcPct val="100000"/>
              </a:lnSpc>
              <a:buClr>
                <a:srgbClr val="000000"/>
              </a:buClr>
              <a:buFont typeface="StarSymbol"/>
              <a:buAutoNum type="arabicPeriod"/>
            </a:pPr>
            <a:r>
              <a:rPr b="0" lang="uk-UA" sz="1800" spc="-1" strike="noStrike">
                <a:solidFill>
                  <a:srgbClr val="000000"/>
                </a:solidFill>
                <a:latin typeface="Arial"/>
                <a:ea typeface="DejaVu Sans"/>
              </a:rPr>
              <a:t>Слід розрізняти звинувачення у тероризмі та дійсну сутність воєнно-політичних акцій, що марковані тероризмом.</a:t>
            </a:r>
            <a:endParaRPr b="0" lang="en-US" sz="1800" spc="-1" strike="noStrike">
              <a:latin typeface="Arial"/>
            </a:endParaRPr>
          </a:p>
          <a:p>
            <a:pPr marL="343080" indent="-342360">
              <a:lnSpc>
                <a:spcPct val="100000"/>
              </a:lnSpc>
              <a:buClr>
                <a:srgbClr val="000000"/>
              </a:buClr>
              <a:buFont typeface="StarSymbol"/>
              <a:buAutoNum type="arabicPeriod"/>
            </a:pPr>
            <a:r>
              <a:rPr b="0" lang="uk-UA" sz="1800" spc="-1" strike="noStrike">
                <a:solidFill>
                  <a:srgbClr val="000000"/>
                </a:solidFill>
                <a:latin typeface="Arial"/>
                <a:ea typeface="DejaVu Sans"/>
              </a:rPr>
              <a:t>Тероризм має </a:t>
            </a:r>
            <a:r>
              <a:rPr b="0" i="1" lang="uk-UA" sz="1800" spc="-1" strike="noStrike">
                <a:solidFill>
                  <a:srgbClr val="000000"/>
                </a:solidFill>
                <a:latin typeface="Arial"/>
                <a:ea typeface="DejaVu Sans"/>
              </a:rPr>
              <a:t>комплекс причин</a:t>
            </a:r>
            <a:r>
              <a:rPr b="0" lang="uk-UA" sz="1800" spc="-1" strike="noStrike">
                <a:solidFill>
                  <a:srgbClr val="000000"/>
                </a:solidFill>
                <a:latin typeface="Arial"/>
                <a:ea typeface="DejaVu Sans"/>
              </a:rPr>
              <a:t> системного характеру – від соціально-економічних до культурно-цивілізаційних, де значення має дискурс конфронтації чи діалогу, розуміння чи будівництво «глухої стіни» між протиборними силами.</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304920" y="457200"/>
            <a:ext cx="8685000" cy="836280"/>
          </a:xfrm>
          <a:prstGeom prst="rect">
            <a:avLst/>
          </a:prstGeom>
          <a:noFill/>
          <a:ln w="0">
            <a:noFill/>
          </a:ln>
        </p:spPr>
        <p:style>
          <a:lnRef idx="0"/>
          <a:fillRef idx="0"/>
          <a:effectRef idx="0"/>
          <a:fontRef idx="minor"/>
        </p:style>
      </p:sp>
      <p:sp>
        <p:nvSpPr>
          <p:cNvPr id="152" name="CustomShape 2"/>
          <p:cNvSpPr/>
          <p:nvPr/>
        </p:nvSpPr>
        <p:spPr>
          <a:xfrm>
            <a:off x="304920" y="457200"/>
            <a:ext cx="8685000" cy="59306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Arial"/>
                <a:ea typeface="DejaVu Sans"/>
              </a:rPr>
              <a:t>Для України стратегії боротьби з тероризмом мають виходити з комплексної програми  протидії тероризму, яка передбачає політичні, соціально-економічні, ідеологічні, збройні, силові дії  штибу АТО на Донбасі. При цьому слід активізувати ідеологічно-пропагандистську складову і доводити громадянам, що «війна ведеться з терористами», а не населенням регіону, бо військових акцій недостатньо для підтримки зусиль держави по захисту територіальної цілісності широкою громадськістю.</a:t>
            </a:r>
            <a:endParaRPr b="0" lang="en-US" sz="1800" spc="-1" strike="noStrike">
              <a:latin typeface="Arial"/>
            </a:endParaRPr>
          </a:p>
          <a:p>
            <a:pPr>
              <a:lnSpc>
                <a:spcPct val="100000"/>
              </a:lnSpc>
            </a:pPr>
            <a:r>
              <a:rPr b="0" lang="uk-UA" sz="1800" spc="-1" strike="noStrike">
                <a:solidFill>
                  <a:srgbClr val="000000"/>
                </a:solidFill>
                <a:latin typeface="Arial"/>
                <a:ea typeface="DejaVu Sans"/>
              </a:rPr>
              <a:t>Таким чином, політичне підґрунтя багатьох сучасних форм збройного насильства веде до того, що збройні акції різного масштабу – від збройного конфлікту між державами до окремих терористичних акцій чи до систематичного тероризму є засобами змінити політичну лінію «ворога» або політичну ситуацію навколо системи впорядкування серйозної соціальної проблеми.</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304920" y="219600"/>
            <a:ext cx="8685000" cy="10738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uk-UA" sz="1800" spc="-1" strike="noStrike">
                <a:solidFill>
                  <a:srgbClr val="000000"/>
                </a:solidFill>
                <a:latin typeface="Arial"/>
                <a:ea typeface="DejaVu Sans"/>
              </a:rPr>
              <a:t>3. Політична характеристика «гібридної війни» та політично-правові підстави ООС.</a:t>
            </a:r>
            <a:endParaRPr b="0" lang="en-US" sz="1800" spc="-1" strike="noStrike">
              <a:latin typeface="Arial"/>
            </a:endParaRPr>
          </a:p>
        </p:txBody>
      </p:sp>
      <p:sp>
        <p:nvSpPr>
          <p:cNvPr id="154" name="CustomShape 2"/>
          <p:cNvSpPr/>
          <p:nvPr/>
        </p:nvSpPr>
        <p:spPr>
          <a:xfrm>
            <a:off x="304920" y="1145880"/>
            <a:ext cx="8685000" cy="49323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Arial"/>
                <a:ea typeface="DejaVu Sans"/>
              </a:rPr>
              <a:t>Аналіз мілітарної практики проведення АТО на Донбасі за майже 20 місяців показує, що з точки зору прояву в збройних реаліях «гібридної війни» виявлені такі ознаки: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1. фактичні збройні акції розпочались без формальної і навіть неформальної об’яви війни, перманентно тривають на фоні млявої реакції слабкої міжнародної спільноти, не здатної загнуздати агресора, який зухвало, аморально переступає норми міжнародного права, порушує хиткий стан миру та не зважає на свої зобов’язання берегти архітектоніку міжнародної безпеки;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2. учасники бойових дій гібридної війни не рівноцінні у політично-правовому і моральному відношенні: з одного боку, це урядові (легітимні) збройні угрупування, з іншого – суміш різнорідних діючих осіб, серед яких найманці, «ідейні борці» з урядовими силами, заслані загони представників третьої сторони, бойовики, терористи, кримінальні елементи, з якими, однак, воююча держава вимушена підтримувати певні відносини;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3. бойові дії (гібридна війна) відбуваються на лінії зіткнення геополітичних платформ сучасного миру, кроскультурних розломів, що кореспондується з положеннями теорії С. Хантінгтона щодо «Зіткнення цивілізацій», де врегулювання міждержавних відносин ускладнено культурними розбіжностями щодо розуміння питань війни, миру, безпеки;</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304920" y="457200"/>
            <a:ext cx="8685000" cy="836280"/>
          </a:xfrm>
          <a:prstGeom prst="rect">
            <a:avLst/>
          </a:prstGeom>
          <a:noFill/>
          <a:ln w="0">
            <a:noFill/>
          </a:ln>
        </p:spPr>
        <p:style>
          <a:lnRef idx="0"/>
          <a:fillRef idx="0"/>
          <a:effectRef idx="0"/>
          <a:fontRef idx="minor"/>
        </p:style>
      </p:sp>
      <p:sp>
        <p:nvSpPr>
          <p:cNvPr id="156" name="CustomShape 2"/>
          <p:cNvSpPr/>
          <p:nvPr/>
        </p:nvSpPr>
        <p:spPr>
          <a:xfrm>
            <a:off x="304920" y="1145880"/>
            <a:ext cx="8685000" cy="51444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Arial"/>
                <a:ea typeface="DejaVu Sans"/>
              </a:rPr>
              <a:t>4. у воєнно-технічному плані спостерігається мішанина класичного способу ведення війни легітимними частинами армій зі збройними діями нелегітимних формувань, які не можна назвати якимось визначеними термінами, такі як: партизанські напади, рейди, засідки, обстріли. Недарма у так званій «ДНР» було заявлено о створенні підрозділу імені Нестора Махно, знаменитого, крім іншого, особливою партизанською тактикою нападів «летючих загонів»;</a:t>
            </a:r>
            <a:endParaRPr b="0" lang="en-US" sz="1800" spc="-1" strike="noStrike">
              <a:latin typeface="Arial"/>
            </a:endParaRPr>
          </a:p>
          <a:p>
            <a:pPr>
              <a:lnSpc>
                <a:spcPct val="100000"/>
              </a:lnSpc>
            </a:pPr>
            <a:r>
              <a:rPr b="0" lang="uk-UA" sz="1800" spc="-1" strike="noStrike">
                <a:solidFill>
                  <a:srgbClr val="000000"/>
                </a:solidFill>
                <a:latin typeface="Arial"/>
                <a:ea typeface="DejaVu Sans"/>
              </a:rPr>
              <a:t>5. у політичному відношенні гібридна війна є однією із силових форм воєнно-політичного впливу на межі війни і миру, коли слабким державам сильні країни будуть нав’язувати свою волю через використання різних видів силового тиску та форм бойових дій агресивних збройних угрупувань, тому у такій війні продовжуються використовуватись економічні, дипломатичні, інформаційні, технологічні важелі впливу.</a:t>
            </a:r>
            <a:endParaRPr b="0" lang="en-US" sz="1800" spc="-1" strike="noStrike">
              <a:latin typeface="Arial"/>
            </a:endParaRPr>
          </a:p>
          <a:p>
            <a:pPr>
              <a:lnSpc>
                <a:spcPct val="100000"/>
              </a:lnSpc>
            </a:pPr>
            <a:r>
              <a:rPr b="0" lang="uk-UA" sz="1800" spc="-1" strike="noStrike">
                <a:solidFill>
                  <a:srgbClr val="000000"/>
                </a:solidFill>
                <a:latin typeface="Arial"/>
                <a:ea typeface="DejaVu Sans"/>
              </a:rPr>
              <a:t>Цифри, які характеризували участь військових РФ у пікових моментах «гібридної війни» на Сході України ( 6-9 тис. осіб, 150-200 танків, 500-600 бойових машин), з воєнно-технічної точки зору вказують на «збройний конфлікт малої інтенсивності».</a:t>
            </a:r>
            <a:endParaRPr b="0" lang="en-US" sz="1800" spc="-1" strike="noStrike">
              <a:latin typeface="Arial"/>
            </a:endParaRPr>
          </a:p>
          <a:p>
            <a:pPr>
              <a:lnSpc>
                <a:spcPct val="100000"/>
              </a:lnSpc>
            </a:pPr>
            <a:r>
              <a:rPr b="0" lang="uk-UA" sz="1800" spc="-1" strike="noStrike">
                <a:solidFill>
                  <a:srgbClr val="000000"/>
                </a:solidFill>
                <a:latin typeface="Arial"/>
                <a:ea typeface="DejaVu Sans"/>
              </a:rPr>
              <a:t>З точки зору міжнародного гуманітарного права, коли не оголошено статус збройної боротьби: війна, збройний конфлікт міжнародного або не міжнародного характеру, це ускладнює регуляцію будь-якої збройної акції, тим паче «гібридної».</a:t>
            </a:r>
            <a:endParaRPr b="0" lang="en-US" sz="1800" spc="-1" strike="noStrike">
              <a:latin typeface="Arial"/>
            </a:endParaRPr>
          </a:p>
          <a:p>
            <a:pPr algn="just">
              <a:lnSpc>
                <a:spcPct val="100000"/>
              </a:lnSpc>
              <a:tabLst>
                <a:tab algn="l" pos="57168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304920" y="457200"/>
            <a:ext cx="8685000" cy="836280"/>
          </a:xfrm>
          <a:prstGeom prst="rect">
            <a:avLst/>
          </a:prstGeom>
          <a:noFill/>
          <a:ln w="0">
            <a:noFill/>
          </a:ln>
        </p:spPr>
        <p:style>
          <a:lnRef idx="0"/>
          <a:fillRef idx="0"/>
          <a:effectRef idx="0"/>
          <a:fontRef idx="minor"/>
        </p:style>
      </p:sp>
      <p:sp>
        <p:nvSpPr>
          <p:cNvPr id="158" name="CustomShape 2"/>
          <p:cNvSpPr/>
          <p:nvPr/>
        </p:nvSpPr>
        <p:spPr>
          <a:xfrm>
            <a:off x="304920" y="243720"/>
            <a:ext cx="8685000" cy="5834520"/>
          </a:xfrm>
          <a:prstGeom prst="rect">
            <a:avLst/>
          </a:prstGeom>
          <a:noFill/>
          <a:ln w="0">
            <a:noFill/>
          </a:ln>
        </p:spPr>
        <p:style>
          <a:lnRef idx="0"/>
          <a:fillRef idx="0"/>
          <a:effectRef idx="0"/>
          <a:fontRef idx="minor"/>
        </p:style>
        <p:txBody>
          <a:bodyPr lIns="90000" rIns="90000" tIns="45000" bIns="45000">
            <a:noAutofit/>
          </a:bodyPr>
          <a:p>
            <a:pPr algn="just">
              <a:lnSpc>
                <a:spcPct val="100000"/>
              </a:lnSpc>
              <a:tabLst>
                <a:tab algn="l" pos="571680"/>
              </a:tabLst>
            </a:pPr>
            <a:r>
              <a:rPr b="0" lang="uk-UA" sz="1800" spc="-1" strike="noStrike">
                <a:solidFill>
                  <a:srgbClr val="000000"/>
                </a:solidFill>
                <a:latin typeface="Arial"/>
                <a:ea typeface="DejaVu Sans"/>
              </a:rPr>
              <a:t>Замість терміну «війна» воєнно-політичне керівництво багатьох країн намагається вживати менш загрозливе слово «конфлікт».</a:t>
            </a:r>
            <a:endParaRPr b="0" lang="en-US" sz="1800" spc="-1" strike="noStrike">
              <a:latin typeface="Arial"/>
            </a:endParaRPr>
          </a:p>
          <a:p>
            <a:pPr algn="just">
              <a:lnSpc>
                <a:spcPct val="100000"/>
              </a:lnSpc>
              <a:tabLst>
                <a:tab algn="l" pos="571680"/>
              </a:tabLst>
            </a:pPr>
            <a:endParaRPr b="0" lang="en-US" sz="1800" spc="-1" strike="noStrike">
              <a:latin typeface="Arial"/>
            </a:endParaRPr>
          </a:p>
          <a:p>
            <a:pPr algn="just">
              <a:lnSpc>
                <a:spcPct val="100000"/>
              </a:lnSpc>
              <a:tabLst>
                <a:tab algn="l" pos="571680"/>
              </a:tabLst>
            </a:pPr>
            <a:r>
              <a:rPr b="0" lang="uk-UA" sz="1800" spc="-1" strike="noStrike">
                <a:solidFill>
                  <a:srgbClr val="000000"/>
                </a:solidFill>
                <a:latin typeface="Arial"/>
                <a:ea typeface="DejaVu Sans"/>
              </a:rPr>
              <a:t>Тенденція рідше вживати термін «війна» спирається також на негативні конотації, пов'язані з історичним розвитком людства. У Статуті ЮНЕСКО зазначається, що «думки про війну виникають в умах людей, тому у свідомості людей треба вкорінювати ідею захисту миру».</a:t>
            </a:r>
            <a:endParaRPr b="0" lang="en-US" sz="1800" spc="-1" strike="noStrike">
              <a:latin typeface="Arial"/>
            </a:endParaRPr>
          </a:p>
          <a:p>
            <a:pPr algn="just">
              <a:lnSpc>
                <a:spcPct val="100000"/>
              </a:lnSpc>
              <a:tabLst>
                <a:tab algn="l" pos="571680"/>
              </a:tabLst>
            </a:pPr>
            <a:r>
              <a:rPr b="0" lang="uk-UA" sz="1800" spc="-1" strike="noStrike">
                <a:solidFill>
                  <a:srgbClr val="000000"/>
                </a:solidFill>
                <a:latin typeface="Arial"/>
                <a:ea typeface="DejaVu Sans"/>
              </a:rPr>
              <a:t>Вступ людства в нове тисячоліття не ознаменувався досягненнями в культурі миру, а навпаки, - відбувалась деформація класичної збройної сторони насильства морально-політичними та правовими настановами, перетворення її з агони (змагання) на тривалу, виснажливу руйнацію мирного життя, на своєрідний </a:t>
            </a:r>
            <a:r>
              <a:rPr b="1" lang="uk-UA" sz="1800" spc="-1" strike="noStrike">
                <a:solidFill>
                  <a:srgbClr val="000000"/>
                </a:solidFill>
                <a:latin typeface="Arial"/>
                <a:ea typeface="DejaVu Sans"/>
              </a:rPr>
              <a:t>гібрид</a:t>
            </a:r>
            <a:r>
              <a:rPr b="0" lang="uk-UA" sz="1800" spc="-1" strike="noStrike">
                <a:solidFill>
                  <a:srgbClr val="000000"/>
                </a:solidFill>
                <a:latin typeface="Arial"/>
                <a:ea typeface="DejaVu Sans"/>
              </a:rPr>
              <a:t> </a:t>
            </a:r>
            <a:r>
              <a:rPr b="1" lang="uk-UA" sz="1800" spc="-1" strike="noStrike">
                <a:solidFill>
                  <a:srgbClr val="000000"/>
                </a:solidFill>
                <a:latin typeface="Arial"/>
                <a:ea typeface="DejaVu Sans"/>
              </a:rPr>
              <a:t>війни</a:t>
            </a:r>
            <a:r>
              <a:rPr b="0" lang="uk-UA" sz="1800" spc="-1" strike="noStrike">
                <a:solidFill>
                  <a:srgbClr val="000000"/>
                </a:solidFill>
                <a:latin typeface="Arial"/>
                <a:ea typeface="DejaVu Sans"/>
              </a:rPr>
              <a:t>, озброєного миру, перемир’я, реваншу.</a:t>
            </a:r>
            <a:endParaRPr b="0" lang="en-US" sz="1800" spc="-1" strike="noStrike">
              <a:latin typeface="Arial"/>
            </a:endParaRPr>
          </a:p>
          <a:p>
            <a:pPr algn="just">
              <a:lnSpc>
                <a:spcPct val="100000"/>
              </a:lnSpc>
              <a:tabLst>
                <a:tab algn="l" pos="571680"/>
              </a:tabLst>
            </a:pPr>
            <a:endParaRPr b="0" lang="en-US" sz="1800" spc="-1" strike="noStrike">
              <a:latin typeface="Arial"/>
            </a:endParaRPr>
          </a:p>
          <a:p>
            <a:pPr>
              <a:lnSpc>
                <a:spcPct val="100000"/>
              </a:lnSpc>
              <a:tabLst>
                <a:tab algn="l" pos="571680"/>
              </a:tabLst>
            </a:pPr>
            <a:r>
              <a:rPr b="0" lang="uk-UA" sz="1800" spc="-1" strike="noStrike">
                <a:solidFill>
                  <a:srgbClr val="000000"/>
                </a:solidFill>
                <a:latin typeface="Arial"/>
                <a:ea typeface="DejaVu Sans"/>
              </a:rPr>
              <a:t>Стосовно </a:t>
            </a:r>
            <a:r>
              <a:rPr b="1" lang="uk-UA" sz="1800" spc="-1" strike="noStrike">
                <a:solidFill>
                  <a:srgbClr val="000000"/>
                </a:solidFill>
                <a:latin typeface="Arial"/>
                <a:ea typeface="DejaVu Sans"/>
              </a:rPr>
              <a:t>АТО в Україні</a:t>
            </a:r>
            <a:r>
              <a:rPr b="0" lang="uk-UA" sz="1800" spc="-1" strike="noStrike">
                <a:solidFill>
                  <a:srgbClr val="000000"/>
                </a:solidFill>
                <a:latin typeface="Arial"/>
                <a:ea typeface="DejaVu Sans"/>
              </a:rPr>
              <a:t> вже можна стверджувати, що хоча вона проводилася обмеженою частиною Збройних Сил, її «школу» пройшло більше 300 тис. вояків, з них більше ніж 35 тисяч добровольців, волонтерів, само організованих «батальйонів»,  що свідчить про значний патріотичний потенціал та зрілість громадянського суспільства.</a:t>
            </a:r>
            <a:endParaRPr b="0" lang="en-US" sz="1800" spc="-1" strike="noStrike">
              <a:latin typeface="Arial"/>
            </a:endParaRPr>
          </a:p>
          <a:p>
            <a:pPr>
              <a:lnSpc>
                <a:spcPct val="100000"/>
              </a:lnSpc>
              <a:tabLst>
                <a:tab algn="l" pos="571680"/>
              </a:tabLst>
            </a:pPr>
            <a:r>
              <a:rPr b="0" lang="uk-UA" sz="1800" spc="-1" strike="noStrike">
                <a:solidFill>
                  <a:srgbClr val="000000"/>
                </a:solidFill>
                <a:latin typeface="Arial"/>
                <a:ea typeface="DejaVu Sans"/>
              </a:rPr>
              <a:t>Волонтерський рух, який самоорганізувався на тлі недостатньої бойової спроможності державних силових органів стримати наступ терористично-сепаратистських сил з літа 2014 року, став не виданим і дивовижним явищем для всієї Європи, показав силу гуманізму на війні.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304920" y="188640"/>
            <a:ext cx="8685000" cy="64620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pPr>
            <a:r>
              <a:rPr b="1" lang="uk-UA" sz="2400" spc="-1" strike="noStrike" cap="all">
                <a:solidFill>
                  <a:srgbClr val="4e3b30"/>
                </a:solidFill>
                <a:latin typeface="Times New Roman"/>
                <a:ea typeface="DejaVu Sans"/>
              </a:rPr>
              <a:t>Література:</a:t>
            </a:r>
            <a:endParaRPr b="0" lang="en-US" sz="2400" spc="-1" strike="noStrike">
              <a:latin typeface="Arial"/>
            </a:endParaRPr>
          </a:p>
        </p:txBody>
      </p:sp>
      <p:sp>
        <p:nvSpPr>
          <p:cNvPr id="129" name="CustomShape 2"/>
          <p:cNvSpPr/>
          <p:nvPr/>
        </p:nvSpPr>
        <p:spPr>
          <a:xfrm>
            <a:off x="304920" y="1052640"/>
            <a:ext cx="8685000" cy="5025600"/>
          </a:xfrm>
          <a:prstGeom prst="rect">
            <a:avLst/>
          </a:prstGeom>
          <a:noFill/>
          <a:ln w="0">
            <a:noFill/>
          </a:ln>
        </p:spPr>
        <p:style>
          <a:lnRef idx="0"/>
          <a:fillRef idx="0"/>
          <a:effectRef idx="0"/>
          <a:fontRef idx="minor"/>
        </p:style>
        <p:txBody>
          <a:bodyPr lIns="90000" rIns="90000" tIns="45000" bIns="45000">
            <a:normAutofit/>
          </a:bodyPr>
          <a:p>
            <a:pPr algn="just">
              <a:lnSpc>
                <a:spcPct val="100000"/>
              </a:lnSpc>
              <a:spcBef>
                <a:spcPts val="641"/>
              </a:spcBef>
              <a:tabLst>
                <a:tab algn="l" pos="0"/>
              </a:tabLst>
            </a:pPr>
            <a:r>
              <a:rPr b="0" lang="uk-UA" sz="3200" spc="-1" strike="noStrike">
                <a:solidFill>
                  <a:srgbClr val="4e3b30"/>
                </a:solidFill>
                <a:latin typeface="Times New Roman"/>
                <a:ea typeface="DejaVu Sans"/>
              </a:rPr>
              <a:t>1. </a:t>
            </a:r>
            <a:r>
              <a:rPr b="0" lang="uk-UA" sz="3200" spc="-1" strike="noStrike">
                <a:solidFill>
                  <a:srgbClr val="4e3b30"/>
                </a:solidFill>
                <a:latin typeface="Times New Roman"/>
                <a:ea typeface="Microsoft YaHei"/>
              </a:rPr>
              <a:t>Конституція України // Відомості Верховної Ради України. – від 28.06.1996 р. </a:t>
            </a:r>
            <a:endParaRPr b="0" lang="en-US" sz="3200" spc="-1" strike="noStrike">
              <a:latin typeface="Arial"/>
            </a:endParaRPr>
          </a:p>
          <a:p>
            <a:pPr>
              <a:lnSpc>
                <a:spcPct val="100000"/>
              </a:lnSpc>
              <a:tabLst>
                <a:tab algn="l" pos="0"/>
              </a:tabLst>
            </a:pPr>
            <a:r>
              <a:rPr b="0" lang="uk-UA" sz="3200" spc="-1" strike="noStrike">
                <a:solidFill>
                  <a:srgbClr val="4e3b30"/>
                </a:solidFill>
                <a:latin typeface="Times New Roman"/>
                <a:ea typeface="DejaVu Sans"/>
              </a:rPr>
              <a:t>2. Воєнна доктрина України. Указ Президента України від 24.09.2015 р. №555.</a:t>
            </a:r>
            <a:endParaRPr b="0" lang="en-US" sz="3200" spc="-1" strike="noStrike">
              <a:latin typeface="Arial"/>
            </a:endParaRPr>
          </a:p>
          <a:p>
            <a:pPr>
              <a:lnSpc>
                <a:spcPct val="100000"/>
              </a:lnSpc>
              <a:tabLst>
                <a:tab algn="l" pos="0"/>
              </a:tabLst>
            </a:pPr>
            <a:r>
              <a:rPr b="0" lang="uk-UA" sz="3200" spc="-1" strike="noStrike">
                <a:solidFill>
                  <a:srgbClr val="4e3b30"/>
                </a:solidFill>
                <a:latin typeface="Times New Roman"/>
                <a:ea typeface="DejaVu Sans"/>
              </a:rPr>
              <a:t>3. Закон України “Про Збройні Сили України” від 06.12.1991р. №1934-ХІІ (останні зміни внесені Законом від 02.10.2019 №144-ІХ). </a:t>
            </a:r>
            <a:endParaRPr b="0" lang="en-US" sz="3200" spc="-1" strike="noStrike">
              <a:latin typeface="Arial"/>
            </a:endParaRPr>
          </a:p>
          <a:p>
            <a:pPr algn="just">
              <a:lnSpc>
                <a:spcPct val="100000"/>
              </a:lnSpc>
              <a:spcBef>
                <a:spcPts val="641"/>
              </a:spcBef>
              <a:tabLst>
                <a:tab algn="l" pos="0"/>
              </a:tabLst>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304920" y="457200"/>
            <a:ext cx="8685000" cy="836280"/>
          </a:xfrm>
          <a:prstGeom prst="rect">
            <a:avLst/>
          </a:prstGeom>
          <a:noFill/>
          <a:ln w="0">
            <a:noFill/>
          </a:ln>
        </p:spPr>
        <p:style>
          <a:lnRef idx="0"/>
          <a:fillRef idx="0"/>
          <a:effectRef idx="0"/>
          <a:fontRef idx="minor"/>
        </p:style>
      </p:sp>
      <p:sp>
        <p:nvSpPr>
          <p:cNvPr id="160" name="CustomShape 2"/>
          <p:cNvSpPr/>
          <p:nvPr/>
        </p:nvSpPr>
        <p:spPr>
          <a:xfrm>
            <a:off x="304920" y="243720"/>
            <a:ext cx="8685000" cy="5834520"/>
          </a:xfrm>
          <a:prstGeom prst="rect">
            <a:avLst/>
          </a:prstGeom>
          <a:noFill/>
          <a:ln w="0">
            <a:noFill/>
          </a:ln>
        </p:spPr>
        <p:style>
          <a:lnRef idx="0"/>
          <a:fillRef idx="0"/>
          <a:effectRef idx="0"/>
          <a:fontRef idx="minor"/>
        </p:style>
        <p:txBody>
          <a:bodyPr lIns="90000" rIns="90000" tIns="45000" bIns="45000">
            <a:noAutofit/>
          </a:bodyPr>
          <a:p>
            <a:pPr algn="just">
              <a:lnSpc>
                <a:spcPct val="100000"/>
              </a:lnSpc>
              <a:tabLst>
                <a:tab algn="l" pos="571680"/>
              </a:tabLst>
            </a:pPr>
            <a:r>
              <a:rPr b="0" lang="ru-RU" sz="1800" spc="-1" strike="noStrike">
                <a:solidFill>
                  <a:srgbClr val="000000"/>
                </a:solidFill>
                <a:latin typeface="Arial"/>
                <a:ea typeface="DejaVu Sans"/>
              </a:rPr>
              <a:t>30 квітня 2018 року в Україні офіційно розпочалася Операція Об’єднаних сил. Цей формат прописаний у так званому законі «про реінтеграцію» і прийшов на зміну Антитерористичній операції.</a:t>
            </a:r>
            <a:endParaRPr b="0" lang="en-US" sz="1800" spc="-1" strike="noStrike">
              <a:latin typeface="Arial"/>
            </a:endParaRPr>
          </a:p>
          <a:p>
            <a:pPr algn="just">
              <a:lnSpc>
                <a:spcPct val="100000"/>
              </a:lnSpc>
              <a:tabLst>
                <a:tab algn="l" pos="571680"/>
              </a:tabLst>
            </a:pPr>
            <a:r>
              <a:rPr b="0" lang="uk-UA" sz="1800" spc="-1" strike="noStrike">
                <a:solidFill>
                  <a:srgbClr val="000000"/>
                </a:solidFill>
                <a:latin typeface="Arial"/>
                <a:ea typeface="DejaVu Sans"/>
              </a:rPr>
              <a:t>ООС – це комплекс заходів військового та організаційно-правового характеру, спрямовані на забезпечення національної безпеки та оборони, стримування і відсіч російської збройної агресії.</a:t>
            </a:r>
            <a:endParaRPr b="0" lang="en-US" sz="1800" spc="-1" strike="noStrike">
              <a:latin typeface="Arial"/>
            </a:endParaRPr>
          </a:p>
          <a:p>
            <a:pPr algn="just">
              <a:lnSpc>
                <a:spcPct val="100000"/>
              </a:lnSpc>
              <a:tabLst>
                <a:tab algn="l" pos="571680"/>
              </a:tabLst>
            </a:pPr>
            <a:r>
              <a:rPr b="0" lang="uk-UA" sz="1800" spc="-1" strike="noStrike">
                <a:solidFill>
                  <a:srgbClr val="000000"/>
                </a:solidFill>
                <a:latin typeface="Arial"/>
                <a:ea typeface="DejaVu Sans"/>
              </a:rPr>
              <a:t>Головна відмінність у проведенні військових операцій на Донбасі полягатиме у підпорядкованості. Якщо раніше Антитерористична операція проходила під загальним керівництвом Антитерористичного центру СБУ, зараз Операція Об'єднаних сил проходить під стратегічним керівництвом Генерального штабу Збройних Сил України.</a:t>
            </a:r>
            <a:endParaRPr b="0" lang="en-US" sz="1800" spc="-1" strike="noStrike">
              <a:latin typeface="Arial"/>
            </a:endParaRPr>
          </a:p>
          <a:p>
            <a:pPr algn="just">
              <a:lnSpc>
                <a:spcPct val="100000"/>
              </a:lnSpc>
              <a:tabLst>
                <a:tab algn="l" pos="571680"/>
              </a:tabLst>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З 30 квітня 2020 року на деяких територіях почне діяти особливий порядок. Органам сектору безпеки та оборони, іншим держорганам, залученим до ООС, надаються спеціальні повноваження.</a:t>
            </a:r>
            <a:endParaRPr b="0" lang="en-US" sz="1800" spc="-1" strike="noStrike">
              <a:latin typeface="Arial"/>
            </a:endParaRPr>
          </a:p>
          <a:p>
            <a:pPr algn="just">
              <a:lnSpc>
                <a:spcPct val="100000"/>
              </a:lnSpc>
              <a:tabLst>
                <a:tab algn="l" pos="57168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304920" y="457200"/>
            <a:ext cx="8685000" cy="836280"/>
          </a:xfrm>
          <a:prstGeom prst="rect">
            <a:avLst/>
          </a:prstGeom>
          <a:noFill/>
          <a:ln w="0">
            <a:noFill/>
          </a:ln>
        </p:spPr>
        <p:style>
          <a:lnRef idx="0"/>
          <a:fillRef idx="0"/>
          <a:effectRef idx="0"/>
          <a:fontRef idx="minor"/>
        </p:style>
      </p:sp>
      <p:sp>
        <p:nvSpPr>
          <p:cNvPr id="162" name="CustomShape 2"/>
          <p:cNvSpPr/>
          <p:nvPr/>
        </p:nvSpPr>
        <p:spPr>
          <a:xfrm>
            <a:off x="304920" y="731520"/>
            <a:ext cx="8685000" cy="53467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Arial"/>
                <a:ea typeface="DejaVu Sans"/>
              </a:rPr>
              <a:t>Умови для настання особливого порядку:</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1. Загроза застосування засобів ураження, в тому числі ракетних військ та артилерії, реактивних систем залпового вогню та авіації.</a:t>
            </a:r>
            <a:br/>
            <a:r>
              <a:rPr b="0" lang="uk-UA" sz="1800" spc="-1" strike="noStrike">
                <a:solidFill>
                  <a:srgbClr val="000000"/>
                </a:solidFill>
                <a:latin typeface="Arial"/>
                <a:ea typeface="DejaVu Sans"/>
              </a:rPr>
              <a:t>          2. Загроза здійснення терористичних актів і диверсій.</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3. Рух військових колон.</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4. Проведення заходів щодо пошуку та знищення диверсійно-розвідувальних сил противника.</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5. Проведення заходів розмінування місцевості та об’єктів.</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6. Проведення заходів бойової та оперативної підготовки.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7. Проведення заходів оперативно-розшукової роботи.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8. Виникнення надзвичайних ситуацій природного та техногенного характеру.</a:t>
            </a:r>
            <a:br/>
            <a:r>
              <a:rPr b="0" lang="uk-UA" sz="1800" spc="-1" strike="noStrike">
                <a:solidFill>
                  <a:srgbClr val="000000"/>
                </a:solidFill>
                <a:latin typeface="Arial"/>
                <a:ea typeface="DejaVu Sans"/>
              </a:rPr>
              <a:t>          9. Перевірка готовності сил і засобів об’єднаних сил до виконання завдань за призначенням.</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10. Забезпечення безпеки переміщення та перебування вищого військово-політичного керівництва держави, представників держав-партнерів.</a:t>
            </a:r>
            <a:br/>
            <a:r>
              <a:rPr b="0" lang="uk-UA" sz="1800" spc="-1" strike="noStrike">
                <a:solidFill>
                  <a:srgbClr val="000000"/>
                </a:solidFill>
                <a:latin typeface="Arial"/>
                <a:ea typeface="DejaVu Sans"/>
              </a:rPr>
              <a:t>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304920" y="457200"/>
            <a:ext cx="8685000" cy="836280"/>
          </a:xfrm>
          <a:prstGeom prst="rect">
            <a:avLst/>
          </a:prstGeom>
          <a:noFill/>
          <a:ln w="0">
            <a:noFill/>
          </a:ln>
        </p:spPr>
        <p:style>
          <a:lnRef idx="0"/>
          <a:fillRef idx="0"/>
          <a:effectRef idx="0"/>
          <a:fontRef idx="minor"/>
        </p:style>
      </p:sp>
      <p:sp>
        <p:nvSpPr>
          <p:cNvPr id="164" name="CustomShape 2"/>
          <p:cNvSpPr/>
          <p:nvPr/>
        </p:nvSpPr>
        <p:spPr>
          <a:xfrm>
            <a:off x="304920" y="457200"/>
            <a:ext cx="8685000" cy="5621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Arial"/>
                <a:ea typeface="DejaVu Sans"/>
              </a:rPr>
              <a:t>Військові отримують особливі повноваження і в разі крайньої необхідності можуть:</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використовувати зброю та спецзасоби;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затримувати осіб і доставляти їх в поліцію;</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перевіряти документи;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здійснювати особистий огляд громадян, їхніх речей і транспортних засобів;</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тимчасово обмежувати чи забороняти рух транспорту і пішоходів;</a:t>
            </a:r>
            <a:br/>
            <a:r>
              <a:rPr b="0" lang="uk-UA" sz="1800" spc="-1" strike="noStrike">
                <a:solidFill>
                  <a:srgbClr val="000000"/>
                </a:solidFill>
                <a:latin typeface="Arial"/>
                <a:ea typeface="DejaVu Sans"/>
              </a:rPr>
              <a:t>           - входити в житлові та інші приміщення, що належать громадянам;</a:t>
            </a:r>
            <a:br/>
            <a:r>
              <a:rPr b="0" lang="uk-UA" sz="1800" spc="-1" strike="noStrike">
                <a:solidFill>
                  <a:srgbClr val="000000"/>
                </a:solidFill>
                <a:latin typeface="Arial"/>
                <a:ea typeface="DejaVu Sans"/>
              </a:rPr>
              <a:t>           - користуватися зі службовою метою транспортом та засобами зв’язку громадян, підприємств та організацій, за винятком транспортних засобів дипломатичних та міжнародних організацій.</a:t>
            </a:r>
            <a:br/>
            <a:r>
              <a:rPr b="0" lang="uk-UA" sz="1800" spc="-1" strike="noStrike">
                <a:solidFill>
                  <a:srgbClr val="000000"/>
                </a:solidFill>
                <a:latin typeface="Arial"/>
                <a:ea typeface="DejaVu Sans"/>
              </a:rPr>
              <a:t>           Територія проведення Операції Об'єднаних сил ділиться на зону безпеки і район бойових дій.</a:t>
            </a:r>
            <a:endParaRPr b="0" lang="en-US" sz="1800" spc="-1" strike="noStrike">
              <a:latin typeface="Arial"/>
            </a:endParaRPr>
          </a:p>
          <a:p>
            <a:pPr>
              <a:lnSpc>
                <a:spcPct val="100000"/>
              </a:lnSpc>
            </a:pPr>
            <a:r>
              <a:rPr b="0" lang="uk-UA" sz="1800" spc="-1" strike="noStrike">
                <a:solidFill>
                  <a:srgbClr val="000000"/>
                </a:solidFill>
                <a:latin typeface="Arial"/>
                <a:ea typeface="DejaVu Sans"/>
              </a:rPr>
              <a:t>У зоні безпеки рішенням командувача Об'єднаних сил, можуть створюватися райони обмеженого доступу і заборонені для доступу райони. В райони обмеженого доступу можна потрапити за спеціальним дозволом командувача об'єднаних сил або командирів оперативно-тактичних груп. У район забороненого доступу допуск сторонніх осіб суворо заборонений, туди можна потрапити лише зі спеціальною перепусткою.</a:t>
            </a:r>
            <a:br/>
            <a:r>
              <a:rPr b="0" lang="uk-UA" sz="1800" spc="-1" strike="noStrike">
                <a:solidFill>
                  <a:srgbClr val="000000"/>
                </a:solidFill>
                <a:latin typeface="Arial"/>
                <a:ea typeface="DejaVu Sans"/>
              </a:rPr>
              <a:t>            Район бойових дій – це територія, охоплена бойовими діями уздовж лінії зіткнення, де підрозділи ЗС України, інших військових формувань та правоохоронних органів виконують бойові завдання із недопущення прориву противника в</a:t>
            </a:r>
            <a:r>
              <a:rPr b="0" lang="ru-RU" sz="1800" spc="-1" strike="noStrike">
                <a:solidFill>
                  <a:srgbClr val="000000"/>
                </a:solidFill>
                <a:latin typeface="Arial"/>
                <a:ea typeface="DejaVu Sans"/>
              </a:rPr>
              <a:t> </a:t>
            </a:r>
            <a:r>
              <a:rPr b="0" lang="uk-UA" sz="1800" spc="-1" strike="noStrike">
                <a:solidFill>
                  <a:srgbClr val="000000"/>
                </a:solidFill>
                <a:latin typeface="Arial"/>
                <a:ea typeface="DejaVu Sans"/>
              </a:rPr>
              <a:t>глиб</a:t>
            </a:r>
            <a:r>
              <a:rPr b="0" lang="ru-RU" sz="1800" spc="-1" strike="noStrike">
                <a:solidFill>
                  <a:srgbClr val="000000"/>
                </a:solidFill>
                <a:latin typeface="Arial"/>
                <a:ea typeface="DejaVu Sans"/>
              </a:rPr>
              <a:t> </a:t>
            </a:r>
            <a:r>
              <a:rPr b="0" lang="uk-UA" sz="1800" spc="-1" strike="noStrike">
                <a:solidFill>
                  <a:srgbClr val="000000"/>
                </a:solidFill>
                <a:latin typeface="Arial"/>
                <a:ea typeface="DejaVu Sans"/>
              </a:rPr>
              <a:t>території держави.</a:t>
            </a:r>
            <a:br/>
            <a:r>
              <a:rPr b="0" lang="uk-UA" sz="1800" spc="-1" strike="noStrike">
                <a:solidFill>
                  <a:srgbClr val="000000"/>
                </a:solidFill>
                <a:latin typeface="Arial"/>
                <a:ea typeface="DejaVu Sans"/>
              </a:rPr>
              <a:t>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304920" y="457200"/>
            <a:ext cx="8685000" cy="836280"/>
          </a:xfrm>
          <a:prstGeom prst="rect">
            <a:avLst/>
          </a:prstGeom>
          <a:noFill/>
          <a:ln w="0">
            <a:noFill/>
          </a:ln>
        </p:spPr>
        <p:style>
          <a:lnRef idx="0"/>
          <a:fillRef idx="0"/>
          <a:effectRef idx="0"/>
          <a:fontRef idx="minor"/>
        </p:style>
      </p:sp>
      <p:sp>
        <p:nvSpPr>
          <p:cNvPr id="166" name="CustomShape 2"/>
          <p:cNvSpPr/>
          <p:nvPr/>
        </p:nvSpPr>
        <p:spPr>
          <a:xfrm>
            <a:off x="304920" y="457200"/>
            <a:ext cx="8685000" cy="5621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Arial"/>
                <a:ea typeface="DejaVu Sans"/>
              </a:rPr>
              <a:t>Військові отримують особливі повноваження і в разі крайньої необхідності можуть:</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використовувати зброю та спецзасоби;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затримувати осіб і доставляти їх в поліцію;</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перевіряти документи;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здійснювати особистий огляд громадян, їхніх речей і транспортних засобів;</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 тимчасово обмежувати чи забороняти рух транспорту і пішоходів;</a:t>
            </a:r>
            <a:br/>
            <a:r>
              <a:rPr b="0" lang="uk-UA" sz="1800" spc="-1" strike="noStrike">
                <a:solidFill>
                  <a:srgbClr val="000000"/>
                </a:solidFill>
                <a:latin typeface="Arial"/>
                <a:ea typeface="DejaVu Sans"/>
              </a:rPr>
              <a:t>           - входити в житлові та інші приміщення, що належать громадянам;</a:t>
            </a:r>
            <a:br/>
            <a:r>
              <a:rPr b="0" lang="uk-UA" sz="1800" spc="-1" strike="noStrike">
                <a:solidFill>
                  <a:srgbClr val="000000"/>
                </a:solidFill>
                <a:latin typeface="Arial"/>
                <a:ea typeface="DejaVu Sans"/>
              </a:rPr>
              <a:t>           - користуватися зі службовою метою транспортом та засобами зв’язку громадян, підприємств та організацій, за винятком транспортних засобів дипломатичних та міжнародних організацій.</a:t>
            </a:r>
            <a:br/>
            <a:r>
              <a:rPr b="0" lang="uk-UA" sz="1800" spc="-1" strike="noStrike">
                <a:solidFill>
                  <a:srgbClr val="000000"/>
                </a:solidFill>
                <a:latin typeface="Arial"/>
                <a:ea typeface="DejaVu Sans"/>
              </a:rPr>
              <a:t>           Територія проведення Операції Об'єднаних сил ділиться на зону безпеки і район бойових дій.</a:t>
            </a:r>
            <a:endParaRPr b="0" lang="en-US" sz="1800" spc="-1" strike="noStrike">
              <a:latin typeface="Arial"/>
            </a:endParaRPr>
          </a:p>
          <a:p>
            <a:pPr>
              <a:lnSpc>
                <a:spcPct val="100000"/>
              </a:lnSpc>
            </a:pPr>
            <a:r>
              <a:rPr b="0" lang="uk-UA" sz="1800" spc="-1" strike="noStrike">
                <a:solidFill>
                  <a:srgbClr val="000000"/>
                </a:solidFill>
                <a:latin typeface="Arial"/>
                <a:ea typeface="DejaVu Sans"/>
              </a:rPr>
              <a:t>У зоні безпеки рішенням командувача Об'єднаних сил, можуть створюватися райони обмеженого доступу і заборонені для доступу райони. В райони обмеженого доступу можна потрапити за спеціальним дозволом командувача об'єднаних сил або командирів оперативно-тактичних груп. У район забороненого доступу допуск сторонніх осіб суворо заборонений, туди можна потрапити лише зі спеціальною перепусткою.</a:t>
            </a:r>
            <a:br/>
            <a:r>
              <a:rPr b="0" lang="uk-UA" sz="1800" spc="-1" strike="noStrike">
                <a:solidFill>
                  <a:srgbClr val="000000"/>
                </a:solidFill>
                <a:latin typeface="Arial"/>
                <a:ea typeface="DejaVu Sans"/>
              </a:rPr>
              <a:t>            Район бойових дій – це територія, охоплена бойовими діями уздовж лінії зіткнення, де підрозділи ЗС України, інших військових формувань та правоохоронних органів виконують бойові завдання із недопущення прориву противника в</a:t>
            </a:r>
            <a:r>
              <a:rPr b="0" lang="ru-RU" sz="1800" spc="-1" strike="noStrike">
                <a:solidFill>
                  <a:srgbClr val="000000"/>
                </a:solidFill>
                <a:latin typeface="Arial"/>
                <a:ea typeface="DejaVu Sans"/>
              </a:rPr>
              <a:t> </a:t>
            </a:r>
            <a:r>
              <a:rPr b="0" lang="uk-UA" sz="1800" spc="-1" strike="noStrike">
                <a:solidFill>
                  <a:srgbClr val="000000"/>
                </a:solidFill>
                <a:latin typeface="Arial"/>
                <a:ea typeface="DejaVu Sans"/>
              </a:rPr>
              <a:t>глиб</a:t>
            </a:r>
            <a:r>
              <a:rPr b="0" lang="ru-RU" sz="1800" spc="-1" strike="noStrike">
                <a:solidFill>
                  <a:srgbClr val="000000"/>
                </a:solidFill>
                <a:latin typeface="Arial"/>
                <a:ea typeface="DejaVu Sans"/>
              </a:rPr>
              <a:t> </a:t>
            </a:r>
            <a:r>
              <a:rPr b="0" lang="uk-UA" sz="1800" spc="-1" strike="noStrike">
                <a:solidFill>
                  <a:srgbClr val="000000"/>
                </a:solidFill>
                <a:latin typeface="Arial"/>
                <a:ea typeface="DejaVu Sans"/>
              </a:rPr>
              <a:t>території держави.</a:t>
            </a:r>
            <a:br/>
            <a:r>
              <a:rPr b="0" lang="uk-UA" sz="1800" spc="-1" strike="noStrike">
                <a:solidFill>
                  <a:srgbClr val="000000"/>
                </a:solidFill>
                <a:latin typeface="Arial"/>
                <a:ea typeface="DejaVu Sans"/>
              </a:rPr>
              <a:t>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380880" y="1052640"/>
            <a:ext cx="8456400" cy="5021280"/>
          </a:xfrm>
          <a:prstGeom prst="rect">
            <a:avLst/>
          </a:prstGeom>
          <a:noFill/>
          <a:ln w="0">
            <a:noFill/>
          </a:ln>
        </p:spPr>
        <p:style>
          <a:lnRef idx="0"/>
          <a:fillRef idx="0"/>
          <a:effectRef idx="0"/>
          <a:fontRef idx="minor"/>
        </p:style>
        <p:txBody>
          <a:bodyPr lIns="90000" rIns="90000" tIns="45000" bIns="45000">
            <a:normAutofit fontScale="63000"/>
          </a:bodyPr>
          <a:p>
            <a:pPr>
              <a:lnSpc>
                <a:spcPct val="100000"/>
              </a:lnSpc>
            </a:pPr>
            <a:br/>
            <a:r>
              <a:rPr b="0" lang="uk-UA" sz="1800" spc="-1" strike="noStrike">
                <a:solidFill>
                  <a:srgbClr val="000000"/>
                </a:solidFill>
                <a:latin typeface="Arial"/>
                <a:ea typeface="DejaVu Sans"/>
              </a:rPr>
              <a:t>Для соціально-філософського аналізу притаманним є звернення до </a:t>
            </a:r>
            <a:r>
              <a:rPr b="0" i="1" lang="uk-UA" sz="1800" spc="-1" strike="noStrike">
                <a:solidFill>
                  <a:srgbClr val="000000"/>
                </a:solidFill>
                <a:latin typeface="Arial"/>
                <a:ea typeface="DejaVu Sans"/>
              </a:rPr>
              <a:t>родових рис війни</a:t>
            </a:r>
            <a:r>
              <a:rPr b="0" lang="uk-UA" sz="1800" spc="-1" strike="noStrike">
                <a:solidFill>
                  <a:srgbClr val="000000"/>
                </a:solidFill>
                <a:latin typeface="Arial"/>
                <a:ea typeface="DejaVu Sans"/>
              </a:rPr>
              <a:t>, адже завданням філософії є розкриття, експлікація прихованих, суттєвих характеристик соціальних явищ. До таких, перш за все, віднесено нами примат політичної мети над збройним насильством, тому природу гібридної війни слід шукати у її соціально-політичних, міжнародно-правових, морально-психологічних, а можливо, й у духовних чинниках.</a:t>
            </a:r>
            <a:endParaRPr b="0" lang="en-US" sz="1800" spc="-1" strike="noStrike">
              <a:latin typeface="Arial"/>
            </a:endParaRPr>
          </a:p>
          <a:p>
            <a:pPr>
              <a:lnSpc>
                <a:spcPct val="100000"/>
              </a:lnSpc>
            </a:pPr>
            <a:r>
              <a:rPr b="0" lang="uk-UA" sz="1800" spc="-1" strike="noStrike">
                <a:solidFill>
                  <a:srgbClr val="000000"/>
                </a:solidFill>
                <a:latin typeface="Arial"/>
                <a:ea typeface="DejaVu Sans"/>
              </a:rPr>
              <a:t>Слід враховувати той факт, що боротьба сторін також ведеться й у термінологічному відношенні,  з врахуванням загальної тенденції  все рідше вживати поняття «війна» у так званому «чистому» вигляді. Замість слова «війна» керівництво багатьох країн намагається вживати менш загрозливе «конфлікт». Тенденція послугуватися цим терміном випливає з негативних конотацій, пов'язаних з історією війн людства. У Статуті ЮНЕСКО зазначається, що «думки про війну виникають в умах людей, тому у свідомості людей треба вкорінювати ідею захисту миру». Конфліктологічний підхід вимагає вважати гібридну війну різновидом збройного конфлікту, «замороженим» час від часу, який у необхідний політикам момент стає «гарячим» або тривалий період залишається «тліючим» .</a:t>
            </a:r>
            <a:endParaRPr b="0" lang="en-US" sz="1800" spc="-1" strike="noStrike">
              <a:latin typeface="Arial"/>
            </a:endParaRPr>
          </a:p>
          <a:p>
            <a:pPr>
              <a:lnSpc>
                <a:spcPct val="100000"/>
              </a:lnSpc>
            </a:pPr>
            <a:r>
              <a:rPr b="0" lang="uk-UA" sz="1800" spc="-1" strike="noStrike">
                <a:solidFill>
                  <a:srgbClr val="000000"/>
                </a:solidFill>
                <a:latin typeface="Arial"/>
                <a:ea typeface="DejaVu Sans"/>
              </a:rPr>
              <a:t>З точки зору політичної філософії «гібридна війна» є продовження еволюції форм мілітарної практики в умовах багатополюсного світу. </a:t>
            </a:r>
            <a:endParaRPr b="0" lang="en-US" sz="1800" spc="-1" strike="noStrike">
              <a:latin typeface="Arial"/>
            </a:endParaRPr>
          </a:p>
          <a:p>
            <a:pPr>
              <a:lnSpc>
                <a:spcPct val="100000"/>
              </a:lnSpc>
            </a:pPr>
            <a:r>
              <a:rPr b="0" lang="uk-UA" sz="1800" spc="-1" strike="noStrike">
                <a:solidFill>
                  <a:srgbClr val="000000"/>
                </a:solidFill>
                <a:latin typeface="Arial"/>
                <a:ea typeface="DejaVu Sans"/>
              </a:rPr>
              <a:t>Щодо соціального компоненту гібридних війн, то вони ведуться як представниками збройних сил держав, так і антисоціальними силами-маргіналами, декласованими елементами, «ловцями вдачі», найманцями, добровольцями та іншими учасниками збройних сутичок. У зв’язку з тим, що такі війни не оголошують ані про початок, ані про закінчення, вони мають ознаки довготривалої насильницької акції - боротьби «на виснаження».</a:t>
            </a:r>
            <a:endParaRPr b="0" lang="en-US" sz="1800" spc="-1" strike="noStrike">
              <a:latin typeface="Arial"/>
            </a:endParaRPr>
          </a:p>
          <a:p>
            <a:pPr>
              <a:lnSpc>
                <a:spcPct val="100000"/>
              </a:lnSpc>
            </a:pPr>
            <a:endParaRPr b="0" lang="en-US" sz="1800" spc="-1" strike="noStrike">
              <a:latin typeface="Arial"/>
            </a:endParaRPr>
          </a:p>
        </p:txBody>
      </p:sp>
      <p:sp>
        <p:nvSpPr>
          <p:cNvPr id="168" name="CustomShape 2"/>
          <p:cNvSpPr/>
          <p:nvPr/>
        </p:nvSpPr>
        <p:spPr>
          <a:xfrm>
            <a:off x="380880" y="116640"/>
            <a:ext cx="8456400" cy="862200"/>
          </a:xfrm>
          <a:prstGeom prst="rect">
            <a:avLst/>
          </a:prstGeom>
          <a:noFill/>
          <a:ln w="0">
            <a:noFill/>
          </a:ln>
        </p:spPr>
        <p:style>
          <a:lnRef idx="0"/>
          <a:fillRef idx="0"/>
          <a:effectRef idx="0"/>
          <a:fontRef idx="minor"/>
        </p:style>
        <p:txBody>
          <a:bodyPr lIns="90000" rIns="90000" tIns="45000" bIns="45000" anchor="b">
            <a:normAutofit/>
          </a:bodyPr>
          <a:p>
            <a:pPr>
              <a:lnSpc>
                <a:spcPct val="100000"/>
              </a:lnSpc>
            </a:pPr>
            <a:r>
              <a:rPr b="1" lang="uk-UA" sz="2800" spc="-1" strike="noStrike" cap="all">
                <a:solidFill>
                  <a:srgbClr val="44342a"/>
                </a:solidFill>
                <a:latin typeface="Times New Roman"/>
                <a:ea typeface="Times New Roman"/>
              </a:rPr>
              <a:t>висновки</a:t>
            </a:r>
            <a:r>
              <a:rPr b="0" lang="uk-UA" sz="2800" spc="-1" strike="noStrike">
                <a:solidFill>
                  <a:srgbClr val="44342a"/>
                </a:solidFill>
                <a:latin typeface="Times New Roman"/>
                <a:ea typeface="Times New Roman"/>
              </a:rPr>
              <a:t>:</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380880" y="1052640"/>
            <a:ext cx="8456400" cy="5021280"/>
          </a:xfrm>
          <a:prstGeom prst="rect">
            <a:avLst/>
          </a:prstGeom>
          <a:noFill/>
          <a:ln w="0">
            <a:noFill/>
          </a:ln>
        </p:spPr>
        <p:style>
          <a:lnRef idx="0"/>
          <a:fillRef idx="0"/>
          <a:effectRef idx="0"/>
          <a:fontRef idx="minor"/>
        </p:style>
        <p:txBody>
          <a:bodyPr lIns="90000" rIns="90000" tIns="45000" bIns="45000">
            <a:normAutofit/>
          </a:bodyPr>
          <a:p>
            <a:pPr>
              <a:lnSpc>
                <a:spcPct val="100000"/>
              </a:lnSpc>
            </a:pPr>
            <a:r>
              <a:rPr b="0" lang="uk-UA" sz="1800" spc="-1" strike="noStrike">
                <a:solidFill>
                  <a:srgbClr val="000000"/>
                </a:solidFill>
                <a:latin typeface="Arial"/>
                <a:ea typeface="DejaVu Sans"/>
              </a:rPr>
              <a:t>1. Надати визначення війни.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2. Назвати узагальнені причини виникнення війн.</a:t>
            </a:r>
            <a:endParaRPr b="0" lang="en-US" sz="1800" spc="-1" strike="noStrike">
              <a:latin typeface="Arial"/>
            </a:endParaRPr>
          </a:p>
          <a:p>
            <a:pPr>
              <a:lnSpc>
                <a:spcPct val="100000"/>
              </a:lnSpc>
            </a:pPr>
            <a:r>
              <a:rPr b="0" lang="uk-UA" sz="1800" spc="-1" strike="noStrike">
                <a:solidFill>
                  <a:srgbClr val="000000"/>
                </a:solidFill>
                <a:latin typeface="Arial"/>
                <a:ea typeface="DejaVu Sans"/>
              </a:rPr>
              <a:t>3. Сутність воєнно-політичного конфлікту.</a:t>
            </a:r>
            <a:endParaRPr b="0" lang="en-US" sz="1800" spc="-1" strike="noStrike">
              <a:latin typeface="Arial"/>
            </a:endParaRPr>
          </a:p>
          <a:p>
            <a:pPr>
              <a:lnSpc>
                <a:spcPct val="100000"/>
              </a:lnSpc>
            </a:pPr>
            <a:r>
              <a:rPr b="0" lang="uk-UA" sz="1800" spc="-1" strike="noStrike">
                <a:solidFill>
                  <a:srgbClr val="000000"/>
                </a:solidFill>
                <a:latin typeface="Arial"/>
                <a:ea typeface="DejaVu Sans"/>
              </a:rPr>
              <a:t>4. Форми війни.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5. В чому полягає єдність між війною та збройним конфліктом?</a:t>
            </a:r>
            <a:endParaRPr b="0" lang="en-US" sz="1800" spc="-1" strike="noStrike">
              <a:latin typeface="Arial"/>
            </a:endParaRPr>
          </a:p>
          <a:p>
            <a:pPr>
              <a:lnSpc>
                <a:spcPct val="100000"/>
              </a:lnSpc>
            </a:pPr>
            <a:r>
              <a:rPr b="0" lang="uk-UA" sz="1800" spc="-1" strike="noStrike">
                <a:solidFill>
                  <a:srgbClr val="000000"/>
                </a:solidFill>
                <a:latin typeface="Arial"/>
                <a:ea typeface="DejaVu Sans"/>
              </a:rPr>
              <a:t>6. В чому відмінність між війною та збройним конфліктом?</a:t>
            </a:r>
            <a:endParaRPr b="0" lang="en-US" sz="1800" spc="-1" strike="noStrike">
              <a:latin typeface="Arial"/>
            </a:endParaRPr>
          </a:p>
          <a:p>
            <a:pPr>
              <a:lnSpc>
                <a:spcPct val="100000"/>
              </a:lnSpc>
            </a:pPr>
            <a:r>
              <a:rPr b="0" lang="uk-UA" sz="1800" spc="-1" strike="noStrike">
                <a:solidFill>
                  <a:srgbClr val="000000"/>
                </a:solidFill>
                <a:latin typeface="Arial"/>
                <a:ea typeface="DejaVu Sans"/>
              </a:rPr>
              <a:t>7. Визначення «гібридна війна».</a:t>
            </a:r>
            <a:endParaRPr b="0" lang="en-US" sz="1800" spc="-1" strike="noStrike">
              <a:latin typeface="Arial"/>
            </a:endParaRPr>
          </a:p>
          <a:p>
            <a:pPr>
              <a:lnSpc>
                <a:spcPct val="100000"/>
              </a:lnSpc>
            </a:pPr>
            <a:r>
              <a:rPr b="0" lang="uk-UA" sz="1800" spc="-1" strike="noStrike">
                <a:solidFill>
                  <a:srgbClr val="000000"/>
                </a:solidFill>
                <a:latin typeface="Arial"/>
                <a:ea typeface="DejaVu Sans"/>
              </a:rPr>
              <a:t>8. Характерні особливості «гібридної війни».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9. Особливості проведення Антитерористичної операції.</a:t>
            </a:r>
            <a:endParaRPr b="0" lang="en-US" sz="1800" spc="-1" strike="noStrike">
              <a:latin typeface="Arial"/>
            </a:endParaRPr>
          </a:p>
          <a:p>
            <a:pPr>
              <a:lnSpc>
                <a:spcPct val="100000"/>
              </a:lnSpc>
            </a:pPr>
            <a:r>
              <a:rPr b="0" lang="uk-UA" sz="1800" spc="-1" strike="noStrike">
                <a:solidFill>
                  <a:srgbClr val="000000"/>
                </a:solidFill>
                <a:latin typeface="Arial"/>
                <a:ea typeface="DejaVu Sans"/>
              </a:rPr>
              <a:t>10. В чому відмінність між Антитерористичною операцією та Операцією об’єднаних сил?</a:t>
            </a:r>
            <a:endParaRPr b="0" lang="en-US" sz="1800" spc="-1" strike="noStrike">
              <a:latin typeface="Arial"/>
            </a:endParaRPr>
          </a:p>
          <a:p>
            <a:pPr>
              <a:lnSpc>
                <a:spcPct val="100000"/>
              </a:lnSpc>
            </a:pPr>
            <a:r>
              <a:rPr b="0" lang="uk-UA" sz="1800" spc="-1" strike="noStrike">
                <a:solidFill>
                  <a:srgbClr val="000000"/>
                </a:solidFill>
                <a:latin typeface="Arial"/>
                <a:ea typeface="DejaVu Sans"/>
              </a:rPr>
              <a:t>11. Причини переформатування АТО в Операцію об'єднаних сил.</a:t>
            </a:r>
            <a:endParaRPr b="0" lang="en-US" sz="1800" spc="-1" strike="noStrike">
              <a:latin typeface="Arial"/>
            </a:endParaRPr>
          </a:p>
        </p:txBody>
      </p:sp>
      <p:sp>
        <p:nvSpPr>
          <p:cNvPr id="170" name="CustomShape 2"/>
          <p:cNvSpPr/>
          <p:nvPr/>
        </p:nvSpPr>
        <p:spPr>
          <a:xfrm>
            <a:off x="380880" y="116640"/>
            <a:ext cx="8456400" cy="862200"/>
          </a:xfrm>
          <a:prstGeom prst="rect">
            <a:avLst/>
          </a:prstGeom>
          <a:noFill/>
          <a:ln w="0">
            <a:noFill/>
          </a:ln>
        </p:spPr>
        <p:style>
          <a:lnRef idx="0"/>
          <a:fillRef idx="0"/>
          <a:effectRef idx="0"/>
          <a:fontRef idx="minor"/>
        </p:style>
        <p:txBody>
          <a:bodyPr lIns="90000" rIns="90000" tIns="45000" bIns="45000" anchor="b">
            <a:normAutofit fontScale="97000"/>
          </a:bodyPr>
          <a:p>
            <a:pPr>
              <a:lnSpc>
                <a:spcPct val="100000"/>
              </a:lnSpc>
            </a:pPr>
            <a:r>
              <a:rPr b="0" lang="uk-UA" sz="2800" spc="-1" strike="noStrike">
                <a:solidFill>
                  <a:srgbClr val="44342a"/>
                </a:solidFill>
                <a:latin typeface="Times New Roman"/>
                <a:ea typeface="Times New Roman"/>
              </a:rPr>
              <a:t>Контрольні питання та завдання для самостійної роботи::</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304920" y="457200"/>
            <a:ext cx="8685000" cy="83628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pPr>
            <a:r>
              <a:rPr b="1" lang="uk-UA" sz="2400" spc="-1" strike="noStrike" cap="all">
                <a:solidFill>
                  <a:srgbClr val="4e3b30"/>
                </a:solidFill>
                <a:latin typeface="Times New Roman"/>
                <a:ea typeface="DejaVu Sans"/>
              </a:rPr>
              <a:t>Навчальні         Питання</a:t>
            </a:r>
            <a:endParaRPr b="0" lang="en-US" sz="2400" spc="-1" strike="noStrike">
              <a:latin typeface="Arial"/>
            </a:endParaRPr>
          </a:p>
        </p:txBody>
      </p:sp>
      <p:sp>
        <p:nvSpPr>
          <p:cNvPr id="131" name="CustomShape 2"/>
          <p:cNvSpPr/>
          <p:nvPr/>
        </p:nvSpPr>
        <p:spPr>
          <a:xfrm>
            <a:off x="304920" y="1554120"/>
            <a:ext cx="8685000" cy="4524120"/>
          </a:xfrm>
          <a:prstGeom prst="rect">
            <a:avLst/>
          </a:prstGeom>
          <a:noFill/>
          <a:ln w="0">
            <a:noFill/>
          </a:ln>
        </p:spPr>
        <p:style>
          <a:lnRef idx="0"/>
          <a:fillRef idx="0"/>
          <a:effectRef idx="0"/>
          <a:fontRef idx="minor"/>
        </p:style>
        <p:txBody>
          <a:bodyPr lIns="90000" rIns="90000" tIns="45000" bIns="45000">
            <a:noAutofit/>
          </a:bodyPr>
          <a:p>
            <a:pPr algn="just">
              <a:lnSpc>
                <a:spcPct val="100000"/>
              </a:lnSpc>
              <a:spcBef>
                <a:spcPts val="641"/>
              </a:spcBef>
              <a:tabLst>
                <a:tab algn="l" pos="0"/>
              </a:tabLst>
            </a:pPr>
            <a:r>
              <a:rPr b="1" lang="uk-UA" sz="3200" spc="-1" strike="noStrike">
                <a:solidFill>
                  <a:srgbClr val="4e3b30"/>
                </a:solidFill>
                <a:latin typeface="Times New Roman"/>
                <a:ea typeface="DejaVu Sans"/>
              </a:rPr>
              <a:t>  </a:t>
            </a:r>
            <a:r>
              <a:rPr b="1" lang="uk-UA" sz="2800" spc="-1" strike="noStrike">
                <a:solidFill>
                  <a:srgbClr val="4e3b30"/>
                </a:solidFill>
                <a:latin typeface="Times New Roman"/>
                <a:ea typeface="DejaVu Sans"/>
              </a:rPr>
              <a:t>Вступ.</a:t>
            </a:r>
            <a:endParaRPr b="0" lang="en-US" sz="2800" spc="-1" strike="noStrike">
              <a:latin typeface="Arial"/>
            </a:endParaRPr>
          </a:p>
          <a:p>
            <a:pPr algn="just">
              <a:lnSpc>
                <a:spcPct val="100000"/>
              </a:lnSpc>
              <a:spcBef>
                <a:spcPts val="561"/>
              </a:spcBef>
              <a:tabLst>
                <a:tab algn="l" pos="0"/>
              </a:tabLst>
            </a:pPr>
            <a:endParaRPr b="0" lang="en-US" sz="2800" spc="-1" strike="noStrike">
              <a:latin typeface="Arial"/>
            </a:endParaRPr>
          </a:p>
          <a:p>
            <a:pPr algn="just">
              <a:lnSpc>
                <a:spcPct val="100000"/>
              </a:lnSpc>
              <a:spcBef>
                <a:spcPts val="561"/>
              </a:spcBef>
              <a:tabLst>
                <a:tab algn="l" pos="0"/>
              </a:tabLst>
            </a:pPr>
            <a:r>
              <a:rPr b="1" lang="uk-UA" sz="2800" spc="-1" strike="noStrike">
                <a:solidFill>
                  <a:srgbClr val="4e3b30"/>
                </a:solidFill>
                <a:latin typeface="Times New Roman"/>
                <a:ea typeface="DejaVu Sans"/>
              </a:rPr>
              <a:t>1. </a:t>
            </a:r>
            <a:r>
              <a:rPr b="1" lang="uk-UA" sz="2800" spc="-1" strike="noStrike">
                <a:solidFill>
                  <a:srgbClr val="4e3b30"/>
                </a:solidFill>
                <a:latin typeface="Times New Roman"/>
                <a:ea typeface="Microsoft YaHei"/>
              </a:rPr>
              <a:t>Причини, сутність і політичний зміст війн та воєнно-політичних конфліктів.</a:t>
            </a:r>
            <a:endParaRPr b="0" lang="en-US" sz="2800" spc="-1" strike="noStrike">
              <a:latin typeface="Arial"/>
            </a:endParaRPr>
          </a:p>
          <a:p>
            <a:pPr algn="just">
              <a:lnSpc>
                <a:spcPct val="100000"/>
              </a:lnSpc>
              <a:spcBef>
                <a:spcPts val="561"/>
              </a:spcBef>
              <a:tabLst>
                <a:tab algn="l" pos="0"/>
              </a:tabLst>
            </a:pPr>
            <a:r>
              <a:rPr b="1" lang="uk-UA" sz="2800" spc="-1" strike="noStrike">
                <a:solidFill>
                  <a:srgbClr val="4e3b30"/>
                </a:solidFill>
                <a:latin typeface="Times New Roman"/>
                <a:ea typeface="Microsoft YaHei"/>
              </a:rPr>
              <a:t>2. Війна, її форми, єдність та відмінність від збройного конфлікту. </a:t>
            </a:r>
            <a:endParaRPr b="0" lang="en-US" sz="2800" spc="-1" strike="noStrike">
              <a:latin typeface="Arial"/>
            </a:endParaRPr>
          </a:p>
          <a:p>
            <a:pPr algn="just">
              <a:lnSpc>
                <a:spcPct val="100000"/>
              </a:lnSpc>
              <a:spcBef>
                <a:spcPts val="561"/>
              </a:spcBef>
              <a:tabLst>
                <a:tab algn="l" pos="0"/>
              </a:tabLst>
            </a:pPr>
            <a:r>
              <a:rPr b="1" lang="uk-UA" sz="2800" spc="-1" strike="noStrike">
                <a:solidFill>
                  <a:srgbClr val="4e3b30"/>
                </a:solidFill>
                <a:latin typeface="Times New Roman"/>
                <a:ea typeface="Microsoft YaHei"/>
              </a:rPr>
              <a:t>3. Політична характеристика «гібридної війни» та політично-правові підстави ООС.</a:t>
            </a:r>
            <a:endParaRPr b="0" lang="en-US" sz="2800" spc="-1" strike="noStrike">
              <a:latin typeface="Arial"/>
            </a:endParaRPr>
          </a:p>
          <a:p>
            <a:pPr>
              <a:lnSpc>
                <a:spcPct val="100000"/>
              </a:lnSpc>
              <a:tabLst>
                <a:tab algn="l" pos="0"/>
              </a:tabLst>
            </a:pPr>
            <a:r>
              <a:rPr b="1" lang="uk-UA" sz="2800" spc="-1" strike="noStrike">
                <a:solidFill>
                  <a:srgbClr val="4e3b30"/>
                </a:solidFill>
                <a:latin typeface="Times New Roman"/>
                <a:ea typeface="DejaVu Sans"/>
              </a:rPr>
              <a:t>       </a:t>
            </a:r>
            <a:r>
              <a:rPr b="1" lang="uk-UA" sz="2800" spc="-1" strike="noStrike">
                <a:solidFill>
                  <a:srgbClr val="4e3b30"/>
                </a:solidFill>
                <a:latin typeface="Times New Roman"/>
                <a:ea typeface="DejaVu Sans"/>
              </a:rPr>
              <a:t>Висновок.                                                                  </a:t>
            </a:r>
            <a:endParaRPr b="0" lang="en-US" sz="2800" spc="-1" strike="noStrike">
              <a:latin typeface="Arial"/>
            </a:endParaRPr>
          </a:p>
          <a:p>
            <a:pPr algn="just">
              <a:lnSpc>
                <a:spcPct val="100000"/>
              </a:lnSpc>
              <a:spcBef>
                <a:spcPts val="561"/>
              </a:spcBef>
              <a:tabLst>
                <a:tab algn="l" pos="0"/>
              </a:tabLst>
            </a:pPr>
            <a:endParaRPr b="0" lang="en-US" sz="2800" spc="-1" strike="noStrike">
              <a:latin typeface="Arial"/>
            </a:endParaRPr>
          </a:p>
          <a:p>
            <a:pPr algn="just">
              <a:lnSpc>
                <a:spcPct val="100000"/>
              </a:lnSpc>
              <a:spcBef>
                <a:spcPts val="561"/>
              </a:spcBef>
              <a:tabLst>
                <a:tab algn="l" pos="0"/>
              </a:tabLst>
            </a:pPr>
            <a:r>
              <a:rPr b="1" lang="uk-UA" sz="2800" spc="-1" strike="noStrike">
                <a:solidFill>
                  <a:srgbClr val="4e3b30"/>
                </a:solidFill>
                <a:latin typeface="Times New Roman"/>
                <a:ea typeface="DejaVu Sans"/>
              </a:rPr>
              <a:t>  </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416880" y="241560"/>
            <a:ext cx="8210880" cy="6765840"/>
          </a:xfrm>
          <a:prstGeom prst="rect">
            <a:avLst/>
          </a:prstGeom>
          <a:noFill/>
          <a:ln w="0">
            <a:noFill/>
          </a:ln>
        </p:spPr>
        <p:style>
          <a:lnRef idx="0"/>
          <a:fillRef idx="0"/>
          <a:effectRef idx="0"/>
          <a:fontRef idx="minor"/>
        </p:style>
        <p:txBody>
          <a:bodyPr lIns="90000" rIns="90000" tIns="45000" bIns="45000">
            <a:spAutoFit/>
          </a:bodyPr>
          <a:p>
            <a:pPr algn="just">
              <a:lnSpc>
                <a:spcPct val="100000"/>
              </a:lnSpc>
              <a:tabLst>
                <a:tab algn="l" pos="0"/>
              </a:tabLst>
            </a:pPr>
            <a:r>
              <a:rPr b="1" lang="uk-UA" sz="2000" spc="-1" strike="noStrike" cap="all">
                <a:solidFill>
                  <a:srgbClr val="4e3b30"/>
                </a:solidFill>
                <a:latin typeface="Times New Roman"/>
                <a:ea typeface="Microsoft YaHei"/>
              </a:rPr>
              <a:t>1.</a:t>
            </a:r>
            <a:r>
              <a:rPr b="1" lang="uk-UA" sz="2000" spc="-1" strike="noStrike">
                <a:solidFill>
                  <a:srgbClr val="4e3b30"/>
                </a:solidFill>
                <a:latin typeface="Times New Roman"/>
                <a:ea typeface="Microsoft YaHei"/>
              </a:rPr>
              <a:t> Причини, сутність і політичний зміст війн та воєнно-політичних конфліктів.</a:t>
            </a:r>
            <a:endParaRPr b="0" lang="en-US" sz="2000" spc="-1" strike="noStrike">
              <a:latin typeface="Arial"/>
            </a:endParaRPr>
          </a:p>
          <a:p>
            <a:pPr algn="just">
              <a:lnSpc>
                <a:spcPct val="100000"/>
              </a:lnSpc>
              <a:tabLst>
                <a:tab algn="l" pos="0"/>
              </a:tabLst>
            </a:pPr>
            <a:endParaRPr b="0" lang="en-US" sz="2000" spc="-1" strike="noStrike">
              <a:latin typeface="Arial"/>
            </a:endParaRPr>
          </a:p>
          <a:p>
            <a:pPr algn="just">
              <a:lnSpc>
                <a:spcPct val="100000"/>
              </a:lnSpc>
              <a:tabLst>
                <a:tab algn="l" pos="0"/>
              </a:tabLst>
            </a:pPr>
            <a:r>
              <a:rPr b="0" lang="uk-UA" sz="1800" spc="-1" strike="noStrike">
                <a:solidFill>
                  <a:srgbClr val="000000"/>
                </a:solidFill>
                <a:latin typeface="Arial"/>
                <a:ea typeface="DejaVu Sans"/>
              </a:rPr>
              <a:t>За плідним визначенням </a:t>
            </a:r>
            <a:r>
              <a:rPr b="1" lang="uk-UA" sz="1800" spc="-1" strike="noStrike">
                <a:solidFill>
                  <a:srgbClr val="000000"/>
                </a:solidFill>
                <a:latin typeface="Arial"/>
                <a:ea typeface="DejaVu Sans"/>
              </a:rPr>
              <a:t>К.</a:t>
            </a:r>
            <a:r>
              <a:rPr b="0" lang="uk-UA" sz="1800" spc="-1" strike="noStrike">
                <a:solidFill>
                  <a:srgbClr val="000000"/>
                </a:solidFill>
                <a:latin typeface="Arial"/>
                <a:ea typeface="DejaVu Sans"/>
              </a:rPr>
              <a:t> </a:t>
            </a:r>
            <a:r>
              <a:rPr b="1" lang="uk-UA" sz="1800" spc="-1" strike="noStrike">
                <a:solidFill>
                  <a:srgbClr val="000000"/>
                </a:solidFill>
                <a:latin typeface="Arial"/>
                <a:ea typeface="DejaVu Sans"/>
              </a:rPr>
              <a:t>фон Клаузевіца</a:t>
            </a:r>
            <a:r>
              <a:rPr b="0" lang="uk-UA" sz="1800" spc="-1" strike="noStrike">
                <a:solidFill>
                  <a:srgbClr val="000000"/>
                </a:solidFill>
                <a:latin typeface="Arial"/>
                <a:ea typeface="DejaVu Sans"/>
              </a:rPr>
              <a:t>, війна є розширене протиборство суспільних суб’єктів, продовження державної політики іншими засобами.</a:t>
            </a:r>
            <a:endParaRPr b="0" lang="en-US" sz="1800" spc="-1" strike="noStrike">
              <a:latin typeface="Arial"/>
            </a:endParaRPr>
          </a:p>
          <a:p>
            <a:pPr>
              <a:lnSpc>
                <a:spcPct val="100000"/>
              </a:lnSpc>
              <a:tabLst>
                <a:tab algn="l" pos="0"/>
              </a:tabLst>
            </a:pPr>
            <a:r>
              <a:rPr b="0" lang="uk-UA" sz="1800" spc="-1" strike="noStrike">
                <a:solidFill>
                  <a:srgbClr val="000000"/>
                </a:solidFill>
                <a:latin typeface="Arial"/>
                <a:ea typeface="DejaVu Sans"/>
              </a:rPr>
              <a:t>Для воєнно-політологічного підходу К. Клаузевіца до війни характерним є:</a:t>
            </a:r>
            <a:endParaRPr b="0" lang="en-US" sz="1800" spc="-1" strike="noStrike">
              <a:latin typeface="Arial"/>
            </a:endParaRPr>
          </a:p>
          <a:p>
            <a:pPr>
              <a:lnSpc>
                <a:spcPct val="100000"/>
              </a:lnSpc>
              <a:tabLst>
                <a:tab algn="l" pos="0"/>
              </a:tabLst>
            </a:pPr>
            <a:r>
              <a:rPr b="1" lang="uk-UA" sz="1800" spc="-1" strike="noStrike">
                <a:solidFill>
                  <a:srgbClr val="000000"/>
                </a:solidFill>
                <a:latin typeface="Arial"/>
                <a:ea typeface="DejaVu Sans"/>
              </a:rPr>
              <a:t>1. </a:t>
            </a:r>
            <a:r>
              <a:rPr b="0" lang="uk-UA" sz="1800" spc="-1" strike="noStrike">
                <a:solidFill>
                  <a:srgbClr val="000000"/>
                </a:solidFill>
                <a:latin typeface="Arial"/>
                <a:ea typeface="DejaVu Sans"/>
              </a:rPr>
              <a:t>відмова від пошуків незмінного «начала» (сутності) війни;</a:t>
            </a:r>
            <a:endParaRPr b="0" lang="en-US" sz="1800" spc="-1" strike="noStrike">
              <a:latin typeface="Arial"/>
            </a:endParaRPr>
          </a:p>
          <a:p>
            <a:pPr>
              <a:lnSpc>
                <a:spcPct val="100000"/>
              </a:lnSpc>
              <a:tabLst>
                <a:tab algn="l" pos="0"/>
              </a:tabLst>
            </a:pPr>
            <a:r>
              <a:rPr b="1" lang="uk-UA" sz="1800" spc="-1" strike="noStrike">
                <a:solidFill>
                  <a:srgbClr val="000000"/>
                </a:solidFill>
                <a:latin typeface="Arial"/>
                <a:ea typeface="DejaVu Sans"/>
              </a:rPr>
              <a:t>2. </a:t>
            </a:r>
            <a:r>
              <a:rPr b="0" lang="uk-UA" sz="1800" spc="-1" strike="noStrike">
                <a:solidFill>
                  <a:srgbClr val="000000"/>
                </a:solidFill>
                <a:latin typeface="Arial"/>
                <a:ea typeface="DejaVu Sans"/>
              </a:rPr>
              <a:t>війна вимагає конкретно-політичного аналізу у кожному окремому випадку, бо постійно змінює свої характеристики, це «справжній хамелеон» з окрасою від абсолютного насильства до обережного застосування політикою силових засобів;</a:t>
            </a:r>
            <a:endParaRPr b="0" lang="en-US" sz="1800" spc="-1" strike="noStrike">
              <a:latin typeface="Arial"/>
            </a:endParaRPr>
          </a:p>
          <a:p>
            <a:pPr>
              <a:lnSpc>
                <a:spcPct val="100000"/>
              </a:lnSpc>
              <a:tabLst>
                <a:tab algn="l" pos="0"/>
              </a:tabLst>
            </a:pPr>
            <a:r>
              <a:rPr b="1" lang="uk-UA" sz="1800" spc="-1" strike="noStrike">
                <a:solidFill>
                  <a:srgbClr val="000000"/>
                </a:solidFill>
                <a:latin typeface="Arial"/>
                <a:ea typeface="DejaVu Sans"/>
              </a:rPr>
              <a:t>3. </a:t>
            </a:r>
            <a:r>
              <a:rPr b="0" lang="uk-UA" sz="1800" spc="-1" strike="noStrike">
                <a:solidFill>
                  <a:srgbClr val="000000"/>
                </a:solidFill>
                <a:latin typeface="Arial"/>
                <a:ea typeface="DejaVu Sans"/>
              </a:rPr>
              <a:t>атрибути війни складають «трикутник» із вершинами політики, насильства, діяльності мас і полководців;</a:t>
            </a:r>
            <a:endParaRPr b="0" lang="en-US" sz="1800" spc="-1" strike="noStrike">
              <a:latin typeface="Arial"/>
            </a:endParaRPr>
          </a:p>
          <a:p>
            <a:pPr>
              <a:lnSpc>
                <a:spcPct val="100000"/>
              </a:lnSpc>
              <a:tabLst>
                <a:tab algn="l" pos="0"/>
              </a:tabLst>
            </a:pPr>
            <a:r>
              <a:rPr b="1" lang="uk-UA" sz="1800" spc="-1" strike="noStrike">
                <a:solidFill>
                  <a:srgbClr val="000000"/>
                </a:solidFill>
                <a:latin typeface="Arial"/>
                <a:ea typeface="DejaVu Sans"/>
              </a:rPr>
              <a:t>4. </a:t>
            </a:r>
            <a:r>
              <a:rPr b="0" i="1" lang="uk-UA" sz="1800" spc="-1" strike="noStrike">
                <a:solidFill>
                  <a:srgbClr val="000000"/>
                </a:solidFill>
                <a:latin typeface="Arial"/>
                <a:ea typeface="DejaVu Sans"/>
              </a:rPr>
              <a:t>політика</a:t>
            </a:r>
            <a:r>
              <a:rPr b="0" lang="uk-UA" sz="1800" spc="-1" strike="noStrike">
                <a:solidFill>
                  <a:srgbClr val="000000"/>
                </a:solidFill>
                <a:latin typeface="Arial"/>
                <a:ea typeface="DejaVu Sans"/>
              </a:rPr>
              <a:t> у Клаузевіца мислиться у дусі визначення Г. Гегеля  як «розумного у своїй основі», але здебільшого як прояв цього розуму на </a:t>
            </a:r>
            <a:r>
              <a:rPr b="0" i="1" lang="uk-UA" sz="1800" spc="-1" strike="noStrike">
                <a:solidFill>
                  <a:srgbClr val="000000"/>
                </a:solidFill>
                <a:latin typeface="Arial"/>
                <a:ea typeface="DejaVu Sans"/>
              </a:rPr>
              <a:t>міжнародній арені. </a:t>
            </a:r>
            <a:r>
              <a:rPr b="0" lang="uk-UA" sz="1800" spc="-1" strike="noStrike">
                <a:solidFill>
                  <a:srgbClr val="000000"/>
                </a:solidFill>
                <a:latin typeface="Arial"/>
                <a:ea typeface="DejaVu Sans"/>
              </a:rPr>
              <a:t>Там немає третейського судді, тому правота позиції держави встановлюється силою (війною);</a:t>
            </a:r>
            <a:endParaRPr b="0" lang="en-US" sz="1800" spc="-1" strike="noStrike">
              <a:latin typeface="Arial"/>
            </a:endParaRPr>
          </a:p>
          <a:p>
            <a:pPr>
              <a:lnSpc>
                <a:spcPct val="100000"/>
              </a:lnSpc>
              <a:tabLst>
                <a:tab algn="l" pos="0"/>
              </a:tabLst>
            </a:pPr>
            <a:r>
              <a:rPr b="1" lang="uk-UA" sz="1800" spc="-1" strike="noStrike">
                <a:solidFill>
                  <a:srgbClr val="000000"/>
                </a:solidFill>
                <a:latin typeface="Arial"/>
                <a:ea typeface="DejaVu Sans"/>
              </a:rPr>
              <a:t>5. </a:t>
            </a:r>
            <a:r>
              <a:rPr b="0" lang="uk-UA" sz="1800" spc="-1" strike="noStrike">
                <a:solidFill>
                  <a:srgbClr val="000000"/>
                </a:solidFill>
                <a:latin typeface="Arial"/>
                <a:ea typeface="DejaVu Sans"/>
              </a:rPr>
              <a:t>смисл </a:t>
            </a:r>
            <a:r>
              <a:rPr b="0" i="1" lang="uk-UA" sz="1800" spc="-1" strike="noStrike">
                <a:solidFill>
                  <a:srgbClr val="000000"/>
                </a:solidFill>
                <a:latin typeface="Arial"/>
                <a:ea typeface="DejaVu Sans"/>
              </a:rPr>
              <a:t>політологічного</a:t>
            </a:r>
            <a:r>
              <a:rPr b="0" lang="uk-UA" sz="1800" spc="-1" strike="noStrike">
                <a:solidFill>
                  <a:srgbClr val="000000"/>
                </a:solidFill>
                <a:latin typeface="Arial"/>
                <a:ea typeface="DejaVu Sans"/>
              </a:rPr>
              <a:t> вчення про війну - надати військовим начальникам основоположні ідеї для воєнно-політичного керівництва, «виховувати розум», а не надавати конкретні рецепти військового керівництва. Ця думка у подальшій історії лягла в основу національної воєнної доктрини – дати абрис відношення держави до війни.</a:t>
            </a:r>
            <a:endParaRPr b="0" lang="en-US" sz="1800" spc="-1" strike="noStrike">
              <a:latin typeface="Arial"/>
            </a:endParaRPr>
          </a:p>
          <a:p>
            <a:pPr algn="just">
              <a:lnSpc>
                <a:spcPct val="100000"/>
              </a:lnSpc>
              <a:tabLst>
                <a:tab algn="l" pos="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479880" y="724320"/>
            <a:ext cx="8418960" cy="5027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uk-UA" sz="1800" spc="-1" strike="noStrike">
                <a:solidFill>
                  <a:srgbClr val="000000"/>
                </a:solidFill>
                <a:latin typeface="Arial"/>
                <a:ea typeface="DejaVu Sans"/>
              </a:rPr>
              <a:t>До </a:t>
            </a:r>
            <a:r>
              <a:rPr b="0" i="1" lang="uk-UA" sz="1800" spc="-1" strike="noStrike">
                <a:solidFill>
                  <a:srgbClr val="000000"/>
                </a:solidFill>
                <a:latin typeface="Arial"/>
                <a:ea typeface="DejaVu Sans"/>
              </a:rPr>
              <a:t>спільних</a:t>
            </a:r>
            <a:r>
              <a:rPr b="0" lang="uk-UA" sz="1800" spc="-1" strike="noStrike">
                <a:solidFill>
                  <a:srgbClr val="000000"/>
                </a:solidFill>
                <a:latin typeface="Arial"/>
                <a:ea typeface="DejaVu Sans"/>
              </a:rPr>
              <a:t> моментів </a:t>
            </a:r>
            <a:r>
              <a:rPr b="1" lang="uk-UA" sz="1800" spc="-1" strike="noStrike">
                <a:solidFill>
                  <a:srgbClr val="000000"/>
                </a:solidFill>
                <a:latin typeface="Arial"/>
                <a:ea typeface="DejaVu Sans"/>
              </a:rPr>
              <a:t>війн</a:t>
            </a:r>
            <a:r>
              <a:rPr b="0" lang="uk-UA" sz="1800" spc="-1" strike="noStrike">
                <a:solidFill>
                  <a:srgbClr val="000000"/>
                </a:solidFill>
                <a:latin typeface="Arial"/>
                <a:ea typeface="DejaVu Sans"/>
              </a:rPr>
              <a:t> та збройних </a:t>
            </a:r>
            <a:r>
              <a:rPr b="1" lang="uk-UA" sz="1800" spc="-1" strike="noStrike">
                <a:solidFill>
                  <a:srgbClr val="000000"/>
                </a:solidFill>
                <a:latin typeface="Arial"/>
                <a:ea typeface="DejaVu Sans"/>
              </a:rPr>
              <a:t>конфліктів</a:t>
            </a:r>
            <a:r>
              <a:rPr b="0" lang="uk-UA" sz="1800" spc="-1" strike="noStrike">
                <a:solidFill>
                  <a:srgbClr val="000000"/>
                </a:solidFill>
                <a:latin typeface="Arial"/>
                <a:ea typeface="DejaVu Sans"/>
              </a:rPr>
              <a:t> нами віднесено:</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а) основний соціальний зміст цих схожих форм соціального насильства становлять явно та недвозначно виражені ті чи інші форми організованої збройної боротьби між значними соціально-політичними силами, що приводить до руйнувань, людських жертв, дезорганізації мирного життя;</a:t>
            </a:r>
            <a:endParaRPr b="0" lang="en-US" sz="1800" spc="-1" strike="noStrike">
              <a:latin typeface="Arial"/>
            </a:endParaRPr>
          </a:p>
          <a:p>
            <a:pPr>
              <a:lnSpc>
                <a:spcPct val="100000"/>
              </a:lnSpc>
            </a:pPr>
            <a:r>
              <a:rPr b="0" lang="uk-UA" sz="1800" spc="-1" strike="noStrike">
                <a:solidFill>
                  <a:srgbClr val="000000"/>
                </a:solidFill>
                <a:latin typeface="Arial"/>
                <a:ea typeface="DejaVu Sans"/>
              </a:rPr>
              <a:t>б) форми бойових дій можуть бути різними, широкого діапазону інтенсивності, разом з тим бойові операції є достатньо тривалими, узгоджені легітимним керівництвом держав та командувань збройних формувань та керованими,  а не хаотичними;</a:t>
            </a:r>
            <a:endParaRPr b="0" lang="en-US" sz="1800" spc="-1" strike="noStrike">
              <a:latin typeface="Arial"/>
            </a:endParaRPr>
          </a:p>
          <a:p>
            <a:pPr>
              <a:lnSpc>
                <a:spcPct val="100000"/>
              </a:lnSpc>
            </a:pPr>
            <a:r>
              <a:rPr b="0" lang="uk-UA" sz="1800" spc="-1" strike="noStrike">
                <a:solidFill>
                  <a:srgbClr val="000000"/>
                </a:solidFill>
                <a:latin typeface="Arial"/>
                <a:ea typeface="DejaVu Sans"/>
              </a:rPr>
              <a:t>в)  війни i воєнні конфлікти мають історичні традиції політично-правового, культурного та морального регулювання, склався певний «кодекс поведінки вояків»  у вигляді звичаїв, правил, норм «права війни», відтепер міжнародного гуманітарного права; </a:t>
            </a:r>
            <a:endParaRPr b="0" lang="en-US" sz="1800" spc="-1" strike="noStrike">
              <a:latin typeface="Arial"/>
            </a:endParaRPr>
          </a:p>
          <a:p>
            <a:pPr>
              <a:lnSpc>
                <a:spcPct val="100000"/>
              </a:lnSpc>
            </a:pPr>
            <a:r>
              <a:rPr b="0" lang="uk-UA" sz="1800" spc="-1" strike="noStrike">
                <a:solidFill>
                  <a:srgbClr val="000000"/>
                </a:solidFill>
                <a:latin typeface="Arial"/>
                <a:ea typeface="DejaVu Sans"/>
              </a:rPr>
              <a:t>г) війна і збройний конфлікт не прямо пропорційно зв’язані  із загальним рівнем збройного насильства або керованих бойових дій. Бойові дії можуть бути зовсім незначними, односторонніми в межах однієї країни, тобто проходити між збройними  силами і загонами партизан, повстанців, навіть між повстанськими арміями тощо.</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389160" y="407520"/>
            <a:ext cx="8509680" cy="4753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uk-UA" sz="1800" spc="-1" strike="noStrike">
                <a:solidFill>
                  <a:srgbClr val="000000"/>
                </a:solidFill>
                <a:latin typeface="Arial"/>
                <a:ea typeface="DejaVu Sans"/>
              </a:rPr>
              <a:t>Не слід ототожнювати війни та збройні конфлікти. Разом із спільними ознаками </a:t>
            </a:r>
            <a:r>
              <a:rPr b="1" i="1" lang="uk-UA" sz="1800" spc="-1" strike="noStrike">
                <a:solidFill>
                  <a:srgbClr val="000000"/>
                </a:solidFill>
                <a:latin typeface="Arial"/>
                <a:ea typeface="DejaVu Sans"/>
              </a:rPr>
              <a:t>війна</a:t>
            </a:r>
            <a:r>
              <a:rPr b="0" lang="uk-UA" sz="1800" spc="-1" strike="noStrike">
                <a:solidFill>
                  <a:srgbClr val="000000"/>
                </a:solidFill>
                <a:latin typeface="Arial"/>
                <a:ea typeface="DejaVu Sans"/>
              </a:rPr>
              <a:t> має властиві тільки їй </a:t>
            </a:r>
            <a:r>
              <a:rPr b="0" i="1" lang="uk-UA" sz="1800" spc="-1" strike="noStrike">
                <a:solidFill>
                  <a:srgbClr val="000000"/>
                </a:solidFill>
                <a:latin typeface="Arial"/>
                <a:ea typeface="DejaVu Sans"/>
              </a:rPr>
              <a:t>особливості</a:t>
            </a:r>
            <a:r>
              <a:rPr b="0" lang="uk-UA" sz="1800" spc="-1" strike="noStrike">
                <a:solidFill>
                  <a:srgbClr val="000000"/>
                </a:solidFill>
                <a:latin typeface="Arial"/>
                <a:ea typeface="DejaVu Sans"/>
              </a:rPr>
              <a:t>. </a:t>
            </a:r>
            <a:endParaRPr b="0" lang="en-US" sz="1800" spc="-1" strike="noStrike">
              <a:latin typeface="Arial"/>
            </a:endParaRPr>
          </a:p>
          <a:p>
            <a:pPr>
              <a:lnSpc>
                <a:spcPct val="100000"/>
              </a:lnSpc>
            </a:pPr>
            <a:r>
              <a:rPr b="0" lang="uk-UA" sz="1800" spc="-1" strike="noStrike">
                <a:solidFill>
                  <a:srgbClr val="000000"/>
                </a:solidFill>
                <a:latin typeface="Arial"/>
                <a:ea typeface="DejaVu Sans"/>
              </a:rPr>
              <a:t>1. Суб’єктом ведення війни виступає винятково держава </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2. У міжнародному співтоваристві склалась традиція врахування певних  умов, за якими війна може бути </a:t>
            </a:r>
            <a:r>
              <a:rPr b="0" lang="uk-UA" sz="1800" spc="-1" strike="noStrike" u="sng">
                <a:solidFill>
                  <a:srgbClr val="000000"/>
                </a:solidFill>
                <a:uFillTx/>
                <a:latin typeface="Arial"/>
                <a:ea typeface="DejaVu Sans"/>
              </a:rPr>
              <a:t>прийнятною</a:t>
            </a:r>
            <a:r>
              <a:rPr b="0" lang="uk-UA" sz="1800" spc="-1" strike="noStrike">
                <a:solidFill>
                  <a:srgbClr val="000000"/>
                </a:solidFill>
                <a:latin typeface="Arial"/>
                <a:ea typeface="DejaVu Sans"/>
              </a:rPr>
              <a:t>. У самому крайньому випадку, війна повинна бути самообороною,  а не злодійським починанням легітимного масового вбивства. У Статуті ООН міститься аналогічне положення щодо права народів (держав) на самооборону.</a:t>
            </a:r>
            <a:endParaRPr b="0" lang="en-US" sz="1800" spc="-1" strike="noStrike">
              <a:latin typeface="Arial"/>
            </a:endParaRPr>
          </a:p>
          <a:p>
            <a:pPr>
              <a:lnSpc>
                <a:spcPct val="100000"/>
              </a:lnSpc>
            </a:pPr>
            <a:r>
              <a:rPr b="0" lang="uk-UA" sz="1800" spc="-1" strike="noStrike">
                <a:solidFill>
                  <a:srgbClr val="000000"/>
                </a:solidFill>
                <a:latin typeface="Arial"/>
                <a:ea typeface="DejaVu Sans"/>
              </a:rPr>
              <a:t>3. Війна як «неприпустиме» з точки зору нормативно-правового підходу соціальне явище збройного насильства нерідко виступає у формі </a:t>
            </a:r>
            <a:r>
              <a:rPr b="1" lang="uk-UA" sz="1800" spc="-1" strike="noStrike">
                <a:solidFill>
                  <a:srgbClr val="000000"/>
                </a:solidFill>
                <a:latin typeface="Arial"/>
                <a:ea typeface="DejaVu Sans"/>
              </a:rPr>
              <a:t>агресії </a:t>
            </a:r>
            <a:r>
              <a:rPr b="0" lang="uk-UA" sz="1800" spc="-1" strike="noStrike">
                <a:solidFill>
                  <a:srgbClr val="000000"/>
                </a:solidFill>
                <a:latin typeface="Arial"/>
                <a:ea typeface="DejaVu Sans"/>
              </a:rPr>
              <a:t>або</a:t>
            </a:r>
            <a:r>
              <a:rPr b="1" lang="uk-UA" sz="1800" spc="-1" strike="noStrike">
                <a:solidFill>
                  <a:srgbClr val="000000"/>
                </a:solidFill>
                <a:latin typeface="Arial"/>
                <a:ea typeface="DejaVu Sans"/>
              </a:rPr>
              <a:t> агресивної війни</a:t>
            </a:r>
            <a:r>
              <a:rPr b="0" lang="uk-UA" sz="1800" spc="-1" strike="noStrike">
                <a:solidFill>
                  <a:srgbClr val="000000"/>
                </a:solidFill>
                <a:latin typeface="Arial"/>
                <a:ea typeface="DejaVu Sans"/>
              </a:rPr>
              <a:t>. </a:t>
            </a:r>
            <a:r>
              <a:rPr b="0" i="1" lang="uk-UA" sz="1800" spc="-1" strike="noStrike">
                <a:solidFill>
                  <a:srgbClr val="000000"/>
                </a:solidFill>
                <a:latin typeface="Arial"/>
                <a:ea typeface="DejaVu Sans"/>
              </a:rPr>
              <a:t>Агресією</a:t>
            </a:r>
            <a:r>
              <a:rPr b="0" lang="uk-UA" sz="1800" spc="-1" strike="noStrike">
                <a:solidFill>
                  <a:srgbClr val="000000"/>
                </a:solidFill>
                <a:latin typeface="Arial"/>
                <a:ea typeface="DejaVu Sans"/>
              </a:rPr>
              <a:t> є  всі види та форми незаконного (з огляду Статуту ООН) застосування збройної сили суб’єкта  міжнародного права стосовно аналогічного суб’єкта  міжнародного права, тобто нападу держави-агресора на державу-жертву агресії  </a:t>
            </a:r>
            <a:endParaRPr b="0" lang="en-US" sz="1800" spc="-1" strike="noStrike">
              <a:latin typeface="Arial"/>
            </a:endParaRPr>
          </a:p>
          <a:p>
            <a:pPr>
              <a:lnSpc>
                <a:spcPct val="100000"/>
              </a:lnSpc>
            </a:pPr>
            <a:r>
              <a:rPr b="0" lang="uk-UA" sz="1800" spc="-1" strike="noStrike">
                <a:solidFill>
                  <a:srgbClr val="000000"/>
                </a:solidFill>
                <a:latin typeface="Arial"/>
                <a:ea typeface="DejaVu Sans"/>
              </a:rPr>
              <a:t> </a:t>
            </a:r>
            <a:r>
              <a:rPr b="0" lang="uk-UA" sz="1800" spc="-1" strike="noStrike">
                <a:solidFill>
                  <a:srgbClr val="000000"/>
                </a:solidFill>
                <a:latin typeface="Arial"/>
                <a:ea typeface="DejaVu Sans"/>
              </a:rPr>
              <a:t>4. Повертаючись до політично-правового аспекту війни, вкажемо на  негативне ставлення громадськості до війни, на відміну від збройного конфлікту.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370800" y="671760"/>
            <a:ext cx="8355600" cy="6125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i="1" lang="uk-UA" sz="1800" spc="-1" strike="noStrike">
                <a:solidFill>
                  <a:srgbClr val="000000"/>
                </a:solidFill>
                <a:latin typeface="Arial"/>
                <a:ea typeface="DejaVu Sans"/>
              </a:rPr>
              <a:t>Можливість</a:t>
            </a:r>
            <a:r>
              <a:rPr b="1" lang="uk-UA" sz="1800" spc="-1" strike="noStrike">
                <a:solidFill>
                  <a:srgbClr val="000000"/>
                </a:solidFill>
                <a:latin typeface="Arial"/>
                <a:ea typeface="DejaVu Sans"/>
              </a:rPr>
              <a:t> </a:t>
            </a:r>
            <a:r>
              <a:rPr b="1" i="1" lang="uk-UA" sz="1800" spc="-1" strike="noStrike">
                <a:solidFill>
                  <a:srgbClr val="000000"/>
                </a:solidFill>
                <a:latin typeface="Arial"/>
                <a:ea typeface="DejaVu Sans"/>
              </a:rPr>
              <a:t>розв`язання нових війн</a:t>
            </a:r>
            <a:r>
              <a:rPr b="0" lang="uk-UA" sz="1800" spc="-1" strike="noStrike">
                <a:solidFill>
                  <a:srgbClr val="000000"/>
                </a:solidFill>
                <a:latin typeface="Arial"/>
                <a:ea typeface="DejaVu Sans"/>
              </a:rPr>
              <a:t> коріниться в існуванні економічних, соціально-політичних, культурно-цивілізаційних конфліктогенних факторів, ризиків та викликів безпеці держав фундаментального і ситуативного характеру. </a:t>
            </a:r>
            <a:endParaRPr b="0" lang="en-US" sz="1800" spc="-1" strike="noStrike">
              <a:latin typeface="Arial"/>
            </a:endParaRPr>
          </a:p>
          <a:p>
            <a:pPr>
              <a:lnSpc>
                <a:spcPct val="100000"/>
              </a:lnSpc>
            </a:pPr>
            <a:r>
              <a:rPr b="0" lang="uk-UA" sz="1800" spc="-1" strike="noStrike">
                <a:solidFill>
                  <a:srgbClr val="000000"/>
                </a:solidFill>
                <a:latin typeface="Arial"/>
                <a:ea typeface="DejaVu Sans"/>
              </a:rPr>
              <a:t>До </a:t>
            </a:r>
            <a:r>
              <a:rPr b="0" i="1" lang="uk-UA" sz="1800" spc="-1" strike="noStrike">
                <a:solidFill>
                  <a:srgbClr val="000000"/>
                </a:solidFill>
                <a:latin typeface="Arial"/>
                <a:ea typeface="DejaVu Sans"/>
              </a:rPr>
              <a:t>фундаментальних </a:t>
            </a:r>
            <a:r>
              <a:rPr b="0" lang="uk-UA" sz="1800" spc="-1" strike="noStrike">
                <a:solidFill>
                  <a:srgbClr val="000000"/>
                </a:solidFill>
                <a:latin typeface="Arial"/>
                <a:ea typeface="DejaVu Sans"/>
              </a:rPr>
              <a:t>політичних факторів ми відносимо: </a:t>
            </a:r>
            <a:endParaRPr b="0" lang="en-US" sz="1800" spc="-1" strike="noStrike">
              <a:latin typeface="Arial"/>
            </a:endParaRPr>
          </a:p>
          <a:p>
            <a:pPr>
              <a:lnSpc>
                <a:spcPct val="100000"/>
              </a:lnSpc>
            </a:pPr>
            <a:r>
              <a:rPr b="0" lang="uk-UA" sz="1800" spc="-1" strike="noStrike">
                <a:solidFill>
                  <a:srgbClr val="000000"/>
                </a:solidFill>
                <a:latin typeface="Arial"/>
                <a:ea typeface="DejaVu Sans"/>
              </a:rPr>
              <a:t>1. наявність у воєнних доктринах потужних держав та у оборонних альянсів концепцій застосування силових дій у разі виникнення загрози розв'язання війни, а також стереотипів «войовничого» воєнно-політичного мислення;</a:t>
            </a:r>
            <a:endParaRPr b="0" lang="en-US" sz="1800" spc="-1" strike="noStrike">
              <a:latin typeface="Arial"/>
            </a:endParaRPr>
          </a:p>
          <a:p>
            <a:pPr>
              <a:lnSpc>
                <a:spcPct val="100000"/>
              </a:lnSpc>
            </a:pPr>
            <a:r>
              <a:rPr b="0" lang="uk-UA" sz="1800" spc="-1" strike="noStrike">
                <a:solidFill>
                  <a:srgbClr val="000000"/>
                </a:solidFill>
                <a:latin typeface="Arial"/>
                <a:ea typeface="DejaVu Sans"/>
              </a:rPr>
              <a:t>2. зміцнення національних армій та тенденції утворення нових міждержавних збройних формувань, багатонаціональних сил, особливо сил швидкого реагування;</a:t>
            </a:r>
            <a:endParaRPr b="0" lang="en-US" sz="1800" spc="-1" strike="noStrike">
              <a:latin typeface="Arial"/>
            </a:endParaRPr>
          </a:p>
          <a:p>
            <a:pPr>
              <a:lnSpc>
                <a:spcPct val="100000"/>
              </a:lnSpc>
            </a:pPr>
            <a:r>
              <a:rPr b="0" lang="uk-UA" sz="1800" spc="-1" strike="noStrike">
                <a:solidFill>
                  <a:srgbClr val="000000"/>
                </a:solidFill>
                <a:latin typeface="Arial"/>
                <a:ea typeface="DejaVu Sans"/>
              </a:rPr>
              <a:t>3. продовження гонки озброєнь у різних формах, найпростішою з яких є постійне вдосконалення зброї, а більш складною – перехід до технічно складної зброї, яка недоступна країнам «третього світу» тощо. </a:t>
            </a:r>
            <a:endParaRPr b="0" lang="en-US" sz="1800" spc="-1" strike="noStrike">
              <a:latin typeface="Arial"/>
            </a:endParaRPr>
          </a:p>
          <a:p>
            <a:pPr>
              <a:lnSpc>
                <a:spcPct val="100000"/>
              </a:lnSpc>
            </a:pPr>
            <a:r>
              <a:rPr b="0" lang="uk-UA" sz="1800" spc="-1" strike="noStrike">
                <a:solidFill>
                  <a:srgbClr val="000000"/>
                </a:solidFill>
                <a:latin typeface="Arial"/>
                <a:ea typeface="DejaVu Sans"/>
              </a:rPr>
              <a:t>4. Схильність багатьох «технологічних» держав до силового (збройного) вирішення міжнародних конфліктних проблем. Збільшення населення, розвиток технологічної бази виробництва при зменшенні сільськосподарчого сектора економіки, унеможливлюють  забезпечення держав внутрішніми джерелами без залучення зовнішніх ресурсів. </a:t>
            </a:r>
            <a:endParaRPr b="0" lang="en-US" sz="1800" spc="-1" strike="noStrike">
              <a:latin typeface="Arial"/>
            </a:endParaRPr>
          </a:p>
          <a:p>
            <a:pPr>
              <a:lnSpc>
                <a:spcPct val="100000"/>
              </a:lnSpc>
            </a:pPr>
            <a:r>
              <a:rPr b="0" lang="uk-UA" sz="1800" spc="-1" strike="noStrike">
                <a:solidFill>
                  <a:srgbClr val="000000"/>
                </a:solidFill>
                <a:latin typeface="Arial"/>
                <a:ea typeface="DejaVu Sans"/>
              </a:rPr>
              <a:t>5. Існуюча архітектоніка міжнародної безпеки не здатна гарантувати відносно слабкі держави від посягань сильних держав-агресорів, які зважають на слабкість міжнародно-правових важелів запобігання війн.</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304920" y="426600"/>
            <a:ext cx="8685000" cy="5651640"/>
          </a:xfrm>
          <a:prstGeom prst="rect">
            <a:avLst/>
          </a:prstGeom>
          <a:noFill/>
          <a:ln w="0">
            <a:noFill/>
          </a:ln>
        </p:spPr>
        <p:style>
          <a:lnRef idx="0"/>
          <a:fillRef idx="0"/>
          <a:effectRef idx="0"/>
          <a:fontRef idx="minor"/>
        </p:style>
        <p:txBody>
          <a:bodyPr lIns="90000" rIns="90000" tIns="45000" bIns="45000">
            <a:normAutofit/>
          </a:bodyPr>
          <a:p>
            <a:pPr>
              <a:lnSpc>
                <a:spcPct val="100000"/>
              </a:lnSpc>
            </a:pPr>
            <a:r>
              <a:rPr b="0" lang="uk-UA" sz="1800" spc="-1" strike="noStrike">
                <a:solidFill>
                  <a:srgbClr val="000000"/>
                </a:solidFill>
                <a:latin typeface="Arial"/>
                <a:ea typeface="DejaVu Sans"/>
              </a:rPr>
              <a:t>Серед </a:t>
            </a:r>
            <a:r>
              <a:rPr b="0" i="1" lang="uk-UA" sz="1800" spc="-1" strike="noStrike">
                <a:solidFill>
                  <a:srgbClr val="000000"/>
                </a:solidFill>
                <a:latin typeface="Arial"/>
                <a:ea typeface="DejaVu Sans"/>
              </a:rPr>
              <a:t>ситуативних </a:t>
            </a:r>
            <a:r>
              <a:rPr b="0" lang="uk-UA" sz="1800" spc="-1" strike="noStrike">
                <a:solidFill>
                  <a:srgbClr val="000000"/>
                </a:solidFill>
                <a:latin typeface="Arial"/>
                <a:ea typeface="DejaVu Sans"/>
              </a:rPr>
              <a:t>соціально-політичних причин війн вкажемо на найбільш поширені: </a:t>
            </a:r>
            <a:endParaRPr b="0" lang="en-US" sz="1800" spc="-1" strike="noStrike">
              <a:latin typeface="Arial"/>
            </a:endParaRPr>
          </a:p>
          <a:p>
            <a:pPr>
              <a:lnSpc>
                <a:spcPct val="100000"/>
              </a:lnSpc>
            </a:pPr>
            <a:r>
              <a:rPr b="0" lang="uk-UA" sz="1800" spc="-1" strike="noStrike">
                <a:solidFill>
                  <a:srgbClr val="000000"/>
                </a:solidFill>
                <a:latin typeface="Arial"/>
                <a:ea typeface="DejaVu Sans"/>
              </a:rPr>
              <a:t>1. одна держава приходить до висновку вжити «останні» засоби задля досягнення своїх політичних і стратегічних  цілей, тому проводить збройний напад на іншу країну або виступає підбурювачем збройних змагань інших;</a:t>
            </a:r>
            <a:endParaRPr b="0" lang="en-US" sz="1800" spc="-1" strike="noStrike">
              <a:latin typeface="Arial"/>
            </a:endParaRPr>
          </a:p>
          <a:p>
            <a:pPr>
              <a:lnSpc>
                <a:spcPct val="100000"/>
              </a:lnSpc>
            </a:pPr>
            <a:r>
              <a:rPr b="0" lang="uk-UA" sz="1800" spc="-1" strike="noStrike">
                <a:solidFill>
                  <a:srgbClr val="000000"/>
                </a:solidFill>
                <a:latin typeface="Arial"/>
                <a:ea typeface="DejaVu Sans"/>
              </a:rPr>
              <a:t>2. держава захищається від агресора, здійснюючи своє право на індивідуальну або колективну самооборону, згідно зі ст. 42 Статуту ООН;</a:t>
            </a:r>
            <a:endParaRPr b="0" lang="en-US" sz="1800" spc="-1" strike="noStrike">
              <a:latin typeface="Arial"/>
            </a:endParaRPr>
          </a:p>
          <a:p>
            <a:pPr>
              <a:lnSpc>
                <a:spcPct val="100000"/>
              </a:lnSpc>
            </a:pPr>
            <a:r>
              <a:rPr b="0" lang="uk-UA" sz="1800" spc="-1" strike="noStrike">
                <a:solidFill>
                  <a:srgbClr val="000000"/>
                </a:solidFill>
                <a:latin typeface="Arial"/>
                <a:ea typeface="DejaVu Sans"/>
              </a:rPr>
              <a:t>3. згідно із рішенням Ради Безпеки ООН або регіональних органів про проведення збройної акції держава бере участь в організованій збройній боротьбі з порушниками загальновизнаного порядку в світі або в  регіоні, коли збройні акції за своїми масштабами перевершують конфлікт,  </a:t>
            </a:r>
            <a:endParaRPr b="0" lang="en-US" sz="1800" spc="-1" strike="noStrike">
              <a:latin typeface="Arial"/>
            </a:endParaRPr>
          </a:p>
          <a:p>
            <a:pPr>
              <a:lnSpc>
                <a:spcPct val="100000"/>
              </a:lnSpc>
            </a:pPr>
            <a:r>
              <a:rPr b="0" lang="uk-UA" sz="1800" spc="-1" strike="noStrike">
                <a:solidFill>
                  <a:srgbClr val="000000"/>
                </a:solidFill>
                <a:latin typeface="Arial"/>
                <a:ea typeface="DejaVu Sans"/>
              </a:rPr>
              <a:t>4. перманентні збройні сутички, в основі яких – релігійні суперечності, несумісні політико-правові та моральні переконання, культурні розбіжності, інші чинники соціокультурного характеру, згідно  із концепцією «конфлікту цивілізацій» С. Хантiнг­тона, переростають у масштабну війну.</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uk-UA" sz="1800" spc="-1" strike="noStrike">
                <a:solidFill>
                  <a:srgbClr val="000000"/>
                </a:solidFill>
                <a:latin typeface="Arial"/>
                <a:ea typeface="DejaVu Sans"/>
              </a:rPr>
              <a:t>Війна</a:t>
            </a:r>
            <a:r>
              <a:rPr b="0" i="1" lang="uk-UA" sz="1800" spc="-1" strike="noStrike">
                <a:solidFill>
                  <a:srgbClr val="000000"/>
                </a:solidFill>
                <a:latin typeface="Arial"/>
                <a:ea typeface="DejaVu Sans"/>
              </a:rPr>
              <a:t> </a:t>
            </a:r>
            <a:r>
              <a:rPr b="0" lang="uk-UA" sz="1800" spc="-1" strike="noStrike">
                <a:solidFill>
                  <a:srgbClr val="000000"/>
                </a:solidFill>
                <a:latin typeface="Arial"/>
                <a:ea typeface="DejaVu Sans"/>
              </a:rPr>
              <a:t>–</a:t>
            </a:r>
            <a:r>
              <a:rPr b="0" i="1" lang="uk-UA" sz="1800" spc="-1" strike="noStrike">
                <a:solidFill>
                  <a:srgbClr val="000000"/>
                </a:solidFill>
                <a:latin typeface="Arial"/>
                <a:ea typeface="DejaVu Sans"/>
              </a:rPr>
              <a:t> це легітимне організоване застосування державою збройної сили для досягнення цілей політики шляхом широких насильницьких дій проти держави-противника чи інших значних соціальних сил, масштаб та інтенсивність яких не припускають іншого тлумачення намірів сторін</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304920" y="457200"/>
            <a:ext cx="8685000" cy="836280"/>
          </a:xfrm>
          <a:prstGeom prst="rect">
            <a:avLst/>
          </a:prstGeom>
          <a:noFill/>
          <a:ln w="0">
            <a:noFill/>
          </a:ln>
        </p:spPr>
        <p:style>
          <a:lnRef idx="0"/>
          <a:fillRef idx="0"/>
          <a:effectRef idx="0"/>
          <a:fontRef idx="minor"/>
        </p:style>
      </p:sp>
      <p:sp>
        <p:nvSpPr>
          <p:cNvPr id="138" name="CustomShape 2"/>
          <p:cNvSpPr/>
          <p:nvPr/>
        </p:nvSpPr>
        <p:spPr>
          <a:xfrm>
            <a:off x="304920" y="1554120"/>
            <a:ext cx="8685000" cy="45241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uk-UA" sz="1800" spc="-1" strike="noStrike">
                <a:solidFill>
                  <a:srgbClr val="000000"/>
                </a:solidFill>
                <a:latin typeface="Arial"/>
                <a:ea typeface="DejaVu Sans"/>
              </a:rPr>
              <a:t>Згідно з «реалістичною» політичною ідеологією (</a:t>
            </a:r>
            <a:r>
              <a:rPr b="0" i="1" lang="uk-UA" sz="1800" spc="-1" strike="noStrike">
                <a:solidFill>
                  <a:srgbClr val="000000"/>
                </a:solidFill>
                <a:latin typeface="Arial"/>
                <a:ea typeface="DejaVu Sans"/>
              </a:rPr>
              <a:t>Г. Моргентау</a:t>
            </a:r>
            <a:r>
              <a:rPr b="0" lang="uk-UA" sz="1800" spc="-1" strike="noStrike">
                <a:solidFill>
                  <a:srgbClr val="000000"/>
                </a:solidFill>
                <a:latin typeface="Arial"/>
                <a:ea typeface="DejaVu Sans"/>
              </a:rPr>
              <a:t>) держави завжди шукають шляхів підсилення своєї влади,  мир – утопія, яку можна досягти лише за умов глобального балансу влади. Саме у війні є можливість підсилити свою силу на міжнародній арені шляхом вступу у союзи з сильними і перемогою потужного противника. У реалістів військова сила є головним інструментом зовнішньої політики, а реалізувати її ефективним чином можна через війни та збройні конфлікти. Сьогодні російські не заангажовані аналітики пов’язують агресивний войовничий курс РФ з внутрішніми проблемами авторитарно-тоталітарного режиму В.Путіна та його команди «силовиків».</a:t>
            </a:r>
            <a:endParaRPr b="0" lang="en-US" sz="1800" spc="-1" strike="noStrike">
              <a:latin typeface="Arial"/>
            </a:endParaRPr>
          </a:p>
          <a:p>
            <a:pPr>
              <a:lnSpc>
                <a:spcPct val="100000"/>
              </a:lnSpc>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Trek</Template>
  <TotalTime>791</TotalTime>
  <Application>LibreOffice/7.0.3.1$Windows_X86_64 LibreOffice_project/d7547858d014d4cf69878db179d326fc3483e082</Application>
  <Words>3003</Words>
  <Paragraphs>135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2021-08-15T11:37:33Z</dcterms:created>
  <dc:creator>Админ</dc:creator>
  <dc:description/>
  <dc:language>en-US</dc:language>
  <cp:lastModifiedBy/>
  <dcterms:modified xsi:type="dcterms:W3CDTF">2022-02-15T08:00:43Z</dcterms:modified>
  <cp:revision>47</cp:revision>
  <dc:subject/>
  <dc:title> Основи антикорупційної діяльності в Збройних силах України.  ЛЕКЦІЯ   Тема № 1: “ Основи антикорупційної діяльності в Збройних Силах України.” Заняття 1. Соціально-правова характеристика корупції.</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Екран (4:3)</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