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notesMasterIdLst>
    <p:notesMasterId r:id="rId8"/>
  </p:notesMasterIdLst>
  <p:handoutMasterIdLst>
    <p:handoutMasterId r:id="rId9"/>
  </p:handoutMasterIdLst>
  <p:sldIdLst>
    <p:sldId id="257" r:id="rId2"/>
    <p:sldId id="265" r:id="rId3"/>
    <p:sldId id="266" r:id="rId4"/>
    <p:sldId id="267" r:id="rId5"/>
    <p:sldId id="268" r:id="rId6"/>
    <p:sldId id="269" r:id="rId7"/>
  </p:sldIdLst>
  <p:sldSz cx="12192000" cy="6858000"/>
  <p:notesSz cx="6858000" cy="9144000"/>
  <p:defaultTextStyle>
    <a:defPPr rtl="0"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A8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355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AE10CE4-0AEF-4BAF-A7E0-9658501A1783}" type="datetime1">
              <a:rPr lang="uk-UA" smtClean="0"/>
              <a:t>20.09.2024</a:t>
            </a:fld>
            <a:endParaRPr lang="en-US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D92CB86-0DB9-4A70-B1CF-B23508471F6B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55764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E96D678-0CBC-4120-B2EA-DA48EA9EEA6C}" type="datetime1">
              <a:rPr lang="uk-UA" smtClean="0"/>
              <a:t>20.09.2024</a:t>
            </a:fld>
            <a:endParaRPr lang="en-US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uk"/>
              <a:t>Зразки заголовків</a:t>
            </a:r>
            <a:endParaRPr lang="en-US"/>
          </a:p>
          <a:p>
            <a:pPr lvl="1" rtl="0"/>
            <a:r>
              <a:rPr lang="uk"/>
              <a:t>Другий рівень</a:t>
            </a:r>
          </a:p>
          <a:p>
            <a:pPr lvl="2" rtl="0"/>
            <a:r>
              <a:rPr lang="uk"/>
              <a:t>Третій рівень</a:t>
            </a:r>
          </a:p>
          <a:p>
            <a:pPr lvl="3" rtl="0"/>
            <a:r>
              <a:rPr lang="uk"/>
              <a:t>Четвертий рівень</a:t>
            </a:r>
          </a:p>
          <a:p>
            <a:pPr lvl="4" rtl="0"/>
            <a:r>
              <a:rPr lang="uk"/>
              <a:t>П’ятий рівень</a:t>
            </a:r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2B151B-D7D1-48E5-8230-5AADBC794F88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5927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кутник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rtlCol="0"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cxnSp>
        <p:nvCxnSpPr>
          <p:cNvPr id="9" name="Пряма сполучна лінія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6D1EC39-490E-4AE8-92CB-DE9518FDD1BD}" type="datetime1">
              <a:rPr lang="uk-UA" smtClean="0"/>
              <a:t>20.09.2024</a:t>
            </a:fld>
            <a:endParaRPr lang="en-US" dirty="0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331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Місце для вертикального тексту 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 rtlCol="0"/>
          <a:lstStyle/>
          <a:p>
            <a:pPr lvl="0" rtl="0"/>
            <a:r>
              <a:rPr lang="uk-UA"/>
              <a:t>Клацніть, щоб відредагувати стилі зразків тексту</a:t>
            </a:r>
          </a:p>
          <a:p>
            <a:pPr lvl="1" rtl="0"/>
            <a:r>
              <a:rPr lang="uk-UA"/>
              <a:t>Другий рівень</a:t>
            </a:r>
          </a:p>
          <a:p>
            <a:pPr lvl="2" rtl="0"/>
            <a:r>
              <a:rPr lang="uk-UA"/>
              <a:t>Третій рівень</a:t>
            </a:r>
          </a:p>
          <a:p>
            <a:pPr lvl="3" rtl="0"/>
            <a:r>
              <a:rPr lang="uk-UA"/>
              <a:t>Четвертий рівень</a:t>
            </a:r>
          </a:p>
          <a:p>
            <a:pPr lvl="4" rtl="0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44A78F6-72DB-416E-B2B1-9040BCAD9E9D}" type="datetime1">
              <a:rPr lang="uk-UA" smtClean="0"/>
              <a:t>20.09.2024</a:t>
            </a:fld>
            <a:endParaRPr lang="en-US" dirty="0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269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Вертикальний заголовок 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 rtlCol="0"/>
          <a:lstStyle/>
          <a:p>
            <a:pPr rtl="0"/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Місце для вертикального тексту 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 rtlCol="0"/>
          <a:lstStyle/>
          <a:p>
            <a:pPr lvl="0" rtl="0"/>
            <a:r>
              <a:rPr lang="uk-UA"/>
              <a:t>Клацніть, щоб відредагувати стилі зразків тексту</a:t>
            </a:r>
          </a:p>
          <a:p>
            <a:pPr lvl="1" rtl="0"/>
            <a:r>
              <a:rPr lang="uk-UA"/>
              <a:t>Другий рівень</a:t>
            </a:r>
          </a:p>
          <a:p>
            <a:pPr lvl="2" rtl="0"/>
            <a:r>
              <a:rPr lang="uk-UA"/>
              <a:t>Третій рівень</a:t>
            </a:r>
          </a:p>
          <a:p>
            <a:pPr lvl="3" rtl="0"/>
            <a:r>
              <a:rPr lang="uk-UA"/>
              <a:t>Четвертий рівень</a:t>
            </a:r>
          </a:p>
          <a:p>
            <a:pPr lvl="4" rtl="0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7B12714-5B97-4F13-9792-6D53EADE4894}" type="datetime1">
              <a:rPr lang="uk-UA" smtClean="0"/>
              <a:t>20.09.2024</a:t>
            </a:fld>
            <a:endParaRPr lang="en-US" dirty="0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Місце для номера слайда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82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uk-UA"/>
              <a:t>Клацніть, щоб відредагувати стилі зразків тексту</a:t>
            </a:r>
          </a:p>
          <a:p>
            <a:pPr lvl="1" rtl="0"/>
            <a:r>
              <a:rPr lang="uk-UA"/>
              <a:t>Другий рівень</a:t>
            </a:r>
          </a:p>
          <a:p>
            <a:pPr lvl="2" rtl="0"/>
            <a:r>
              <a:rPr lang="uk-UA"/>
              <a:t>Третій рівень</a:t>
            </a:r>
          </a:p>
          <a:p>
            <a:pPr lvl="3" rtl="0"/>
            <a:r>
              <a:rPr lang="uk-UA"/>
              <a:t>Четвертий рівень</a:t>
            </a:r>
          </a:p>
          <a:p>
            <a:pPr lvl="4" rtl="0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6F0AF5F-7003-4DD2-8176-01461E5D019D}" type="datetime1">
              <a:rPr lang="uk-UA" smtClean="0"/>
              <a:t>20.09.2024</a:t>
            </a:fld>
            <a:endParaRPr lang="en-US" dirty="0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670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кутник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rtlCol="0"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rtlCol="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9" name="Пряма сполучна лінія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3C50B06-0C76-4044-B569-A7DE6500F95B}" type="datetime1">
              <a:rPr lang="uk-UA" smtClean="0"/>
              <a:t>20.09.2024</a:t>
            </a:fld>
            <a:endParaRPr lang="en-US" dirty="0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1" name="Місце для номера слайда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162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елементи вміст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 rtlCol="0"/>
          <a:lstStyle/>
          <a:p>
            <a:pPr lvl="0" rtl="0"/>
            <a:r>
              <a:rPr lang="uk-UA"/>
              <a:t>Клацніть, щоб відредагувати стилі зразків тексту</a:t>
            </a:r>
          </a:p>
          <a:p>
            <a:pPr lvl="1" rtl="0"/>
            <a:r>
              <a:rPr lang="uk-UA"/>
              <a:t>Другий рівень</a:t>
            </a:r>
          </a:p>
          <a:p>
            <a:pPr lvl="2" rtl="0"/>
            <a:r>
              <a:rPr lang="uk-UA"/>
              <a:t>Третій рівень</a:t>
            </a:r>
          </a:p>
          <a:p>
            <a:pPr lvl="3" rtl="0"/>
            <a:r>
              <a:rPr lang="uk-UA"/>
              <a:t>Четвертий рівень</a:t>
            </a:r>
          </a:p>
          <a:p>
            <a:pPr lvl="4" rtl="0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 rtlCol="0"/>
          <a:lstStyle/>
          <a:p>
            <a:pPr lvl="0" rtl="0"/>
            <a:r>
              <a:rPr lang="uk-UA"/>
              <a:t>Клацніть, щоб відредагувати стилі зразків тексту</a:t>
            </a:r>
          </a:p>
          <a:p>
            <a:pPr lvl="1" rtl="0"/>
            <a:r>
              <a:rPr lang="uk-UA"/>
              <a:t>Другий рівень</a:t>
            </a:r>
          </a:p>
          <a:p>
            <a:pPr lvl="2" rtl="0"/>
            <a:r>
              <a:rPr lang="uk-UA"/>
              <a:t>Третій рівень</a:t>
            </a:r>
          </a:p>
          <a:p>
            <a:pPr lvl="3" rtl="0"/>
            <a:r>
              <a:rPr lang="uk-UA"/>
              <a:t>Четвертий рівень</a:t>
            </a:r>
          </a:p>
          <a:p>
            <a:pPr lvl="4" rtl="0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B28E885-5816-420A-9D42-2FEF30285AD2}" type="datetime1">
              <a:rPr lang="uk-UA" smtClean="0"/>
              <a:t>20.09.2024</a:t>
            </a:fld>
            <a:endParaRPr lang="en-US" dirty="0"/>
          </a:p>
        </p:txBody>
      </p:sp>
      <p:sp>
        <p:nvSpPr>
          <p:cNvPr id="9" name="Місце для нижнього колонтитула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Місце для номера слайда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66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 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rtlCol="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 rtlCol="0"/>
          <a:lstStyle/>
          <a:p>
            <a:pPr lvl="0" rtl="0"/>
            <a:r>
              <a:rPr lang="uk-UA"/>
              <a:t>Клацніть, щоб відредагувати стилі зразків тексту</a:t>
            </a:r>
          </a:p>
          <a:p>
            <a:pPr lvl="1" rtl="0"/>
            <a:r>
              <a:rPr lang="uk-UA"/>
              <a:t>Другий рівень</a:t>
            </a:r>
          </a:p>
          <a:p>
            <a:pPr lvl="2" rtl="0"/>
            <a:r>
              <a:rPr lang="uk-UA"/>
              <a:t>Третій рівень</a:t>
            </a:r>
          </a:p>
          <a:p>
            <a:pPr lvl="3" rtl="0"/>
            <a:r>
              <a:rPr lang="uk-UA"/>
              <a:t>Четвертий рівень</a:t>
            </a:r>
          </a:p>
          <a:p>
            <a:pPr lvl="4" rtl="0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rtlCol="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 rtlCol="0"/>
          <a:lstStyle/>
          <a:p>
            <a:pPr lvl="0" rtl="0"/>
            <a:r>
              <a:rPr lang="uk-UA"/>
              <a:t>Клацніть, щоб відредагувати стилі зразків тексту</a:t>
            </a:r>
          </a:p>
          <a:p>
            <a:pPr lvl="1" rtl="0"/>
            <a:r>
              <a:rPr lang="uk-UA"/>
              <a:t>Другий рівень</a:t>
            </a:r>
          </a:p>
          <a:p>
            <a:pPr lvl="2" rtl="0"/>
            <a:r>
              <a:rPr lang="uk-UA"/>
              <a:t>Третій рівень</a:t>
            </a:r>
          </a:p>
          <a:p>
            <a:pPr lvl="3" rtl="0"/>
            <a:r>
              <a:rPr lang="uk-UA"/>
              <a:t>Четвертий рівень</a:t>
            </a:r>
          </a:p>
          <a:p>
            <a:pPr lvl="4" rtl="0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BF90331-8470-4DAA-A3A0-CA149191E13B}" type="datetime1">
              <a:rPr lang="uk-UA" smtClean="0"/>
              <a:t>20.09.2024</a:t>
            </a:fld>
            <a:endParaRPr lang="en-US" dirty="0"/>
          </a:p>
        </p:txBody>
      </p:sp>
      <p:sp>
        <p:nvSpPr>
          <p:cNvPr id="11" name="Місце для нижнього колонтитула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2" name="Місце для номера слайда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194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6" name="Місце для дати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1C95A89-DE92-4CEC-84F2-B31945BCA6E4}" type="datetime1">
              <a:rPr lang="uk-UA" smtClean="0"/>
              <a:t>20.09.2024</a:t>
            </a:fld>
            <a:endParaRPr lang="en-US" dirty="0"/>
          </a:p>
        </p:txBody>
      </p:sp>
      <p:sp>
        <p:nvSpPr>
          <p:cNvPr id="7" name="Місце для нижнього колонтитула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8" name="Місце для номера слайда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860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кутник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61F2CEA-8735-4CB5-A8E4-796AAFC6E7DA}" type="datetime1">
              <a:rPr lang="uk-UA" smtClean="0"/>
              <a:t>20.09.2024</a:t>
            </a:fld>
            <a:endParaRPr lang="en-US" dirty="0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422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кутник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rtlCol="0"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 rtlCol="0"/>
          <a:lstStyle/>
          <a:p>
            <a:pPr lvl="0" rtl="0"/>
            <a:r>
              <a:rPr lang="uk-UA"/>
              <a:t>Клацніть, щоб відредагувати стилі зразків тексту</a:t>
            </a:r>
          </a:p>
          <a:p>
            <a:pPr lvl="1" rtl="0"/>
            <a:r>
              <a:rPr lang="uk-UA"/>
              <a:t>Другий рівень</a:t>
            </a:r>
          </a:p>
          <a:p>
            <a:pPr lvl="2" rtl="0"/>
            <a:r>
              <a:rPr lang="uk-UA"/>
              <a:t>Третій рівень</a:t>
            </a:r>
          </a:p>
          <a:p>
            <a:pPr lvl="3" rtl="0"/>
            <a:r>
              <a:rPr lang="uk-UA"/>
              <a:t>Четвертий рівень</a:t>
            </a:r>
          </a:p>
          <a:p>
            <a:pPr lvl="4" rtl="0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 rtlCol="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fld id="{089DF9F9-C3E5-4342-B0AC-4484E4AF4438}" type="datetime1">
              <a:rPr lang="uk-UA" smtClean="0"/>
              <a:t>20.09.2024</a:t>
            </a:fld>
            <a:endParaRPr lang="en-US" dirty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 rtlCol="0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7" name="Місце для номера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282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кутник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Місце для зображення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rtlCol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 rtlCol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fld id="{B7FA476F-E2E0-4285-BE13-EC00DD3E8A1C}" type="datetime1">
              <a:rPr lang="uk-UA" smtClean="0"/>
              <a:t>20.09.2024</a:t>
            </a:fld>
            <a:endParaRPr lang="en-US" dirty="0"/>
          </a:p>
        </p:txBody>
      </p:sp>
      <p:sp>
        <p:nvSpPr>
          <p:cNvPr id="6" name="Місце для нижнього колонтитула 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 rtlCol="0"/>
          <a:lstStyle/>
          <a:p>
            <a:pPr algn="l" rtl="0"/>
            <a:endParaRPr lang="en-US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267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uk" dirty="0"/>
              <a:t>Зразок заголовка</a:t>
            </a:r>
            <a:endParaRPr lang="en-US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uk" dirty="0"/>
              <a:t>Зразки заголовків</a:t>
            </a:r>
          </a:p>
          <a:p>
            <a:pPr lvl="1" rtl="0"/>
            <a:r>
              <a:rPr lang="uk" dirty="0"/>
              <a:t>Другий рівень</a:t>
            </a:r>
          </a:p>
          <a:p>
            <a:pPr lvl="2" rtl="0"/>
            <a:r>
              <a:rPr lang="uk" dirty="0"/>
              <a:t>Третій рівень</a:t>
            </a:r>
          </a:p>
          <a:p>
            <a:pPr lvl="3" rtl="0"/>
            <a:r>
              <a:rPr lang="uk" dirty="0"/>
              <a:t>Четвертий рівень</a:t>
            </a:r>
          </a:p>
          <a:p>
            <a:pPr lvl="4" rtl="0"/>
            <a:r>
              <a:rPr lang="uk" dirty="0"/>
              <a:t>П’ятий рівень</a:t>
            </a:r>
            <a:endParaRPr lang="en-US" dirty="0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pPr rtl="0"/>
            <a:fld id="{372DE5ED-A30D-4234-8893-A9691FA5F80E}" type="datetime1">
              <a:rPr lang="uk-UA" smtClean="0"/>
              <a:t>20.09.2024</a:t>
            </a:fld>
            <a:endParaRPr lang="en-US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t>‹№›</a:t>
            </a:fld>
            <a:endParaRPr lang="en-US" dirty="0"/>
          </a:p>
        </p:txBody>
      </p:sp>
      <p:cxnSp>
        <p:nvCxnSpPr>
          <p:cNvPr id="10" name="Пряма сполучна лінія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4982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47" r:id="rId3"/>
    <p:sldLayoutId id="2147483743" r:id="rId4"/>
    <p:sldLayoutId id="2147483738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700" i="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Прямокутник 21">
            <a:extLst>
              <a:ext uri="{FF2B5EF4-FFF2-40B4-BE49-F238E27FC236}">
                <a16:creationId xmlns:a16="http://schemas.microsoft.com/office/drawing/2014/main" id="{A9286AD2-18A9-4868-A4E3-7A2097A20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1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FD68DA-43BA-4508-8DE2-BA9BB7B2FA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9530" y="639097"/>
            <a:ext cx="10153542" cy="3686015"/>
          </a:xfrm>
        </p:spPr>
        <p:txBody>
          <a:bodyPr rtlCol="0">
            <a:normAutofit/>
          </a:bodyPr>
          <a:lstStyle/>
          <a:p>
            <a:pPr marL="12700" marR="5080">
              <a:lnSpc>
                <a:spcPct val="100000"/>
              </a:lnSpc>
              <a:spcBef>
                <a:spcPts val="605"/>
              </a:spcBef>
            </a:pPr>
            <a:r>
              <a:rPr lang="ru-RU" sz="4800" b="1" spc="-10" dirty="0">
                <a:solidFill>
                  <a:schemeClr val="tx1"/>
                </a:solidFill>
                <a:latin typeface="Calibri Light"/>
                <a:cs typeface="Calibri Light"/>
              </a:rPr>
              <a:t>«</a:t>
            </a:r>
            <a:r>
              <a:rPr lang="ru-RU" sz="4800" b="1" spc="-10" dirty="0" err="1">
                <a:solidFill>
                  <a:schemeClr val="tx1"/>
                </a:solidFill>
                <a:latin typeface="Calibri Light"/>
                <a:cs typeface="Calibri Light"/>
              </a:rPr>
              <a:t>Управління</a:t>
            </a:r>
            <a:r>
              <a:rPr lang="ru-RU" sz="4800" b="1" spc="-10" dirty="0">
                <a:solidFill>
                  <a:schemeClr val="tx1"/>
                </a:solidFill>
                <a:latin typeface="Calibri Light"/>
                <a:cs typeface="Calibri Light"/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latin typeface="Calibri Light"/>
                <a:cs typeface="Calibri Light"/>
              </a:rPr>
              <a:t>податковими</a:t>
            </a:r>
            <a:r>
              <a:rPr lang="ru-RU" sz="4800" b="1" spc="-35" dirty="0">
                <a:solidFill>
                  <a:schemeClr val="tx1"/>
                </a:solidFill>
                <a:latin typeface="Calibri Light"/>
                <a:cs typeface="Calibri Light"/>
              </a:rPr>
              <a:t> </a:t>
            </a:r>
            <a:r>
              <a:rPr lang="ru-RU" sz="4800" b="1" spc="-10" dirty="0" err="1">
                <a:solidFill>
                  <a:schemeClr val="tx1"/>
                </a:solidFill>
                <a:latin typeface="Calibri Light"/>
                <a:cs typeface="Calibri Light"/>
              </a:rPr>
              <a:t>ризиками</a:t>
            </a:r>
            <a:r>
              <a:rPr lang="ru-RU" sz="4800" b="1" spc="-10" dirty="0">
                <a:solidFill>
                  <a:schemeClr val="tx1"/>
                </a:solidFill>
                <a:latin typeface="Calibri Light"/>
                <a:cs typeface="Calibri Light"/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latin typeface="Calibri Light"/>
                <a:cs typeface="Calibri Light"/>
              </a:rPr>
              <a:t>українського</a:t>
            </a:r>
            <a:r>
              <a:rPr lang="ru-RU" sz="4800" b="1" spc="-45" dirty="0">
                <a:solidFill>
                  <a:schemeClr val="tx1"/>
                </a:solidFill>
                <a:latin typeface="Calibri Light"/>
                <a:cs typeface="Calibri Light"/>
              </a:rPr>
              <a:t> </a:t>
            </a:r>
            <a:r>
              <a:rPr lang="ru-RU" sz="4800" b="1" spc="-10" dirty="0" err="1">
                <a:solidFill>
                  <a:schemeClr val="tx1"/>
                </a:solidFill>
                <a:latin typeface="Calibri Light"/>
                <a:cs typeface="Calibri Light"/>
              </a:rPr>
              <a:t>бізнесу</a:t>
            </a:r>
            <a:r>
              <a:rPr lang="ru-RU" sz="4800" b="1" spc="-10" dirty="0">
                <a:solidFill>
                  <a:schemeClr val="tx1"/>
                </a:solidFill>
                <a:latin typeface="Calibri Light"/>
                <a:cs typeface="Calibri Light"/>
              </a:rPr>
              <a:t>»</a:t>
            </a:r>
            <a:endParaRPr lang="ru-RU" sz="4800" b="1" dirty="0">
              <a:solidFill>
                <a:schemeClr val="tx1"/>
              </a:solidFill>
              <a:latin typeface="Calibri Light"/>
              <a:cs typeface="Calibri Light"/>
            </a:endParaRPr>
          </a:p>
        </p:txBody>
      </p:sp>
      <p:cxnSp>
        <p:nvCxnSpPr>
          <p:cNvPr id="24" name="Пряма сполучна лінія 23">
            <a:extLst>
              <a:ext uri="{FF2B5EF4-FFF2-40B4-BE49-F238E27FC236}">
                <a16:creationId xmlns:a16="http://schemas.microsoft.com/office/drawing/2014/main" id="{E7A7CD63-7EC3-44F3-95D0-595C4019F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27754" y="4498925"/>
            <a:ext cx="5636107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3737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object 5"/>
          <p:cNvGrpSpPr/>
          <p:nvPr/>
        </p:nvGrpSpPr>
        <p:grpSpPr>
          <a:xfrm>
            <a:off x="464819" y="1737360"/>
            <a:ext cx="11282680" cy="3271520"/>
            <a:chOff x="464819" y="1737360"/>
            <a:chExt cx="11282680" cy="3271520"/>
          </a:xfrm>
        </p:grpSpPr>
        <p:sp>
          <p:nvSpPr>
            <p:cNvPr id="6" name="object 6"/>
            <p:cNvSpPr/>
            <p:nvPr/>
          </p:nvSpPr>
          <p:spPr>
            <a:xfrm>
              <a:off x="464819" y="1737360"/>
              <a:ext cx="11282680" cy="934719"/>
            </a:xfrm>
            <a:custGeom>
              <a:avLst/>
              <a:gdLst/>
              <a:ahLst/>
              <a:cxnLst/>
              <a:rect l="l" t="t" r="r" b="b"/>
              <a:pathLst>
                <a:path w="11282680" h="934719">
                  <a:moveTo>
                    <a:pt x="11126851" y="0"/>
                  </a:moveTo>
                  <a:lnTo>
                    <a:pt x="155790" y="0"/>
                  </a:lnTo>
                  <a:lnTo>
                    <a:pt x="106548" y="7940"/>
                  </a:lnTo>
                  <a:lnTo>
                    <a:pt x="63782" y="30053"/>
                  </a:lnTo>
                  <a:lnTo>
                    <a:pt x="30058" y="63779"/>
                  </a:lnTo>
                  <a:lnTo>
                    <a:pt x="7942" y="106558"/>
                  </a:lnTo>
                  <a:lnTo>
                    <a:pt x="0" y="155828"/>
                  </a:lnTo>
                  <a:lnTo>
                    <a:pt x="0" y="934719"/>
                  </a:lnTo>
                  <a:lnTo>
                    <a:pt x="11282680" y="934719"/>
                  </a:lnTo>
                  <a:lnTo>
                    <a:pt x="11282680" y="155828"/>
                  </a:lnTo>
                  <a:lnTo>
                    <a:pt x="11274739" y="106558"/>
                  </a:lnTo>
                  <a:lnTo>
                    <a:pt x="11252626" y="63779"/>
                  </a:lnTo>
                  <a:lnTo>
                    <a:pt x="11218900" y="30053"/>
                  </a:lnTo>
                  <a:lnTo>
                    <a:pt x="11176121" y="7940"/>
                  </a:lnTo>
                  <a:lnTo>
                    <a:pt x="11126851" y="0"/>
                  </a:lnTo>
                  <a:close/>
                </a:path>
              </a:pathLst>
            </a:custGeom>
            <a:solidFill>
              <a:srgbClr val="85BB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64819" y="2524760"/>
              <a:ext cx="11282680" cy="934719"/>
            </a:xfrm>
            <a:custGeom>
              <a:avLst/>
              <a:gdLst/>
              <a:ahLst/>
              <a:cxnLst/>
              <a:rect l="l" t="t" r="r" b="b"/>
              <a:pathLst>
                <a:path w="11282680" h="934720">
                  <a:moveTo>
                    <a:pt x="11126851" y="0"/>
                  </a:moveTo>
                  <a:lnTo>
                    <a:pt x="155790" y="0"/>
                  </a:lnTo>
                  <a:lnTo>
                    <a:pt x="106548" y="7940"/>
                  </a:lnTo>
                  <a:lnTo>
                    <a:pt x="63782" y="30053"/>
                  </a:lnTo>
                  <a:lnTo>
                    <a:pt x="30058" y="63779"/>
                  </a:lnTo>
                  <a:lnTo>
                    <a:pt x="7942" y="106558"/>
                  </a:lnTo>
                  <a:lnTo>
                    <a:pt x="0" y="155828"/>
                  </a:lnTo>
                  <a:lnTo>
                    <a:pt x="0" y="934719"/>
                  </a:lnTo>
                  <a:lnTo>
                    <a:pt x="11282680" y="934719"/>
                  </a:lnTo>
                  <a:lnTo>
                    <a:pt x="11282680" y="155828"/>
                  </a:lnTo>
                  <a:lnTo>
                    <a:pt x="11274739" y="106558"/>
                  </a:lnTo>
                  <a:lnTo>
                    <a:pt x="11252626" y="63779"/>
                  </a:lnTo>
                  <a:lnTo>
                    <a:pt x="11218900" y="30053"/>
                  </a:lnTo>
                  <a:lnTo>
                    <a:pt x="11176121" y="7940"/>
                  </a:lnTo>
                  <a:lnTo>
                    <a:pt x="11126851" y="0"/>
                  </a:lnTo>
                  <a:close/>
                </a:path>
              </a:pathLst>
            </a:custGeom>
            <a:solidFill>
              <a:srgbClr val="43A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64819" y="3294380"/>
              <a:ext cx="11282680" cy="934719"/>
            </a:xfrm>
            <a:custGeom>
              <a:avLst/>
              <a:gdLst/>
              <a:ahLst/>
              <a:cxnLst/>
              <a:rect l="l" t="t" r="r" b="b"/>
              <a:pathLst>
                <a:path w="11282680" h="934720">
                  <a:moveTo>
                    <a:pt x="11126851" y="0"/>
                  </a:moveTo>
                  <a:lnTo>
                    <a:pt x="155790" y="0"/>
                  </a:lnTo>
                  <a:lnTo>
                    <a:pt x="106548" y="7940"/>
                  </a:lnTo>
                  <a:lnTo>
                    <a:pt x="63782" y="30053"/>
                  </a:lnTo>
                  <a:lnTo>
                    <a:pt x="30058" y="63779"/>
                  </a:lnTo>
                  <a:lnTo>
                    <a:pt x="7942" y="106558"/>
                  </a:lnTo>
                  <a:lnTo>
                    <a:pt x="0" y="155829"/>
                  </a:lnTo>
                  <a:lnTo>
                    <a:pt x="0" y="934720"/>
                  </a:lnTo>
                  <a:lnTo>
                    <a:pt x="11282680" y="934720"/>
                  </a:lnTo>
                  <a:lnTo>
                    <a:pt x="11282680" y="155829"/>
                  </a:lnTo>
                  <a:lnTo>
                    <a:pt x="11274739" y="106558"/>
                  </a:lnTo>
                  <a:lnTo>
                    <a:pt x="11252626" y="63779"/>
                  </a:lnTo>
                  <a:lnTo>
                    <a:pt x="11218900" y="30053"/>
                  </a:lnTo>
                  <a:lnTo>
                    <a:pt x="11176121" y="7940"/>
                  </a:lnTo>
                  <a:lnTo>
                    <a:pt x="11126851" y="0"/>
                  </a:lnTo>
                  <a:close/>
                </a:path>
              </a:pathLst>
            </a:custGeom>
            <a:solidFill>
              <a:srgbClr val="2588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64819" y="4074160"/>
              <a:ext cx="11282680" cy="934719"/>
            </a:xfrm>
            <a:custGeom>
              <a:avLst/>
              <a:gdLst/>
              <a:ahLst/>
              <a:cxnLst/>
              <a:rect l="l" t="t" r="r" b="b"/>
              <a:pathLst>
                <a:path w="11282680" h="934720">
                  <a:moveTo>
                    <a:pt x="11126851" y="0"/>
                  </a:moveTo>
                  <a:lnTo>
                    <a:pt x="155790" y="0"/>
                  </a:lnTo>
                  <a:lnTo>
                    <a:pt x="106548" y="7940"/>
                  </a:lnTo>
                  <a:lnTo>
                    <a:pt x="63782" y="30053"/>
                  </a:lnTo>
                  <a:lnTo>
                    <a:pt x="30058" y="63779"/>
                  </a:lnTo>
                  <a:lnTo>
                    <a:pt x="7942" y="106558"/>
                  </a:lnTo>
                  <a:lnTo>
                    <a:pt x="0" y="155828"/>
                  </a:lnTo>
                  <a:lnTo>
                    <a:pt x="0" y="934719"/>
                  </a:lnTo>
                  <a:lnTo>
                    <a:pt x="11282680" y="934719"/>
                  </a:lnTo>
                  <a:lnTo>
                    <a:pt x="11282680" y="155828"/>
                  </a:lnTo>
                  <a:lnTo>
                    <a:pt x="11274739" y="106558"/>
                  </a:lnTo>
                  <a:lnTo>
                    <a:pt x="11252626" y="63779"/>
                  </a:lnTo>
                  <a:lnTo>
                    <a:pt x="11218900" y="30053"/>
                  </a:lnTo>
                  <a:lnTo>
                    <a:pt x="11176121" y="7940"/>
                  </a:lnTo>
                  <a:lnTo>
                    <a:pt x="11126851" y="0"/>
                  </a:lnTo>
                  <a:close/>
                </a:path>
              </a:pathLst>
            </a:custGeom>
            <a:solidFill>
              <a:srgbClr val="046A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225">
              <a:lnSpc>
                <a:spcPct val="100000"/>
              </a:lnSpc>
              <a:spcBef>
                <a:spcPts val="100"/>
              </a:spcBef>
            </a:pPr>
            <a:r>
              <a:rPr dirty="0"/>
              <a:t>Загальні</a:t>
            </a:r>
            <a:r>
              <a:rPr spc="-30" dirty="0"/>
              <a:t> </a:t>
            </a:r>
            <a:r>
              <a:rPr spc="-20" dirty="0"/>
              <a:t>дані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33400" y="1925637"/>
            <a:ext cx="11109960" cy="29127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До</a:t>
            </a:r>
            <a:r>
              <a:rPr sz="18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міжнародної</a:t>
            </a:r>
            <a:r>
              <a:rPr sz="18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консалтингової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компанії</a:t>
            </a:r>
            <a:r>
              <a:rPr sz="18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звернулась</a:t>
            </a:r>
            <a:r>
              <a:rPr sz="18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Група</a:t>
            </a:r>
            <a:r>
              <a:rPr sz="18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компаній,</a:t>
            </a:r>
            <a:r>
              <a:rPr sz="1800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що</a:t>
            </a:r>
            <a:r>
              <a:rPr sz="18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представлена</a:t>
            </a:r>
            <a:r>
              <a:rPr sz="18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на</a:t>
            </a:r>
            <a:r>
              <a:rPr sz="18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світовому</a:t>
            </a:r>
            <a:r>
              <a:rPr sz="18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та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вітчизняному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ринку.</a:t>
            </a:r>
            <a:r>
              <a:rPr sz="18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Група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займається</a:t>
            </a:r>
            <a:r>
              <a:rPr sz="18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розробленням, виробництвом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та</a:t>
            </a:r>
            <a:r>
              <a:rPr sz="18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реалізацією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засобів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захисту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рослин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(ЗЗР).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4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Група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має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декілька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компаній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в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Україні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та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за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кордоном (див.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структуру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та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функціональний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профіль на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 err="1">
                <a:solidFill>
                  <a:srgbClr val="FFFFFF"/>
                </a:solidFill>
                <a:latin typeface="Calibri"/>
                <a:cs typeface="Calibri"/>
              </a:rPr>
              <a:t>слайдах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uk-UA" sz="1800">
                <a:solidFill>
                  <a:srgbClr val="FFFFFF"/>
                </a:solidFill>
                <a:latin typeface="Calibri"/>
                <a:cs typeface="Calibri"/>
              </a:rPr>
              <a:t>3-5</a:t>
            </a:r>
            <a:r>
              <a:rPr sz="1800" spc="-25">
                <a:solidFill>
                  <a:srgbClr val="FFFFFF"/>
                </a:solidFill>
                <a:latin typeface="Calibri"/>
                <a:cs typeface="Calibri"/>
              </a:rPr>
              <a:t>).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300" dirty="0">
              <a:latin typeface="Calibri"/>
              <a:cs typeface="Calibri"/>
            </a:endParaRPr>
          </a:p>
          <a:p>
            <a:pPr marL="12700" marR="94234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Українські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компанії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Групи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ведуть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бухгалтерський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облік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за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МСФЗ</a:t>
            </a:r>
            <a:r>
              <a:rPr sz="18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та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є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платниками ПнП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і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ПДВ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на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загальних підставах.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Замовник</a:t>
            </a:r>
            <a:r>
              <a:rPr sz="18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зацікавлений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у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вирішенні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кількох</a:t>
            </a:r>
            <a:r>
              <a:rPr sz="18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завдань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у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сфері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оподаткування.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Спробуйте себе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в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ролі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податкового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консультанта</a:t>
            </a:r>
            <a:r>
              <a:rPr sz="18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–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необхідно визначити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ризики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для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Групи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та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запропонувати шляхи</a:t>
            </a:r>
            <a:r>
              <a:rPr sz="18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їх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вирішення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або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мінімізації.</a:t>
            </a:r>
            <a:endParaRPr sz="1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object 5"/>
          <p:cNvGrpSpPr/>
          <p:nvPr/>
        </p:nvGrpSpPr>
        <p:grpSpPr>
          <a:xfrm>
            <a:off x="483869" y="1833563"/>
            <a:ext cx="11246168" cy="4141469"/>
            <a:chOff x="486726" y="1844039"/>
            <a:chExt cx="11246168" cy="4141469"/>
          </a:xfrm>
        </p:grpSpPr>
        <p:sp>
          <p:nvSpPr>
            <p:cNvPr id="6" name="object 6"/>
            <p:cNvSpPr/>
            <p:nvPr/>
          </p:nvSpPr>
          <p:spPr>
            <a:xfrm>
              <a:off x="486726" y="3667759"/>
              <a:ext cx="11246168" cy="45719"/>
            </a:xfrm>
            <a:custGeom>
              <a:avLst/>
              <a:gdLst/>
              <a:ahLst/>
              <a:cxnLst/>
              <a:rect l="l" t="t" r="r" b="b"/>
              <a:pathLst>
                <a:path w="11268075">
                  <a:moveTo>
                    <a:pt x="11267948" y="0"/>
                  </a:moveTo>
                  <a:lnTo>
                    <a:pt x="0" y="0"/>
                  </a:lnTo>
                </a:path>
              </a:pathLst>
            </a:custGeom>
            <a:ln w="19050">
              <a:solidFill>
                <a:schemeClr val="tx1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352789" y="3440429"/>
              <a:ext cx="299085" cy="1572895"/>
            </a:xfrm>
            <a:custGeom>
              <a:avLst/>
              <a:gdLst/>
              <a:ahLst/>
              <a:cxnLst/>
              <a:rect l="l" t="t" r="r" b="b"/>
              <a:pathLst>
                <a:path w="299084" h="1572895">
                  <a:moveTo>
                    <a:pt x="241680" y="1544066"/>
                  </a:moveTo>
                  <a:lnTo>
                    <a:pt x="0" y="1544066"/>
                  </a:lnTo>
                  <a:lnTo>
                    <a:pt x="0" y="1572641"/>
                  </a:lnTo>
                  <a:lnTo>
                    <a:pt x="263905" y="1572641"/>
                  </a:lnTo>
                  <a:lnTo>
                    <a:pt x="270255" y="1566291"/>
                  </a:lnTo>
                  <a:lnTo>
                    <a:pt x="270255" y="1558417"/>
                  </a:lnTo>
                  <a:lnTo>
                    <a:pt x="241680" y="1558417"/>
                  </a:lnTo>
                  <a:lnTo>
                    <a:pt x="241680" y="1544066"/>
                  </a:lnTo>
                  <a:close/>
                </a:path>
                <a:path w="299084" h="1572895">
                  <a:moveTo>
                    <a:pt x="270255" y="71374"/>
                  </a:moveTo>
                  <a:lnTo>
                    <a:pt x="241680" y="71374"/>
                  </a:lnTo>
                  <a:lnTo>
                    <a:pt x="241680" y="1558417"/>
                  </a:lnTo>
                  <a:lnTo>
                    <a:pt x="256031" y="1544066"/>
                  </a:lnTo>
                  <a:lnTo>
                    <a:pt x="270255" y="1544066"/>
                  </a:lnTo>
                  <a:lnTo>
                    <a:pt x="270255" y="71374"/>
                  </a:lnTo>
                  <a:close/>
                </a:path>
                <a:path w="299084" h="1572895">
                  <a:moveTo>
                    <a:pt x="270255" y="1544066"/>
                  </a:moveTo>
                  <a:lnTo>
                    <a:pt x="256031" y="1544066"/>
                  </a:lnTo>
                  <a:lnTo>
                    <a:pt x="241680" y="1558417"/>
                  </a:lnTo>
                  <a:lnTo>
                    <a:pt x="270255" y="1558417"/>
                  </a:lnTo>
                  <a:lnTo>
                    <a:pt x="270255" y="1544066"/>
                  </a:lnTo>
                  <a:close/>
                </a:path>
                <a:path w="299084" h="1572895">
                  <a:moveTo>
                    <a:pt x="256031" y="0"/>
                  </a:moveTo>
                  <a:lnTo>
                    <a:pt x="213105" y="85725"/>
                  </a:lnTo>
                  <a:lnTo>
                    <a:pt x="241680" y="85725"/>
                  </a:lnTo>
                  <a:lnTo>
                    <a:pt x="241680" y="71374"/>
                  </a:lnTo>
                  <a:lnTo>
                    <a:pt x="291666" y="71374"/>
                  </a:lnTo>
                  <a:lnTo>
                    <a:pt x="256031" y="0"/>
                  </a:lnTo>
                  <a:close/>
                </a:path>
                <a:path w="299084" h="1572895">
                  <a:moveTo>
                    <a:pt x="291666" y="71374"/>
                  </a:moveTo>
                  <a:lnTo>
                    <a:pt x="270255" y="71374"/>
                  </a:lnTo>
                  <a:lnTo>
                    <a:pt x="270255" y="85725"/>
                  </a:lnTo>
                  <a:lnTo>
                    <a:pt x="298830" y="85725"/>
                  </a:lnTo>
                  <a:lnTo>
                    <a:pt x="291666" y="71374"/>
                  </a:lnTo>
                  <a:close/>
                </a:path>
              </a:pathLst>
            </a:custGeom>
            <a:solidFill>
              <a:srgbClr val="00A2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308603" y="5025389"/>
              <a:ext cx="3383279" cy="960119"/>
            </a:xfrm>
            <a:custGeom>
              <a:avLst/>
              <a:gdLst/>
              <a:ahLst/>
              <a:cxnLst/>
              <a:rect l="l" t="t" r="r" b="b"/>
              <a:pathLst>
                <a:path w="3383279" h="960120">
                  <a:moveTo>
                    <a:pt x="57150" y="71374"/>
                  </a:moveTo>
                  <a:lnTo>
                    <a:pt x="28575" y="71374"/>
                  </a:lnTo>
                  <a:lnTo>
                    <a:pt x="28575" y="953096"/>
                  </a:lnTo>
                  <a:lnTo>
                    <a:pt x="35051" y="959497"/>
                  </a:lnTo>
                  <a:lnTo>
                    <a:pt x="3382772" y="959497"/>
                  </a:lnTo>
                  <a:lnTo>
                    <a:pt x="3382772" y="945210"/>
                  </a:lnTo>
                  <a:lnTo>
                    <a:pt x="57150" y="945210"/>
                  </a:lnTo>
                  <a:lnTo>
                    <a:pt x="42925" y="930922"/>
                  </a:lnTo>
                  <a:lnTo>
                    <a:pt x="57150" y="930922"/>
                  </a:lnTo>
                  <a:lnTo>
                    <a:pt x="57150" y="71374"/>
                  </a:lnTo>
                  <a:close/>
                </a:path>
                <a:path w="3383279" h="960120">
                  <a:moveTo>
                    <a:pt x="57150" y="930922"/>
                  </a:moveTo>
                  <a:lnTo>
                    <a:pt x="42925" y="930922"/>
                  </a:lnTo>
                  <a:lnTo>
                    <a:pt x="57150" y="945210"/>
                  </a:lnTo>
                  <a:lnTo>
                    <a:pt x="57150" y="930922"/>
                  </a:lnTo>
                  <a:close/>
                </a:path>
                <a:path w="3383279" h="960120">
                  <a:moveTo>
                    <a:pt x="3382772" y="930922"/>
                  </a:moveTo>
                  <a:lnTo>
                    <a:pt x="57150" y="930922"/>
                  </a:lnTo>
                  <a:lnTo>
                    <a:pt x="57150" y="945210"/>
                  </a:lnTo>
                  <a:lnTo>
                    <a:pt x="3382772" y="945210"/>
                  </a:lnTo>
                  <a:lnTo>
                    <a:pt x="3382772" y="930922"/>
                  </a:lnTo>
                  <a:close/>
                </a:path>
                <a:path w="3383279" h="960120">
                  <a:moveTo>
                    <a:pt x="42925" y="0"/>
                  </a:moveTo>
                  <a:lnTo>
                    <a:pt x="0" y="85725"/>
                  </a:lnTo>
                  <a:lnTo>
                    <a:pt x="28575" y="85725"/>
                  </a:lnTo>
                  <a:lnTo>
                    <a:pt x="28575" y="71374"/>
                  </a:lnTo>
                  <a:lnTo>
                    <a:pt x="78560" y="71374"/>
                  </a:lnTo>
                  <a:lnTo>
                    <a:pt x="42925" y="0"/>
                  </a:lnTo>
                  <a:close/>
                </a:path>
                <a:path w="3383279" h="960120">
                  <a:moveTo>
                    <a:pt x="78560" y="71374"/>
                  </a:moveTo>
                  <a:lnTo>
                    <a:pt x="57150" y="71374"/>
                  </a:lnTo>
                  <a:lnTo>
                    <a:pt x="57150" y="85725"/>
                  </a:lnTo>
                  <a:lnTo>
                    <a:pt x="85725" y="85725"/>
                  </a:lnTo>
                  <a:lnTo>
                    <a:pt x="78560" y="71374"/>
                  </a:lnTo>
                  <a:close/>
                </a:path>
              </a:pathLst>
            </a:custGeom>
            <a:solidFill>
              <a:srgbClr val="0020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446269" y="4954523"/>
              <a:ext cx="1748155" cy="86995"/>
            </a:xfrm>
            <a:custGeom>
              <a:avLst/>
              <a:gdLst/>
              <a:ahLst/>
              <a:cxnLst/>
              <a:rect l="l" t="t" r="r" b="b"/>
              <a:pathLst>
                <a:path w="1748154" h="86995">
                  <a:moveTo>
                    <a:pt x="85725" y="0"/>
                  </a:moveTo>
                  <a:lnTo>
                    <a:pt x="0" y="42925"/>
                  </a:lnTo>
                  <a:lnTo>
                    <a:pt x="85725" y="85725"/>
                  </a:lnTo>
                  <a:lnTo>
                    <a:pt x="85725" y="57150"/>
                  </a:lnTo>
                  <a:lnTo>
                    <a:pt x="71374" y="57150"/>
                  </a:lnTo>
                  <a:lnTo>
                    <a:pt x="71374" y="28575"/>
                  </a:lnTo>
                  <a:lnTo>
                    <a:pt x="85725" y="28575"/>
                  </a:lnTo>
                  <a:lnTo>
                    <a:pt x="85725" y="0"/>
                  </a:lnTo>
                  <a:close/>
                </a:path>
                <a:path w="1748154" h="86995">
                  <a:moveTo>
                    <a:pt x="85725" y="28575"/>
                  </a:moveTo>
                  <a:lnTo>
                    <a:pt x="71374" y="28575"/>
                  </a:lnTo>
                  <a:lnTo>
                    <a:pt x="71374" y="57150"/>
                  </a:lnTo>
                  <a:lnTo>
                    <a:pt x="85725" y="57150"/>
                  </a:lnTo>
                  <a:lnTo>
                    <a:pt x="85725" y="28575"/>
                  </a:lnTo>
                  <a:close/>
                </a:path>
                <a:path w="1748154" h="86995">
                  <a:moveTo>
                    <a:pt x="299974" y="28575"/>
                  </a:moveTo>
                  <a:lnTo>
                    <a:pt x="85725" y="28575"/>
                  </a:lnTo>
                  <a:lnTo>
                    <a:pt x="85725" y="57150"/>
                  </a:lnTo>
                  <a:lnTo>
                    <a:pt x="299974" y="57150"/>
                  </a:lnTo>
                  <a:lnTo>
                    <a:pt x="299974" y="28575"/>
                  </a:lnTo>
                  <a:close/>
                </a:path>
                <a:path w="1748154" h="86995">
                  <a:moveTo>
                    <a:pt x="414274" y="28575"/>
                  </a:moveTo>
                  <a:lnTo>
                    <a:pt x="385699" y="28575"/>
                  </a:lnTo>
                  <a:lnTo>
                    <a:pt x="385699" y="57150"/>
                  </a:lnTo>
                  <a:lnTo>
                    <a:pt x="414274" y="57150"/>
                  </a:lnTo>
                  <a:lnTo>
                    <a:pt x="414274" y="28575"/>
                  </a:lnTo>
                  <a:close/>
                </a:path>
                <a:path w="1748154" h="86995">
                  <a:moveTo>
                    <a:pt x="728599" y="28575"/>
                  </a:moveTo>
                  <a:lnTo>
                    <a:pt x="499999" y="28575"/>
                  </a:lnTo>
                  <a:lnTo>
                    <a:pt x="499999" y="57150"/>
                  </a:lnTo>
                  <a:lnTo>
                    <a:pt x="728599" y="57150"/>
                  </a:lnTo>
                  <a:lnTo>
                    <a:pt x="728599" y="28575"/>
                  </a:lnTo>
                  <a:close/>
                </a:path>
                <a:path w="1748154" h="86995">
                  <a:moveTo>
                    <a:pt x="842899" y="28575"/>
                  </a:moveTo>
                  <a:lnTo>
                    <a:pt x="814324" y="28575"/>
                  </a:lnTo>
                  <a:lnTo>
                    <a:pt x="814324" y="57150"/>
                  </a:lnTo>
                  <a:lnTo>
                    <a:pt x="842899" y="57150"/>
                  </a:lnTo>
                  <a:lnTo>
                    <a:pt x="842899" y="28575"/>
                  </a:lnTo>
                  <a:close/>
                </a:path>
                <a:path w="1748154" h="86995">
                  <a:moveTo>
                    <a:pt x="1156462" y="29463"/>
                  </a:moveTo>
                  <a:lnTo>
                    <a:pt x="927862" y="29463"/>
                  </a:lnTo>
                  <a:lnTo>
                    <a:pt x="927862" y="58038"/>
                  </a:lnTo>
                  <a:lnTo>
                    <a:pt x="1156462" y="58038"/>
                  </a:lnTo>
                  <a:lnTo>
                    <a:pt x="1156462" y="29463"/>
                  </a:lnTo>
                  <a:close/>
                </a:path>
                <a:path w="1748154" h="86995">
                  <a:moveTo>
                    <a:pt x="1270762" y="29463"/>
                  </a:moveTo>
                  <a:lnTo>
                    <a:pt x="1242187" y="29463"/>
                  </a:lnTo>
                  <a:lnTo>
                    <a:pt x="1242187" y="58038"/>
                  </a:lnTo>
                  <a:lnTo>
                    <a:pt x="1270762" y="58038"/>
                  </a:lnTo>
                  <a:lnTo>
                    <a:pt x="1270762" y="29463"/>
                  </a:lnTo>
                  <a:close/>
                </a:path>
                <a:path w="1748154" h="86995">
                  <a:moveTo>
                    <a:pt x="1585087" y="29463"/>
                  </a:moveTo>
                  <a:lnTo>
                    <a:pt x="1356487" y="29463"/>
                  </a:lnTo>
                  <a:lnTo>
                    <a:pt x="1356487" y="58038"/>
                  </a:lnTo>
                  <a:lnTo>
                    <a:pt x="1585087" y="58038"/>
                  </a:lnTo>
                  <a:lnTo>
                    <a:pt x="1585087" y="29463"/>
                  </a:lnTo>
                  <a:close/>
                </a:path>
                <a:path w="1748154" h="86995">
                  <a:moveTo>
                    <a:pt x="1662302" y="888"/>
                  </a:moveTo>
                  <a:lnTo>
                    <a:pt x="1662302" y="86613"/>
                  </a:lnTo>
                  <a:lnTo>
                    <a:pt x="1719368" y="58038"/>
                  </a:lnTo>
                  <a:lnTo>
                    <a:pt x="1670812" y="58038"/>
                  </a:lnTo>
                  <a:lnTo>
                    <a:pt x="1670812" y="29463"/>
                  </a:lnTo>
                  <a:lnTo>
                    <a:pt x="1719537" y="29463"/>
                  </a:lnTo>
                  <a:lnTo>
                    <a:pt x="1662302" y="888"/>
                  </a:lnTo>
                  <a:close/>
                </a:path>
                <a:path w="1748154" h="86995">
                  <a:moveTo>
                    <a:pt x="1676527" y="29463"/>
                  </a:moveTo>
                  <a:lnTo>
                    <a:pt x="1670812" y="29463"/>
                  </a:lnTo>
                  <a:lnTo>
                    <a:pt x="1670812" y="58038"/>
                  </a:lnTo>
                  <a:lnTo>
                    <a:pt x="1676527" y="58038"/>
                  </a:lnTo>
                  <a:lnTo>
                    <a:pt x="1676527" y="29463"/>
                  </a:lnTo>
                  <a:close/>
                </a:path>
                <a:path w="1748154" h="86995">
                  <a:moveTo>
                    <a:pt x="1719537" y="29463"/>
                  </a:moveTo>
                  <a:lnTo>
                    <a:pt x="1676527" y="29463"/>
                  </a:lnTo>
                  <a:lnTo>
                    <a:pt x="1676527" y="58038"/>
                  </a:lnTo>
                  <a:lnTo>
                    <a:pt x="1719368" y="58038"/>
                  </a:lnTo>
                  <a:lnTo>
                    <a:pt x="1748027" y="43687"/>
                  </a:lnTo>
                  <a:lnTo>
                    <a:pt x="1719537" y="29463"/>
                  </a:lnTo>
                  <a:close/>
                </a:path>
              </a:pathLst>
            </a:custGeom>
            <a:solidFill>
              <a:srgbClr val="6EC2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966200" y="1844039"/>
              <a:ext cx="2087880" cy="726440"/>
            </a:xfrm>
            <a:custGeom>
              <a:avLst/>
              <a:gdLst/>
              <a:ahLst/>
              <a:cxnLst/>
              <a:rect l="l" t="t" r="r" b="b"/>
              <a:pathLst>
                <a:path w="2087879" h="726439">
                  <a:moveTo>
                    <a:pt x="1043940" y="0"/>
                  </a:moveTo>
                  <a:lnTo>
                    <a:pt x="975297" y="772"/>
                  </a:lnTo>
                  <a:lnTo>
                    <a:pt x="907841" y="3057"/>
                  </a:lnTo>
                  <a:lnTo>
                    <a:pt x="841708" y="6807"/>
                  </a:lnTo>
                  <a:lnTo>
                    <a:pt x="777036" y="11974"/>
                  </a:lnTo>
                  <a:lnTo>
                    <a:pt x="713963" y="18511"/>
                  </a:lnTo>
                  <a:lnTo>
                    <a:pt x="652626" y="26369"/>
                  </a:lnTo>
                  <a:lnTo>
                    <a:pt x="593163" y="35501"/>
                  </a:lnTo>
                  <a:lnTo>
                    <a:pt x="535711" y="45860"/>
                  </a:lnTo>
                  <a:lnTo>
                    <a:pt x="480407" y="57396"/>
                  </a:lnTo>
                  <a:lnTo>
                    <a:pt x="427390" y="70063"/>
                  </a:lnTo>
                  <a:lnTo>
                    <a:pt x="376797" y="83812"/>
                  </a:lnTo>
                  <a:lnTo>
                    <a:pt x="328765" y="98597"/>
                  </a:lnTo>
                  <a:lnTo>
                    <a:pt x="283431" y="114368"/>
                  </a:lnTo>
                  <a:lnTo>
                    <a:pt x="240934" y="131079"/>
                  </a:lnTo>
                  <a:lnTo>
                    <a:pt x="201411" y="148681"/>
                  </a:lnTo>
                  <a:lnTo>
                    <a:pt x="165000" y="167127"/>
                  </a:lnTo>
                  <a:lnTo>
                    <a:pt x="131837" y="186369"/>
                  </a:lnTo>
                  <a:lnTo>
                    <a:pt x="75808" y="227049"/>
                  </a:lnTo>
                  <a:lnTo>
                    <a:pt x="34426" y="270339"/>
                  </a:lnTo>
                  <a:lnTo>
                    <a:pt x="8789" y="315856"/>
                  </a:lnTo>
                  <a:lnTo>
                    <a:pt x="0" y="363220"/>
                  </a:lnTo>
                  <a:lnTo>
                    <a:pt x="2220" y="387108"/>
                  </a:lnTo>
                  <a:lnTo>
                    <a:pt x="19571" y="433596"/>
                  </a:lnTo>
                  <a:lnTo>
                    <a:pt x="53218" y="478048"/>
                  </a:lnTo>
                  <a:lnTo>
                    <a:pt x="102061" y="520081"/>
                  </a:lnTo>
                  <a:lnTo>
                    <a:pt x="165000" y="559312"/>
                  </a:lnTo>
                  <a:lnTo>
                    <a:pt x="201411" y="577758"/>
                  </a:lnTo>
                  <a:lnTo>
                    <a:pt x="240934" y="595360"/>
                  </a:lnTo>
                  <a:lnTo>
                    <a:pt x="283431" y="612071"/>
                  </a:lnTo>
                  <a:lnTo>
                    <a:pt x="328765" y="627842"/>
                  </a:lnTo>
                  <a:lnTo>
                    <a:pt x="376797" y="642627"/>
                  </a:lnTo>
                  <a:lnTo>
                    <a:pt x="427390" y="656376"/>
                  </a:lnTo>
                  <a:lnTo>
                    <a:pt x="480407" y="669043"/>
                  </a:lnTo>
                  <a:lnTo>
                    <a:pt x="535711" y="680579"/>
                  </a:lnTo>
                  <a:lnTo>
                    <a:pt x="593163" y="690938"/>
                  </a:lnTo>
                  <a:lnTo>
                    <a:pt x="652626" y="700070"/>
                  </a:lnTo>
                  <a:lnTo>
                    <a:pt x="713963" y="707928"/>
                  </a:lnTo>
                  <a:lnTo>
                    <a:pt x="777036" y="714465"/>
                  </a:lnTo>
                  <a:lnTo>
                    <a:pt x="841708" y="719632"/>
                  </a:lnTo>
                  <a:lnTo>
                    <a:pt x="907841" y="723382"/>
                  </a:lnTo>
                  <a:lnTo>
                    <a:pt x="975297" y="725667"/>
                  </a:lnTo>
                  <a:lnTo>
                    <a:pt x="1043940" y="726439"/>
                  </a:lnTo>
                  <a:lnTo>
                    <a:pt x="1112582" y="725667"/>
                  </a:lnTo>
                  <a:lnTo>
                    <a:pt x="1180038" y="723382"/>
                  </a:lnTo>
                  <a:lnTo>
                    <a:pt x="1246171" y="719632"/>
                  </a:lnTo>
                  <a:lnTo>
                    <a:pt x="1310843" y="714465"/>
                  </a:lnTo>
                  <a:lnTo>
                    <a:pt x="1373916" y="707928"/>
                  </a:lnTo>
                  <a:lnTo>
                    <a:pt x="1435253" y="700070"/>
                  </a:lnTo>
                  <a:lnTo>
                    <a:pt x="1494716" y="690938"/>
                  </a:lnTo>
                  <a:lnTo>
                    <a:pt x="1552168" y="680579"/>
                  </a:lnTo>
                  <a:lnTo>
                    <a:pt x="1607472" y="669043"/>
                  </a:lnTo>
                  <a:lnTo>
                    <a:pt x="1660489" y="656376"/>
                  </a:lnTo>
                  <a:lnTo>
                    <a:pt x="1711082" y="642627"/>
                  </a:lnTo>
                  <a:lnTo>
                    <a:pt x="1759114" y="627842"/>
                  </a:lnTo>
                  <a:lnTo>
                    <a:pt x="1804448" y="612071"/>
                  </a:lnTo>
                  <a:lnTo>
                    <a:pt x="1846945" y="595360"/>
                  </a:lnTo>
                  <a:lnTo>
                    <a:pt x="1886468" y="577758"/>
                  </a:lnTo>
                  <a:lnTo>
                    <a:pt x="1922879" y="559312"/>
                  </a:lnTo>
                  <a:lnTo>
                    <a:pt x="1956042" y="540070"/>
                  </a:lnTo>
                  <a:lnTo>
                    <a:pt x="2012071" y="499390"/>
                  </a:lnTo>
                  <a:lnTo>
                    <a:pt x="2053453" y="456100"/>
                  </a:lnTo>
                  <a:lnTo>
                    <a:pt x="2079090" y="410583"/>
                  </a:lnTo>
                  <a:lnTo>
                    <a:pt x="2087879" y="363220"/>
                  </a:lnTo>
                  <a:lnTo>
                    <a:pt x="2085659" y="339331"/>
                  </a:lnTo>
                  <a:lnTo>
                    <a:pt x="2068308" y="292843"/>
                  </a:lnTo>
                  <a:lnTo>
                    <a:pt x="2034661" y="248391"/>
                  </a:lnTo>
                  <a:lnTo>
                    <a:pt x="1985818" y="206358"/>
                  </a:lnTo>
                  <a:lnTo>
                    <a:pt x="1922879" y="167127"/>
                  </a:lnTo>
                  <a:lnTo>
                    <a:pt x="1886468" y="148681"/>
                  </a:lnTo>
                  <a:lnTo>
                    <a:pt x="1846945" y="131079"/>
                  </a:lnTo>
                  <a:lnTo>
                    <a:pt x="1804448" y="114368"/>
                  </a:lnTo>
                  <a:lnTo>
                    <a:pt x="1759114" y="98597"/>
                  </a:lnTo>
                  <a:lnTo>
                    <a:pt x="1711082" y="83812"/>
                  </a:lnTo>
                  <a:lnTo>
                    <a:pt x="1660489" y="70063"/>
                  </a:lnTo>
                  <a:lnTo>
                    <a:pt x="1607472" y="57396"/>
                  </a:lnTo>
                  <a:lnTo>
                    <a:pt x="1552168" y="45860"/>
                  </a:lnTo>
                  <a:lnTo>
                    <a:pt x="1494716" y="35501"/>
                  </a:lnTo>
                  <a:lnTo>
                    <a:pt x="1435253" y="26369"/>
                  </a:lnTo>
                  <a:lnTo>
                    <a:pt x="1373916" y="18511"/>
                  </a:lnTo>
                  <a:lnTo>
                    <a:pt x="1310843" y="11974"/>
                  </a:lnTo>
                  <a:lnTo>
                    <a:pt x="1246171" y="6807"/>
                  </a:lnTo>
                  <a:lnTo>
                    <a:pt x="1180038" y="3057"/>
                  </a:lnTo>
                  <a:lnTo>
                    <a:pt x="1112582" y="772"/>
                  </a:lnTo>
                  <a:lnTo>
                    <a:pt x="104394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966200" y="1844039"/>
              <a:ext cx="2087880" cy="726440"/>
            </a:xfrm>
            <a:custGeom>
              <a:avLst/>
              <a:gdLst/>
              <a:ahLst/>
              <a:cxnLst/>
              <a:rect l="l" t="t" r="r" b="b"/>
              <a:pathLst>
                <a:path w="2087879" h="726439">
                  <a:moveTo>
                    <a:pt x="0" y="363220"/>
                  </a:moveTo>
                  <a:lnTo>
                    <a:pt x="8789" y="315856"/>
                  </a:lnTo>
                  <a:lnTo>
                    <a:pt x="34426" y="270339"/>
                  </a:lnTo>
                  <a:lnTo>
                    <a:pt x="75808" y="227049"/>
                  </a:lnTo>
                  <a:lnTo>
                    <a:pt x="131837" y="186369"/>
                  </a:lnTo>
                  <a:lnTo>
                    <a:pt x="165000" y="167127"/>
                  </a:lnTo>
                  <a:lnTo>
                    <a:pt x="201411" y="148681"/>
                  </a:lnTo>
                  <a:lnTo>
                    <a:pt x="240934" y="131079"/>
                  </a:lnTo>
                  <a:lnTo>
                    <a:pt x="283431" y="114368"/>
                  </a:lnTo>
                  <a:lnTo>
                    <a:pt x="328765" y="98597"/>
                  </a:lnTo>
                  <a:lnTo>
                    <a:pt x="376797" y="83812"/>
                  </a:lnTo>
                  <a:lnTo>
                    <a:pt x="427390" y="70063"/>
                  </a:lnTo>
                  <a:lnTo>
                    <a:pt x="480407" y="57396"/>
                  </a:lnTo>
                  <a:lnTo>
                    <a:pt x="535711" y="45860"/>
                  </a:lnTo>
                  <a:lnTo>
                    <a:pt x="593163" y="35501"/>
                  </a:lnTo>
                  <a:lnTo>
                    <a:pt x="652626" y="26369"/>
                  </a:lnTo>
                  <a:lnTo>
                    <a:pt x="713963" y="18511"/>
                  </a:lnTo>
                  <a:lnTo>
                    <a:pt x="777036" y="11974"/>
                  </a:lnTo>
                  <a:lnTo>
                    <a:pt x="841708" y="6807"/>
                  </a:lnTo>
                  <a:lnTo>
                    <a:pt x="907841" y="3057"/>
                  </a:lnTo>
                  <a:lnTo>
                    <a:pt x="975297" y="772"/>
                  </a:lnTo>
                  <a:lnTo>
                    <a:pt x="1043940" y="0"/>
                  </a:lnTo>
                  <a:lnTo>
                    <a:pt x="1112582" y="772"/>
                  </a:lnTo>
                  <a:lnTo>
                    <a:pt x="1180038" y="3057"/>
                  </a:lnTo>
                  <a:lnTo>
                    <a:pt x="1246171" y="6807"/>
                  </a:lnTo>
                  <a:lnTo>
                    <a:pt x="1310843" y="11974"/>
                  </a:lnTo>
                  <a:lnTo>
                    <a:pt x="1373916" y="18511"/>
                  </a:lnTo>
                  <a:lnTo>
                    <a:pt x="1435253" y="26369"/>
                  </a:lnTo>
                  <a:lnTo>
                    <a:pt x="1494716" y="35501"/>
                  </a:lnTo>
                  <a:lnTo>
                    <a:pt x="1552168" y="45860"/>
                  </a:lnTo>
                  <a:lnTo>
                    <a:pt x="1607472" y="57396"/>
                  </a:lnTo>
                  <a:lnTo>
                    <a:pt x="1660489" y="70063"/>
                  </a:lnTo>
                  <a:lnTo>
                    <a:pt x="1711082" y="83812"/>
                  </a:lnTo>
                  <a:lnTo>
                    <a:pt x="1759114" y="98597"/>
                  </a:lnTo>
                  <a:lnTo>
                    <a:pt x="1804448" y="114368"/>
                  </a:lnTo>
                  <a:lnTo>
                    <a:pt x="1846945" y="131079"/>
                  </a:lnTo>
                  <a:lnTo>
                    <a:pt x="1886468" y="148681"/>
                  </a:lnTo>
                  <a:lnTo>
                    <a:pt x="1922879" y="167127"/>
                  </a:lnTo>
                  <a:lnTo>
                    <a:pt x="1956042" y="186369"/>
                  </a:lnTo>
                  <a:lnTo>
                    <a:pt x="2012071" y="227049"/>
                  </a:lnTo>
                  <a:lnTo>
                    <a:pt x="2053453" y="270339"/>
                  </a:lnTo>
                  <a:lnTo>
                    <a:pt x="2079090" y="315856"/>
                  </a:lnTo>
                  <a:lnTo>
                    <a:pt x="2087879" y="363220"/>
                  </a:lnTo>
                  <a:lnTo>
                    <a:pt x="2085659" y="387108"/>
                  </a:lnTo>
                  <a:lnTo>
                    <a:pt x="2068308" y="433596"/>
                  </a:lnTo>
                  <a:lnTo>
                    <a:pt x="2034661" y="478048"/>
                  </a:lnTo>
                  <a:lnTo>
                    <a:pt x="1985818" y="520081"/>
                  </a:lnTo>
                  <a:lnTo>
                    <a:pt x="1922879" y="559312"/>
                  </a:lnTo>
                  <a:lnTo>
                    <a:pt x="1886468" y="577758"/>
                  </a:lnTo>
                  <a:lnTo>
                    <a:pt x="1846945" y="595360"/>
                  </a:lnTo>
                  <a:lnTo>
                    <a:pt x="1804448" y="612071"/>
                  </a:lnTo>
                  <a:lnTo>
                    <a:pt x="1759114" y="627842"/>
                  </a:lnTo>
                  <a:lnTo>
                    <a:pt x="1711082" y="642627"/>
                  </a:lnTo>
                  <a:lnTo>
                    <a:pt x="1660489" y="656376"/>
                  </a:lnTo>
                  <a:lnTo>
                    <a:pt x="1607472" y="669043"/>
                  </a:lnTo>
                  <a:lnTo>
                    <a:pt x="1552168" y="680579"/>
                  </a:lnTo>
                  <a:lnTo>
                    <a:pt x="1494716" y="690938"/>
                  </a:lnTo>
                  <a:lnTo>
                    <a:pt x="1435253" y="700070"/>
                  </a:lnTo>
                  <a:lnTo>
                    <a:pt x="1373916" y="707928"/>
                  </a:lnTo>
                  <a:lnTo>
                    <a:pt x="1310843" y="714465"/>
                  </a:lnTo>
                  <a:lnTo>
                    <a:pt x="1246171" y="719632"/>
                  </a:lnTo>
                  <a:lnTo>
                    <a:pt x="1180038" y="723382"/>
                  </a:lnTo>
                  <a:lnTo>
                    <a:pt x="1112582" y="725667"/>
                  </a:lnTo>
                  <a:lnTo>
                    <a:pt x="1043940" y="726439"/>
                  </a:lnTo>
                  <a:lnTo>
                    <a:pt x="975297" y="725667"/>
                  </a:lnTo>
                  <a:lnTo>
                    <a:pt x="907841" y="723382"/>
                  </a:lnTo>
                  <a:lnTo>
                    <a:pt x="841708" y="719632"/>
                  </a:lnTo>
                  <a:lnTo>
                    <a:pt x="777036" y="714465"/>
                  </a:lnTo>
                  <a:lnTo>
                    <a:pt x="713963" y="707928"/>
                  </a:lnTo>
                  <a:lnTo>
                    <a:pt x="652626" y="700070"/>
                  </a:lnTo>
                  <a:lnTo>
                    <a:pt x="593163" y="690938"/>
                  </a:lnTo>
                  <a:lnTo>
                    <a:pt x="535711" y="680579"/>
                  </a:lnTo>
                  <a:lnTo>
                    <a:pt x="480407" y="669043"/>
                  </a:lnTo>
                  <a:lnTo>
                    <a:pt x="427390" y="656376"/>
                  </a:lnTo>
                  <a:lnTo>
                    <a:pt x="376797" y="642627"/>
                  </a:lnTo>
                  <a:lnTo>
                    <a:pt x="328765" y="627842"/>
                  </a:lnTo>
                  <a:lnTo>
                    <a:pt x="283431" y="612071"/>
                  </a:lnTo>
                  <a:lnTo>
                    <a:pt x="240934" y="595360"/>
                  </a:lnTo>
                  <a:lnTo>
                    <a:pt x="201411" y="577758"/>
                  </a:lnTo>
                  <a:lnTo>
                    <a:pt x="165000" y="559312"/>
                  </a:lnTo>
                  <a:lnTo>
                    <a:pt x="131837" y="540070"/>
                  </a:lnTo>
                  <a:lnTo>
                    <a:pt x="75808" y="499390"/>
                  </a:lnTo>
                  <a:lnTo>
                    <a:pt x="34426" y="456100"/>
                  </a:lnTo>
                  <a:lnTo>
                    <a:pt x="8789" y="410583"/>
                  </a:lnTo>
                  <a:lnTo>
                    <a:pt x="0" y="363220"/>
                  </a:lnTo>
                  <a:close/>
                </a:path>
              </a:pathLst>
            </a:custGeom>
            <a:ln w="25399">
              <a:solidFill>
                <a:srgbClr val="96999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1428432" y="514139"/>
            <a:ext cx="100584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225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Схематичний</a:t>
            </a:r>
            <a:r>
              <a:rPr sz="3600" spc="-10" dirty="0"/>
              <a:t> </a:t>
            </a:r>
            <a:r>
              <a:rPr sz="3600" dirty="0"/>
              <a:t>опис</a:t>
            </a:r>
            <a:r>
              <a:rPr sz="3600" spc="-50" dirty="0"/>
              <a:t> </a:t>
            </a:r>
            <a:r>
              <a:rPr sz="3600" dirty="0"/>
              <a:t>ключових</a:t>
            </a:r>
            <a:r>
              <a:rPr sz="3600" spc="-50" dirty="0"/>
              <a:t> </a:t>
            </a:r>
            <a:r>
              <a:rPr sz="3600" spc="-10" dirty="0"/>
              <a:t>потоків</a:t>
            </a:r>
          </a:p>
        </p:txBody>
      </p:sp>
      <p:sp>
        <p:nvSpPr>
          <p:cNvPr id="13" name="object 13"/>
          <p:cNvSpPr/>
          <p:nvPr/>
        </p:nvSpPr>
        <p:spPr>
          <a:xfrm>
            <a:off x="483869" y="5142610"/>
            <a:ext cx="576580" cy="85725"/>
          </a:xfrm>
          <a:custGeom>
            <a:avLst/>
            <a:gdLst/>
            <a:ahLst/>
            <a:cxnLst/>
            <a:rect l="l" t="t" r="r" b="b"/>
            <a:pathLst>
              <a:path w="576580" h="85725">
                <a:moveTo>
                  <a:pt x="490270" y="0"/>
                </a:moveTo>
                <a:lnTo>
                  <a:pt x="490270" y="85725"/>
                </a:lnTo>
                <a:lnTo>
                  <a:pt x="547336" y="57150"/>
                </a:lnTo>
                <a:lnTo>
                  <a:pt x="504558" y="57150"/>
                </a:lnTo>
                <a:lnTo>
                  <a:pt x="504558" y="28575"/>
                </a:lnTo>
                <a:lnTo>
                  <a:pt x="547505" y="28575"/>
                </a:lnTo>
                <a:lnTo>
                  <a:pt x="490270" y="0"/>
                </a:lnTo>
                <a:close/>
              </a:path>
              <a:path w="576580" h="85725">
                <a:moveTo>
                  <a:pt x="278703" y="29971"/>
                </a:moveTo>
                <a:lnTo>
                  <a:pt x="0" y="29971"/>
                </a:lnTo>
                <a:lnTo>
                  <a:pt x="0" y="58546"/>
                </a:lnTo>
                <a:lnTo>
                  <a:pt x="295884" y="58546"/>
                </a:lnTo>
                <a:lnTo>
                  <a:pt x="297265" y="57150"/>
                </a:lnTo>
                <a:lnTo>
                  <a:pt x="287997" y="57150"/>
                </a:lnTo>
                <a:lnTo>
                  <a:pt x="300894" y="44195"/>
                </a:lnTo>
                <a:lnTo>
                  <a:pt x="273710" y="44195"/>
                </a:lnTo>
                <a:lnTo>
                  <a:pt x="273710" y="34925"/>
                </a:lnTo>
                <a:lnTo>
                  <a:pt x="278703" y="29971"/>
                </a:lnTo>
                <a:close/>
              </a:path>
              <a:path w="576580" h="85725">
                <a:moveTo>
                  <a:pt x="302285" y="42799"/>
                </a:moveTo>
                <a:lnTo>
                  <a:pt x="287997" y="57150"/>
                </a:lnTo>
                <a:lnTo>
                  <a:pt x="297265" y="57150"/>
                </a:lnTo>
                <a:lnTo>
                  <a:pt x="302285" y="52069"/>
                </a:lnTo>
                <a:lnTo>
                  <a:pt x="302285" y="42799"/>
                </a:lnTo>
                <a:close/>
              </a:path>
              <a:path w="576580" h="85725">
                <a:moveTo>
                  <a:pt x="490270" y="42799"/>
                </a:moveTo>
                <a:lnTo>
                  <a:pt x="302285" y="42799"/>
                </a:lnTo>
                <a:lnTo>
                  <a:pt x="302285" y="52069"/>
                </a:lnTo>
                <a:lnTo>
                  <a:pt x="297265" y="57150"/>
                </a:lnTo>
                <a:lnTo>
                  <a:pt x="490270" y="57150"/>
                </a:lnTo>
                <a:lnTo>
                  <a:pt x="490270" y="42799"/>
                </a:lnTo>
                <a:close/>
              </a:path>
              <a:path w="576580" h="85725">
                <a:moveTo>
                  <a:pt x="547505" y="28575"/>
                </a:moveTo>
                <a:lnTo>
                  <a:pt x="504558" y="28575"/>
                </a:lnTo>
                <a:lnTo>
                  <a:pt x="504558" y="57150"/>
                </a:lnTo>
                <a:lnTo>
                  <a:pt x="547336" y="57150"/>
                </a:lnTo>
                <a:lnTo>
                  <a:pt x="575995" y="42799"/>
                </a:lnTo>
                <a:lnTo>
                  <a:pt x="547505" y="28575"/>
                </a:lnTo>
                <a:close/>
              </a:path>
              <a:path w="576580" h="85725">
                <a:moveTo>
                  <a:pt x="490270" y="28575"/>
                </a:moveTo>
                <a:lnTo>
                  <a:pt x="280111" y="28575"/>
                </a:lnTo>
                <a:lnTo>
                  <a:pt x="273710" y="34925"/>
                </a:lnTo>
                <a:lnTo>
                  <a:pt x="273710" y="44195"/>
                </a:lnTo>
                <a:lnTo>
                  <a:pt x="287997" y="29971"/>
                </a:lnTo>
                <a:lnTo>
                  <a:pt x="490270" y="29971"/>
                </a:lnTo>
                <a:lnTo>
                  <a:pt x="490270" y="28575"/>
                </a:lnTo>
                <a:close/>
              </a:path>
              <a:path w="576580" h="85725">
                <a:moveTo>
                  <a:pt x="490270" y="29971"/>
                </a:moveTo>
                <a:lnTo>
                  <a:pt x="287997" y="29971"/>
                </a:lnTo>
                <a:lnTo>
                  <a:pt x="273710" y="44195"/>
                </a:lnTo>
                <a:lnTo>
                  <a:pt x="300894" y="44195"/>
                </a:lnTo>
                <a:lnTo>
                  <a:pt x="302285" y="42799"/>
                </a:lnTo>
                <a:lnTo>
                  <a:pt x="490270" y="42799"/>
                </a:lnTo>
                <a:lnTo>
                  <a:pt x="490270" y="29971"/>
                </a:lnTo>
                <a:close/>
              </a:path>
            </a:pathLst>
          </a:custGeom>
          <a:solidFill>
            <a:srgbClr val="85BB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83869" y="5378830"/>
            <a:ext cx="576580" cy="85725"/>
          </a:xfrm>
          <a:custGeom>
            <a:avLst/>
            <a:gdLst/>
            <a:ahLst/>
            <a:cxnLst/>
            <a:rect l="l" t="t" r="r" b="b"/>
            <a:pathLst>
              <a:path w="576580" h="85725">
                <a:moveTo>
                  <a:pt x="490270" y="0"/>
                </a:moveTo>
                <a:lnTo>
                  <a:pt x="490270" y="85725"/>
                </a:lnTo>
                <a:lnTo>
                  <a:pt x="547336" y="57150"/>
                </a:lnTo>
                <a:lnTo>
                  <a:pt x="504558" y="57150"/>
                </a:lnTo>
                <a:lnTo>
                  <a:pt x="504558" y="28575"/>
                </a:lnTo>
                <a:lnTo>
                  <a:pt x="547505" y="28575"/>
                </a:lnTo>
                <a:lnTo>
                  <a:pt x="490270" y="0"/>
                </a:lnTo>
                <a:close/>
              </a:path>
              <a:path w="576580" h="85725">
                <a:moveTo>
                  <a:pt x="278703" y="29972"/>
                </a:moveTo>
                <a:lnTo>
                  <a:pt x="0" y="29972"/>
                </a:lnTo>
                <a:lnTo>
                  <a:pt x="0" y="58547"/>
                </a:lnTo>
                <a:lnTo>
                  <a:pt x="295884" y="58547"/>
                </a:lnTo>
                <a:lnTo>
                  <a:pt x="297265" y="57150"/>
                </a:lnTo>
                <a:lnTo>
                  <a:pt x="287997" y="57150"/>
                </a:lnTo>
                <a:lnTo>
                  <a:pt x="300894" y="44196"/>
                </a:lnTo>
                <a:lnTo>
                  <a:pt x="273710" y="44196"/>
                </a:lnTo>
                <a:lnTo>
                  <a:pt x="273710" y="34925"/>
                </a:lnTo>
                <a:lnTo>
                  <a:pt x="278703" y="29972"/>
                </a:lnTo>
                <a:close/>
              </a:path>
              <a:path w="576580" h="85725">
                <a:moveTo>
                  <a:pt x="302285" y="42799"/>
                </a:moveTo>
                <a:lnTo>
                  <a:pt x="287997" y="57150"/>
                </a:lnTo>
                <a:lnTo>
                  <a:pt x="297265" y="57150"/>
                </a:lnTo>
                <a:lnTo>
                  <a:pt x="302285" y="52070"/>
                </a:lnTo>
                <a:lnTo>
                  <a:pt x="302285" y="42799"/>
                </a:lnTo>
                <a:close/>
              </a:path>
              <a:path w="576580" h="85725">
                <a:moveTo>
                  <a:pt x="490270" y="42799"/>
                </a:moveTo>
                <a:lnTo>
                  <a:pt x="302285" y="42799"/>
                </a:lnTo>
                <a:lnTo>
                  <a:pt x="302285" y="52070"/>
                </a:lnTo>
                <a:lnTo>
                  <a:pt x="297265" y="57150"/>
                </a:lnTo>
                <a:lnTo>
                  <a:pt x="490270" y="57150"/>
                </a:lnTo>
                <a:lnTo>
                  <a:pt x="490270" y="42799"/>
                </a:lnTo>
                <a:close/>
              </a:path>
              <a:path w="576580" h="85725">
                <a:moveTo>
                  <a:pt x="547505" y="28575"/>
                </a:moveTo>
                <a:lnTo>
                  <a:pt x="504558" y="28575"/>
                </a:lnTo>
                <a:lnTo>
                  <a:pt x="504558" y="57150"/>
                </a:lnTo>
                <a:lnTo>
                  <a:pt x="547336" y="57150"/>
                </a:lnTo>
                <a:lnTo>
                  <a:pt x="575995" y="42799"/>
                </a:lnTo>
                <a:lnTo>
                  <a:pt x="547505" y="28575"/>
                </a:lnTo>
                <a:close/>
              </a:path>
              <a:path w="576580" h="85725">
                <a:moveTo>
                  <a:pt x="490270" y="28575"/>
                </a:moveTo>
                <a:lnTo>
                  <a:pt x="280111" y="28575"/>
                </a:lnTo>
                <a:lnTo>
                  <a:pt x="273710" y="34925"/>
                </a:lnTo>
                <a:lnTo>
                  <a:pt x="273710" y="44196"/>
                </a:lnTo>
                <a:lnTo>
                  <a:pt x="287997" y="29972"/>
                </a:lnTo>
                <a:lnTo>
                  <a:pt x="490270" y="29972"/>
                </a:lnTo>
                <a:lnTo>
                  <a:pt x="490270" y="28575"/>
                </a:lnTo>
                <a:close/>
              </a:path>
              <a:path w="576580" h="85725">
                <a:moveTo>
                  <a:pt x="490270" y="29972"/>
                </a:moveTo>
                <a:lnTo>
                  <a:pt x="287997" y="29972"/>
                </a:lnTo>
                <a:lnTo>
                  <a:pt x="273710" y="44196"/>
                </a:lnTo>
                <a:lnTo>
                  <a:pt x="300894" y="44196"/>
                </a:lnTo>
                <a:lnTo>
                  <a:pt x="302285" y="42799"/>
                </a:lnTo>
                <a:lnTo>
                  <a:pt x="490270" y="42799"/>
                </a:lnTo>
                <a:lnTo>
                  <a:pt x="490270" y="29972"/>
                </a:lnTo>
                <a:close/>
              </a:path>
            </a:pathLst>
          </a:custGeom>
          <a:solidFill>
            <a:srgbClr val="0020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83869" y="5612447"/>
            <a:ext cx="576580" cy="85725"/>
          </a:xfrm>
          <a:custGeom>
            <a:avLst/>
            <a:gdLst/>
            <a:ahLst/>
            <a:cxnLst/>
            <a:rect l="l" t="t" r="r" b="b"/>
            <a:pathLst>
              <a:path w="576580" h="85725">
                <a:moveTo>
                  <a:pt x="490270" y="0"/>
                </a:moveTo>
                <a:lnTo>
                  <a:pt x="490270" y="85724"/>
                </a:lnTo>
                <a:lnTo>
                  <a:pt x="547420" y="57149"/>
                </a:lnTo>
                <a:lnTo>
                  <a:pt x="504558" y="57149"/>
                </a:lnTo>
                <a:lnTo>
                  <a:pt x="504558" y="28574"/>
                </a:lnTo>
                <a:lnTo>
                  <a:pt x="547420" y="28574"/>
                </a:lnTo>
                <a:lnTo>
                  <a:pt x="490270" y="0"/>
                </a:lnTo>
                <a:close/>
              </a:path>
              <a:path w="576580" h="85725">
                <a:moveTo>
                  <a:pt x="278663" y="30022"/>
                </a:moveTo>
                <a:lnTo>
                  <a:pt x="0" y="30022"/>
                </a:lnTo>
                <a:lnTo>
                  <a:pt x="0" y="58597"/>
                </a:lnTo>
                <a:lnTo>
                  <a:pt x="295884" y="58597"/>
                </a:lnTo>
                <a:lnTo>
                  <a:pt x="297332" y="57149"/>
                </a:lnTo>
                <a:lnTo>
                  <a:pt x="287997" y="57149"/>
                </a:lnTo>
                <a:lnTo>
                  <a:pt x="300837" y="44310"/>
                </a:lnTo>
                <a:lnTo>
                  <a:pt x="273710" y="44310"/>
                </a:lnTo>
                <a:lnTo>
                  <a:pt x="273710" y="34975"/>
                </a:lnTo>
                <a:lnTo>
                  <a:pt x="278663" y="30022"/>
                </a:lnTo>
                <a:close/>
              </a:path>
              <a:path w="576580" h="85725">
                <a:moveTo>
                  <a:pt x="302285" y="42862"/>
                </a:moveTo>
                <a:lnTo>
                  <a:pt x="287997" y="57149"/>
                </a:lnTo>
                <a:lnTo>
                  <a:pt x="297332" y="57149"/>
                </a:lnTo>
                <a:lnTo>
                  <a:pt x="302285" y="52196"/>
                </a:lnTo>
                <a:lnTo>
                  <a:pt x="302285" y="42862"/>
                </a:lnTo>
                <a:close/>
              </a:path>
              <a:path w="576580" h="85725">
                <a:moveTo>
                  <a:pt x="490270" y="42862"/>
                </a:moveTo>
                <a:lnTo>
                  <a:pt x="302285" y="42862"/>
                </a:lnTo>
                <a:lnTo>
                  <a:pt x="302285" y="52196"/>
                </a:lnTo>
                <a:lnTo>
                  <a:pt x="297332" y="57149"/>
                </a:lnTo>
                <a:lnTo>
                  <a:pt x="490270" y="57149"/>
                </a:lnTo>
                <a:lnTo>
                  <a:pt x="490270" y="42862"/>
                </a:lnTo>
                <a:close/>
              </a:path>
              <a:path w="576580" h="85725">
                <a:moveTo>
                  <a:pt x="547420" y="28574"/>
                </a:moveTo>
                <a:lnTo>
                  <a:pt x="504558" y="28574"/>
                </a:lnTo>
                <a:lnTo>
                  <a:pt x="504558" y="57149"/>
                </a:lnTo>
                <a:lnTo>
                  <a:pt x="547420" y="57149"/>
                </a:lnTo>
                <a:lnTo>
                  <a:pt x="575995" y="42862"/>
                </a:lnTo>
                <a:lnTo>
                  <a:pt x="547420" y="28574"/>
                </a:lnTo>
                <a:close/>
              </a:path>
              <a:path w="576580" h="85725">
                <a:moveTo>
                  <a:pt x="490270" y="28574"/>
                </a:moveTo>
                <a:lnTo>
                  <a:pt x="280111" y="28574"/>
                </a:lnTo>
                <a:lnTo>
                  <a:pt x="273710" y="34975"/>
                </a:lnTo>
                <a:lnTo>
                  <a:pt x="273710" y="44310"/>
                </a:lnTo>
                <a:lnTo>
                  <a:pt x="287997" y="30022"/>
                </a:lnTo>
                <a:lnTo>
                  <a:pt x="490270" y="30022"/>
                </a:lnTo>
                <a:lnTo>
                  <a:pt x="490270" y="28574"/>
                </a:lnTo>
                <a:close/>
              </a:path>
              <a:path w="576580" h="85725">
                <a:moveTo>
                  <a:pt x="490270" y="30022"/>
                </a:moveTo>
                <a:lnTo>
                  <a:pt x="287997" y="30022"/>
                </a:lnTo>
                <a:lnTo>
                  <a:pt x="273710" y="44310"/>
                </a:lnTo>
                <a:lnTo>
                  <a:pt x="300837" y="44310"/>
                </a:lnTo>
                <a:lnTo>
                  <a:pt x="302285" y="42862"/>
                </a:lnTo>
                <a:lnTo>
                  <a:pt x="490270" y="42862"/>
                </a:lnTo>
                <a:lnTo>
                  <a:pt x="490270" y="30022"/>
                </a:lnTo>
                <a:close/>
              </a:path>
            </a:pathLst>
          </a:custGeom>
          <a:solidFill>
            <a:srgbClr val="00A2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83869" y="5846127"/>
            <a:ext cx="576580" cy="85725"/>
          </a:xfrm>
          <a:custGeom>
            <a:avLst/>
            <a:gdLst/>
            <a:ahLst/>
            <a:cxnLst/>
            <a:rect l="l" t="t" r="r" b="b"/>
            <a:pathLst>
              <a:path w="576580" h="85725">
                <a:moveTo>
                  <a:pt x="28575" y="30022"/>
                </a:moveTo>
                <a:lnTo>
                  <a:pt x="0" y="30022"/>
                </a:lnTo>
                <a:lnTo>
                  <a:pt x="0" y="58597"/>
                </a:lnTo>
                <a:lnTo>
                  <a:pt x="28575" y="58597"/>
                </a:lnTo>
                <a:lnTo>
                  <a:pt x="28575" y="30022"/>
                </a:lnTo>
                <a:close/>
              </a:path>
              <a:path w="576580" h="85725">
                <a:moveTo>
                  <a:pt x="85725" y="30022"/>
                </a:moveTo>
                <a:lnTo>
                  <a:pt x="57150" y="30022"/>
                </a:lnTo>
                <a:lnTo>
                  <a:pt x="57150" y="58597"/>
                </a:lnTo>
                <a:lnTo>
                  <a:pt x="85725" y="58597"/>
                </a:lnTo>
                <a:lnTo>
                  <a:pt x="85725" y="30022"/>
                </a:lnTo>
                <a:close/>
              </a:path>
              <a:path w="576580" h="85725">
                <a:moveTo>
                  <a:pt x="142875" y="30022"/>
                </a:moveTo>
                <a:lnTo>
                  <a:pt x="114300" y="30022"/>
                </a:lnTo>
                <a:lnTo>
                  <a:pt x="114300" y="58597"/>
                </a:lnTo>
                <a:lnTo>
                  <a:pt x="142875" y="58597"/>
                </a:lnTo>
                <a:lnTo>
                  <a:pt x="142875" y="30022"/>
                </a:lnTo>
                <a:close/>
              </a:path>
              <a:path w="576580" h="85725">
                <a:moveTo>
                  <a:pt x="200025" y="30022"/>
                </a:moveTo>
                <a:lnTo>
                  <a:pt x="171450" y="30022"/>
                </a:lnTo>
                <a:lnTo>
                  <a:pt x="171450" y="58597"/>
                </a:lnTo>
                <a:lnTo>
                  <a:pt x="200025" y="58597"/>
                </a:lnTo>
                <a:lnTo>
                  <a:pt x="200025" y="30022"/>
                </a:lnTo>
                <a:close/>
              </a:path>
              <a:path w="576580" h="85725">
                <a:moveTo>
                  <a:pt x="257175" y="30022"/>
                </a:moveTo>
                <a:lnTo>
                  <a:pt x="228600" y="30022"/>
                </a:lnTo>
                <a:lnTo>
                  <a:pt x="228600" y="58597"/>
                </a:lnTo>
                <a:lnTo>
                  <a:pt x="257175" y="58597"/>
                </a:lnTo>
                <a:lnTo>
                  <a:pt x="257175" y="30022"/>
                </a:lnTo>
                <a:close/>
              </a:path>
              <a:path w="576580" h="85725">
                <a:moveTo>
                  <a:pt x="312877" y="30022"/>
                </a:moveTo>
                <a:lnTo>
                  <a:pt x="287997" y="30022"/>
                </a:lnTo>
                <a:lnTo>
                  <a:pt x="285750" y="32270"/>
                </a:lnTo>
                <a:lnTo>
                  <a:pt x="285750" y="58597"/>
                </a:lnTo>
                <a:lnTo>
                  <a:pt x="295884" y="58597"/>
                </a:lnTo>
                <a:lnTo>
                  <a:pt x="297332" y="57150"/>
                </a:lnTo>
                <a:lnTo>
                  <a:pt x="287997" y="57150"/>
                </a:lnTo>
                <a:lnTo>
                  <a:pt x="302285" y="42862"/>
                </a:lnTo>
                <a:lnTo>
                  <a:pt x="312877" y="42862"/>
                </a:lnTo>
                <a:lnTo>
                  <a:pt x="312877" y="30022"/>
                </a:lnTo>
                <a:close/>
              </a:path>
              <a:path w="576580" h="85725">
                <a:moveTo>
                  <a:pt x="302285" y="42862"/>
                </a:moveTo>
                <a:lnTo>
                  <a:pt x="287997" y="57150"/>
                </a:lnTo>
                <a:lnTo>
                  <a:pt x="297332" y="57150"/>
                </a:lnTo>
                <a:lnTo>
                  <a:pt x="302285" y="52197"/>
                </a:lnTo>
                <a:lnTo>
                  <a:pt x="302285" y="42862"/>
                </a:lnTo>
                <a:close/>
              </a:path>
              <a:path w="576580" h="85725">
                <a:moveTo>
                  <a:pt x="312877" y="42862"/>
                </a:moveTo>
                <a:lnTo>
                  <a:pt x="302285" y="42862"/>
                </a:lnTo>
                <a:lnTo>
                  <a:pt x="302285" y="52197"/>
                </a:lnTo>
                <a:lnTo>
                  <a:pt x="297332" y="57150"/>
                </a:lnTo>
                <a:lnTo>
                  <a:pt x="312877" y="57150"/>
                </a:lnTo>
                <a:lnTo>
                  <a:pt x="312877" y="42862"/>
                </a:lnTo>
                <a:close/>
              </a:path>
              <a:path w="576580" h="85725">
                <a:moveTo>
                  <a:pt x="312877" y="28575"/>
                </a:moveTo>
                <a:lnTo>
                  <a:pt x="280111" y="28575"/>
                </a:lnTo>
                <a:lnTo>
                  <a:pt x="273710" y="34975"/>
                </a:lnTo>
                <a:lnTo>
                  <a:pt x="273710" y="44310"/>
                </a:lnTo>
                <a:lnTo>
                  <a:pt x="285750" y="32270"/>
                </a:lnTo>
                <a:lnTo>
                  <a:pt x="285750" y="30022"/>
                </a:lnTo>
                <a:lnTo>
                  <a:pt x="312877" y="30022"/>
                </a:lnTo>
                <a:lnTo>
                  <a:pt x="312877" y="28575"/>
                </a:lnTo>
                <a:close/>
              </a:path>
              <a:path w="576580" h="85725">
                <a:moveTo>
                  <a:pt x="287997" y="30022"/>
                </a:moveTo>
                <a:lnTo>
                  <a:pt x="285750" y="30022"/>
                </a:lnTo>
                <a:lnTo>
                  <a:pt x="285750" y="32270"/>
                </a:lnTo>
                <a:lnTo>
                  <a:pt x="287997" y="30022"/>
                </a:lnTo>
                <a:close/>
              </a:path>
              <a:path w="576580" h="85725">
                <a:moveTo>
                  <a:pt x="370027" y="28575"/>
                </a:moveTo>
                <a:lnTo>
                  <a:pt x="341452" y="28575"/>
                </a:lnTo>
                <a:lnTo>
                  <a:pt x="341452" y="57150"/>
                </a:lnTo>
                <a:lnTo>
                  <a:pt x="370027" y="57150"/>
                </a:lnTo>
                <a:lnTo>
                  <a:pt x="370027" y="28575"/>
                </a:lnTo>
                <a:close/>
              </a:path>
              <a:path w="576580" h="85725">
                <a:moveTo>
                  <a:pt x="427177" y="28575"/>
                </a:moveTo>
                <a:lnTo>
                  <a:pt x="398602" y="28575"/>
                </a:lnTo>
                <a:lnTo>
                  <a:pt x="398602" y="57150"/>
                </a:lnTo>
                <a:lnTo>
                  <a:pt x="427177" y="57150"/>
                </a:lnTo>
                <a:lnTo>
                  <a:pt x="427177" y="28575"/>
                </a:lnTo>
                <a:close/>
              </a:path>
              <a:path w="576580" h="85725">
                <a:moveTo>
                  <a:pt x="484327" y="28575"/>
                </a:moveTo>
                <a:lnTo>
                  <a:pt x="455752" y="28575"/>
                </a:lnTo>
                <a:lnTo>
                  <a:pt x="455752" y="57150"/>
                </a:lnTo>
                <a:lnTo>
                  <a:pt x="484327" y="57150"/>
                </a:lnTo>
                <a:lnTo>
                  <a:pt x="484327" y="28575"/>
                </a:lnTo>
                <a:close/>
              </a:path>
              <a:path w="576580" h="85725">
                <a:moveTo>
                  <a:pt x="490270" y="0"/>
                </a:moveTo>
                <a:lnTo>
                  <a:pt x="490270" y="85725"/>
                </a:lnTo>
                <a:lnTo>
                  <a:pt x="575995" y="42862"/>
                </a:lnTo>
                <a:lnTo>
                  <a:pt x="490270" y="0"/>
                </a:lnTo>
                <a:close/>
              </a:path>
            </a:pathLst>
          </a:custGeom>
          <a:solidFill>
            <a:srgbClr val="046A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83869" y="6079807"/>
            <a:ext cx="576580" cy="85725"/>
          </a:xfrm>
          <a:custGeom>
            <a:avLst/>
            <a:gdLst/>
            <a:ahLst/>
            <a:cxnLst/>
            <a:rect l="l" t="t" r="r" b="b"/>
            <a:pathLst>
              <a:path w="576580" h="85725">
                <a:moveTo>
                  <a:pt x="228600" y="30022"/>
                </a:moveTo>
                <a:lnTo>
                  <a:pt x="0" y="30022"/>
                </a:lnTo>
                <a:lnTo>
                  <a:pt x="0" y="58597"/>
                </a:lnTo>
                <a:lnTo>
                  <a:pt x="228600" y="58597"/>
                </a:lnTo>
                <a:lnTo>
                  <a:pt x="228600" y="30022"/>
                </a:lnTo>
                <a:close/>
              </a:path>
              <a:path w="576580" h="85725">
                <a:moveTo>
                  <a:pt x="341452" y="28574"/>
                </a:moveTo>
                <a:lnTo>
                  <a:pt x="312877" y="28574"/>
                </a:lnTo>
                <a:lnTo>
                  <a:pt x="312877" y="57149"/>
                </a:lnTo>
                <a:lnTo>
                  <a:pt x="341452" y="57149"/>
                </a:lnTo>
                <a:lnTo>
                  <a:pt x="341452" y="28574"/>
                </a:lnTo>
                <a:close/>
              </a:path>
              <a:path w="576580" h="85725">
                <a:moveTo>
                  <a:pt x="490270" y="0"/>
                </a:moveTo>
                <a:lnTo>
                  <a:pt x="490270" y="85724"/>
                </a:lnTo>
                <a:lnTo>
                  <a:pt x="547420" y="57149"/>
                </a:lnTo>
                <a:lnTo>
                  <a:pt x="504558" y="57149"/>
                </a:lnTo>
                <a:lnTo>
                  <a:pt x="504558" y="28574"/>
                </a:lnTo>
                <a:lnTo>
                  <a:pt x="547420" y="28574"/>
                </a:lnTo>
                <a:lnTo>
                  <a:pt x="490270" y="0"/>
                </a:lnTo>
                <a:close/>
              </a:path>
              <a:path w="576580" h="85725">
                <a:moveTo>
                  <a:pt x="490270" y="28574"/>
                </a:moveTo>
                <a:lnTo>
                  <a:pt x="427177" y="28574"/>
                </a:lnTo>
                <a:lnTo>
                  <a:pt x="427177" y="57149"/>
                </a:lnTo>
                <a:lnTo>
                  <a:pt x="490270" y="57149"/>
                </a:lnTo>
                <a:lnTo>
                  <a:pt x="490270" y="28574"/>
                </a:lnTo>
                <a:close/>
              </a:path>
              <a:path w="576580" h="85725">
                <a:moveTo>
                  <a:pt x="547420" y="28574"/>
                </a:moveTo>
                <a:lnTo>
                  <a:pt x="504558" y="28574"/>
                </a:lnTo>
                <a:lnTo>
                  <a:pt x="504558" y="57149"/>
                </a:lnTo>
                <a:lnTo>
                  <a:pt x="547420" y="57149"/>
                </a:lnTo>
                <a:lnTo>
                  <a:pt x="575995" y="42862"/>
                </a:lnTo>
                <a:lnTo>
                  <a:pt x="547420" y="28574"/>
                </a:lnTo>
                <a:close/>
              </a:path>
            </a:pathLst>
          </a:custGeom>
          <a:solidFill>
            <a:srgbClr val="6EC2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175067" y="5777229"/>
            <a:ext cx="104711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Calibri"/>
                <a:cs typeface="Calibri"/>
              </a:rPr>
              <a:t>Власність,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дивіденди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175067" y="6000750"/>
            <a:ext cx="99377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Calibri"/>
                <a:cs typeface="Calibri"/>
              </a:rPr>
              <a:t>Власність,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Роялті</a:t>
            </a:r>
            <a:r>
              <a:rPr sz="900" spc="-25" dirty="0">
                <a:latin typeface="Calibri"/>
                <a:cs typeface="Calibri"/>
              </a:rPr>
              <a:t> НХ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75067" y="5330825"/>
            <a:ext cx="1142365" cy="386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Calibri"/>
                <a:cs typeface="Calibri"/>
              </a:rPr>
              <a:t>Послуги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просування,</a:t>
            </a:r>
            <a:r>
              <a:rPr sz="900" spc="-35" dirty="0">
                <a:latin typeface="Calibri"/>
                <a:cs typeface="Calibri"/>
              </a:rPr>
              <a:t> </a:t>
            </a:r>
            <a:r>
              <a:rPr sz="900" spc="-25" dirty="0">
                <a:latin typeface="Calibri"/>
                <a:cs typeface="Calibri"/>
              </a:rPr>
              <a:t>ІТ</a:t>
            </a:r>
            <a:endParaRPr sz="9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900" spc="-10" dirty="0">
                <a:latin typeface="Calibri"/>
                <a:cs typeface="Calibri"/>
              </a:rPr>
              <a:t>Товари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75067" y="5107558"/>
            <a:ext cx="50673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Calibri"/>
                <a:cs typeface="Calibri"/>
              </a:rPr>
              <a:t>Роялті</a:t>
            </a:r>
            <a:r>
              <a:rPr sz="900" spc="-25" dirty="0">
                <a:latin typeface="Calibri"/>
                <a:cs typeface="Calibri"/>
              </a:rPr>
              <a:t> ТМ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612630" y="1916659"/>
            <a:ext cx="798830" cy="5448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25"/>
              </a:spcBef>
            </a:pP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Світовий</a:t>
            </a:r>
            <a:endParaRPr sz="16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20"/>
              </a:spcBef>
            </a:pP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ринок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3096260" y="1976120"/>
            <a:ext cx="7696200" cy="4381500"/>
            <a:chOff x="3096260" y="1976120"/>
            <a:chExt cx="7696200" cy="4381500"/>
          </a:xfrm>
        </p:grpSpPr>
        <p:sp>
          <p:nvSpPr>
            <p:cNvPr id="24" name="object 24"/>
            <p:cNvSpPr/>
            <p:nvPr/>
          </p:nvSpPr>
          <p:spPr>
            <a:xfrm>
              <a:off x="7623810" y="5299710"/>
              <a:ext cx="1693545" cy="684530"/>
            </a:xfrm>
            <a:custGeom>
              <a:avLst/>
              <a:gdLst/>
              <a:ahLst/>
              <a:cxnLst/>
              <a:rect l="l" t="t" r="r" b="b"/>
              <a:pathLst>
                <a:path w="1693545" h="684529">
                  <a:moveTo>
                    <a:pt x="1636395" y="655675"/>
                  </a:moveTo>
                  <a:lnTo>
                    <a:pt x="0" y="655675"/>
                  </a:lnTo>
                  <a:lnTo>
                    <a:pt x="0" y="684250"/>
                  </a:lnTo>
                  <a:lnTo>
                    <a:pt x="1658620" y="684250"/>
                  </a:lnTo>
                  <a:lnTo>
                    <a:pt x="1664970" y="677862"/>
                  </a:lnTo>
                  <a:lnTo>
                    <a:pt x="1664970" y="669963"/>
                  </a:lnTo>
                  <a:lnTo>
                    <a:pt x="1636395" y="669963"/>
                  </a:lnTo>
                  <a:lnTo>
                    <a:pt x="1636395" y="655675"/>
                  </a:lnTo>
                  <a:close/>
                </a:path>
                <a:path w="1693545" h="684529">
                  <a:moveTo>
                    <a:pt x="1664970" y="71500"/>
                  </a:moveTo>
                  <a:lnTo>
                    <a:pt x="1636395" y="71500"/>
                  </a:lnTo>
                  <a:lnTo>
                    <a:pt x="1636395" y="669963"/>
                  </a:lnTo>
                  <a:lnTo>
                    <a:pt x="1650746" y="655675"/>
                  </a:lnTo>
                  <a:lnTo>
                    <a:pt x="1664970" y="655675"/>
                  </a:lnTo>
                  <a:lnTo>
                    <a:pt x="1664970" y="71500"/>
                  </a:lnTo>
                  <a:close/>
                </a:path>
                <a:path w="1693545" h="684529">
                  <a:moveTo>
                    <a:pt x="1664970" y="655675"/>
                  </a:moveTo>
                  <a:lnTo>
                    <a:pt x="1650746" y="655675"/>
                  </a:lnTo>
                  <a:lnTo>
                    <a:pt x="1636395" y="669963"/>
                  </a:lnTo>
                  <a:lnTo>
                    <a:pt x="1664970" y="669963"/>
                  </a:lnTo>
                  <a:lnTo>
                    <a:pt x="1664970" y="655675"/>
                  </a:lnTo>
                  <a:close/>
                </a:path>
                <a:path w="1693545" h="684529">
                  <a:moveTo>
                    <a:pt x="1650746" y="0"/>
                  </a:moveTo>
                  <a:lnTo>
                    <a:pt x="1607820" y="85724"/>
                  </a:lnTo>
                  <a:lnTo>
                    <a:pt x="1636395" y="85724"/>
                  </a:lnTo>
                  <a:lnTo>
                    <a:pt x="1636395" y="71500"/>
                  </a:lnTo>
                  <a:lnTo>
                    <a:pt x="1686443" y="71500"/>
                  </a:lnTo>
                  <a:lnTo>
                    <a:pt x="1650746" y="0"/>
                  </a:lnTo>
                  <a:close/>
                </a:path>
                <a:path w="1693545" h="684529">
                  <a:moveTo>
                    <a:pt x="1686443" y="71500"/>
                  </a:moveTo>
                  <a:lnTo>
                    <a:pt x="1664970" y="71500"/>
                  </a:lnTo>
                  <a:lnTo>
                    <a:pt x="1664970" y="85724"/>
                  </a:lnTo>
                  <a:lnTo>
                    <a:pt x="1693545" y="85724"/>
                  </a:lnTo>
                  <a:lnTo>
                    <a:pt x="1686443" y="71500"/>
                  </a:lnTo>
                  <a:close/>
                </a:path>
              </a:pathLst>
            </a:custGeom>
            <a:solidFill>
              <a:srgbClr val="0020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9688830" y="2465069"/>
              <a:ext cx="1103630" cy="2320925"/>
            </a:xfrm>
            <a:custGeom>
              <a:avLst/>
              <a:gdLst/>
              <a:ahLst/>
              <a:cxnLst/>
              <a:rect l="l" t="t" r="r" b="b"/>
              <a:pathLst>
                <a:path w="1103629" h="2320925">
                  <a:moveTo>
                    <a:pt x="1103630" y="85725"/>
                  </a:moveTo>
                  <a:lnTo>
                    <a:pt x="1096518" y="71501"/>
                  </a:lnTo>
                  <a:lnTo>
                    <a:pt x="1060831" y="0"/>
                  </a:lnTo>
                  <a:lnTo>
                    <a:pt x="1017905" y="85725"/>
                  </a:lnTo>
                  <a:lnTo>
                    <a:pt x="1046480" y="85725"/>
                  </a:lnTo>
                  <a:lnTo>
                    <a:pt x="1046480" y="684149"/>
                  </a:lnTo>
                  <a:lnTo>
                    <a:pt x="0" y="684149"/>
                  </a:lnTo>
                  <a:lnTo>
                    <a:pt x="0" y="684530"/>
                  </a:lnTo>
                  <a:lnTo>
                    <a:pt x="0" y="712724"/>
                  </a:lnTo>
                  <a:lnTo>
                    <a:pt x="0" y="713105"/>
                  </a:lnTo>
                  <a:lnTo>
                    <a:pt x="1046480" y="713105"/>
                  </a:lnTo>
                  <a:lnTo>
                    <a:pt x="1046480" y="2235212"/>
                  </a:lnTo>
                  <a:lnTo>
                    <a:pt x="1017905" y="2235212"/>
                  </a:lnTo>
                  <a:lnTo>
                    <a:pt x="1060831" y="2320925"/>
                  </a:lnTo>
                  <a:lnTo>
                    <a:pt x="1096454" y="2249551"/>
                  </a:lnTo>
                  <a:lnTo>
                    <a:pt x="1103630" y="2235212"/>
                  </a:lnTo>
                  <a:lnTo>
                    <a:pt x="1075055" y="2235212"/>
                  </a:lnTo>
                  <a:lnTo>
                    <a:pt x="1075055" y="85725"/>
                  </a:lnTo>
                  <a:lnTo>
                    <a:pt x="1103630" y="85725"/>
                  </a:lnTo>
                  <a:close/>
                </a:path>
              </a:pathLst>
            </a:custGeom>
            <a:solidFill>
              <a:srgbClr val="00A2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334510" y="2856484"/>
              <a:ext cx="2952750" cy="1867535"/>
            </a:xfrm>
            <a:custGeom>
              <a:avLst/>
              <a:gdLst/>
              <a:ahLst/>
              <a:cxnLst/>
              <a:rect l="l" t="t" r="r" b="b"/>
              <a:pathLst>
                <a:path w="2952750" h="1867535">
                  <a:moveTo>
                    <a:pt x="2924174" y="42925"/>
                  </a:moveTo>
                  <a:lnTo>
                    <a:pt x="2924174" y="1867153"/>
                  </a:lnTo>
                  <a:lnTo>
                    <a:pt x="2952749" y="1867153"/>
                  </a:lnTo>
                  <a:lnTo>
                    <a:pt x="2952749" y="57150"/>
                  </a:lnTo>
                  <a:lnTo>
                    <a:pt x="2938525" y="57150"/>
                  </a:lnTo>
                  <a:lnTo>
                    <a:pt x="2924174" y="42925"/>
                  </a:lnTo>
                  <a:close/>
                </a:path>
                <a:path w="2952750" h="1867535">
                  <a:moveTo>
                    <a:pt x="85725" y="0"/>
                  </a:moveTo>
                  <a:lnTo>
                    <a:pt x="0" y="42925"/>
                  </a:lnTo>
                  <a:lnTo>
                    <a:pt x="85725" y="85725"/>
                  </a:lnTo>
                  <a:lnTo>
                    <a:pt x="85725" y="57150"/>
                  </a:lnTo>
                  <a:lnTo>
                    <a:pt x="71374" y="57150"/>
                  </a:lnTo>
                  <a:lnTo>
                    <a:pt x="71374" y="28575"/>
                  </a:lnTo>
                  <a:lnTo>
                    <a:pt x="85725" y="28575"/>
                  </a:lnTo>
                  <a:lnTo>
                    <a:pt x="85725" y="0"/>
                  </a:lnTo>
                  <a:close/>
                </a:path>
                <a:path w="2952750" h="1867535">
                  <a:moveTo>
                    <a:pt x="85725" y="28575"/>
                  </a:moveTo>
                  <a:lnTo>
                    <a:pt x="71374" y="28575"/>
                  </a:lnTo>
                  <a:lnTo>
                    <a:pt x="71374" y="57150"/>
                  </a:lnTo>
                  <a:lnTo>
                    <a:pt x="85725" y="57150"/>
                  </a:lnTo>
                  <a:lnTo>
                    <a:pt x="85725" y="28575"/>
                  </a:lnTo>
                  <a:close/>
                </a:path>
                <a:path w="2952750" h="1867535">
                  <a:moveTo>
                    <a:pt x="2946399" y="28575"/>
                  </a:moveTo>
                  <a:lnTo>
                    <a:pt x="85725" y="28575"/>
                  </a:lnTo>
                  <a:lnTo>
                    <a:pt x="85725" y="57150"/>
                  </a:lnTo>
                  <a:lnTo>
                    <a:pt x="2924174" y="57150"/>
                  </a:lnTo>
                  <a:lnTo>
                    <a:pt x="2924174" y="42925"/>
                  </a:lnTo>
                  <a:lnTo>
                    <a:pt x="2952749" y="42925"/>
                  </a:lnTo>
                  <a:lnTo>
                    <a:pt x="2952749" y="35051"/>
                  </a:lnTo>
                  <a:lnTo>
                    <a:pt x="2946399" y="28575"/>
                  </a:lnTo>
                  <a:close/>
                </a:path>
                <a:path w="2952750" h="1867535">
                  <a:moveTo>
                    <a:pt x="2952749" y="42925"/>
                  </a:moveTo>
                  <a:lnTo>
                    <a:pt x="2924174" y="42925"/>
                  </a:lnTo>
                  <a:lnTo>
                    <a:pt x="2938525" y="57150"/>
                  </a:lnTo>
                  <a:lnTo>
                    <a:pt x="2952749" y="57150"/>
                  </a:lnTo>
                  <a:lnTo>
                    <a:pt x="2952749" y="42925"/>
                  </a:lnTo>
                  <a:close/>
                </a:path>
              </a:pathLst>
            </a:custGeom>
            <a:solidFill>
              <a:srgbClr val="85BB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96260" y="1976120"/>
              <a:ext cx="315201" cy="825753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3197860" y="2112010"/>
              <a:ext cx="114300" cy="511809"/>
            </a:xfrm>
            <a:custGeom>
              <a:avLst/>
              <a:gdLst/>
              <a:ahLst/>
              <a:cxnLst/>
              <a:rect l="l" t="t" r="r" b="b"/>
              <a:pathLst>
                <a:path w="114300" h="511810">
                  <a:moveTo>
                    <a:pt x="38100" y="397382"/>
                  </a:moveTo>
                  <a:lnTo>
                    <a:pt x="0" y="397382"/>
                  </a:lnTo>
                  <a:lnTo>
                    <a:pt x="57150" y="511682"/>
                  </a:lnTo>
                  <a:lnTo>
                    <a:pt x="104775" y="416432"/>
                  </a:lnTo>
                  <a:lnTo>
                    <a:pt x="38100" y="416432"/>
                  </a:lnTo>
                  <a:lnTo>
                    <a:pt x="38100" y="397382"/>
                  </a:lnTo>
                  <a:close/>
                </a:path>
                <a:path w="114300" h="511810">
                  <a:moveTo>
                    <a:pt x="76200" y="378332"/>
                  </a:moveTo>
                  <a:lnTo>
                    <a:pt x="38100" y="378332"/>
                  </a:lnTo>
                  <a:lnTo>
                    <a:pt x="38100" y="416432"/>
                  </a:lnTo>
                  <a:lnTo>
                    <a:pt x="76200" y="416432"/>
                  </a:lnTo>
                  <a:lnTo>
                    <a:pt x="76200" y="378332"/>
                  </a:lnTo>
                  <a:close/>
                </a:path>
                <a:path w="114300" h="511810">
                  <a:moveTo>
                    <a:pt x="114300" y="397382"/>
                  </a:moveTo>
                  <a:lnTo>
                    <a:pt x="76200" y="397382"/>
                  </a:lnTo>
                  <a:lnTo>
                    <a:pt x="76200" y="416432"/>
                  </a:lnTo>
                  <a:lnTo>
                    <a:pt x="104775" y="416432"/>
                  </a:lnTo>
                  <a:lnTo>
                    <a:pt x="114300" y="397382"/>
                  </a:lnTo>
                  <a:close/>
                </a:path>
                <a:path w="114300" h="511810">
                  <a:moveTo>
                    <a:pt x="76200" y="302132"/>
                  </a:moveTo>
                  <a:lnTo>
                    <a:pt x="38100" y="302132"/>
                  </a:lnTo>
                  <a:lnTo>
                    <a:pt x="38100" y="340232"/>
                  </a:lnTo>
                  <a:lnTo>
                    <a:pt x="76200" y="340232"/>
                  </a:lnTo>
                  <a:lnTo>
                    <a:pt x="76200" y="302132"/>
                  </a:lnTo>
                  <a:close/>
                </a:path>
                <a:path w="114300" h="511810">
                  <a:moveTo>
                    <a:pt x="76200" y="225932"/>
                  </a:moveTo>
                  <a:lnTo>
                    <a:pt x="38100" y="225932"/>
                  </a:lnTo>
                  <a:lnTo>
                    <a:pt x="38100" y="264032"/>
                  </a:lnTo>
                  <a:lnTo>
                    <a:pt x="76200" y="264032"/>
                  </a:lnTo>
                  <a:lnTo>
                    <a:pt x="76200" y="225932"/>
                  </a:lnTo>
                  <a:close/>
                </a:path>
                <a:path w="114300" h="511810">
                  <a:moveTo>
                    <a:pt x="76200" y="149732"/>
                  </a:moveTo>
                  <a:lnTo>
                    <a:pt x="38100" y="149732"/>
                  </a:lnTo>
                  <a:lnTo>
                    <a:pt x="38100" y="187832"/>
                  </a:lnTo>
                  <a:lnTo>
                    <a:pt x="76200" y="187832"/>
                  </a:lnTo>
                  <a:lnTo>
                    <a:pt x="76200" y="149732"/>
                  </a:lnTo>
                  <a:close/>
                </a:path>
                <a:path w="114300" h="511810">
                  <a:moveTo>
                    <a:pt x="57150" y="0"/>
                  </a:moveTo>
                  <a:lnTo>
                    <a:pt x="0" y="114300"/>
                  </a:lnTo>
                  <a:lnTo>
                    <a:pt x="114300" y="114300"/>
                  </a:lnTo>
                  <a:lnTo>
                    <a:pt x="112966" y="111632"/>
                  </a:lnTo>
                  <a:lnTo>
                    <a:pt x="38100" y="111632"/>
                  </a:lnTo>
                  <a:lnTo>
                    <a:pt x="38100" y="95250"/>
                  </a:lnTo>
                  <a:lnTo>
                    <a:pt x="104775" y="95250"/>
                  </a:lnTo>
                  <a:lnTo>
                    <a:pt x="57150" y="0"/>
                  </a:lnTo>
                  <a:close/>
                </a:path>
                <a:path w="114300" h="511810">
                  <a:moveTo>
                    <a:pt x="76200" y="95250"/>
                  </a:moveTo>
                  <a:lnTo>
                    <a:pt x="38100" y="95250"/>
                  </a:lnTo>
                  <a:lnTo>
                    <a:pt x="38100" y="111632"/>
                  </a:lnTo>
                  <a:lnTo>
                    <a:pt x="76200" y="111632"/>
                  </a:lnTo>
                  <a:lnTo>
                    <a:pt x="76200" y="95250"/>
                  </a:lnTo>
                  <a:close/>
                </a:path>
                <a:path w="114300" h="511810">
                  <a:moveTo>
                    <a:pt x="104775" y="95250"/>
                  </a:moveTo>
                  <a:lnTo>
                    <a:pt x="76200" y="95250"/>
                  </a:lnTo>
                  <a:lnTo>
                    <a:pt x="76200" y="111632"/>
                  </a:lnTo>
                  <a:lnTo>
                    <a:pt x="112966" y="111632"/>
                  </a:lnTo>
                  <a:lnTo>
                    <a:pt x="104775" y="95250"/>
                  </a:lnTo>
                  <a:close/>
                </a:path>
              </a:pathLst>
            </a:custGeom>
            <a:solidFill>
              <a:srgbClr val="046A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690360" y="5593079"/>
              <a:ext cx="932180" cy="751840"/>
            </a:xfrm>
            <a:custGeom>
              <a:avLst/>
              <a:gdLst/>
              <a:ahLst/>
              <a:cxnLst/>
              <a:rect l="l" t="t" r="r" b="b"/>
              <a:pathLst>
                <a:path w="932179" h="751839">
                  <a:moveTo>
                    <a:pt x="466090" y="0"/>
                  </a:moveTo>
                  <a:lnTo>
                    <a:pt x="411731" y="2529"/>
                  </a:lnTo>
                  <a:lnTo>
                    <a:pt x="359215" y="9928"/>
                  </a:lnTo>
                  <a:lnTo>
                    <a:pt x="308891" y="21915"/>
                  </a:lnTo>
                  <a:lnTo>
                    <a:pt x="261109" y="38208"/>
                  </a:lnTo>
                  <a:lnTo>
                    <a:pt x="216218" y="58525"/>
                  </a:lnTo>
                  <a:lnTo>
                    <a:pt x="174568" y="82583"/>
                  </a:lnTo>
                  <a:lnTo>
                    <a:pt x="136509" y="110102"/>
                  </a:lnTo>
                  <a:lnTo>
                    <a:pt x="102390" y="140799"/>
                  </a:lnTo>
                  <a:lnTo>
                    <a:pt x="72561" y="174391"/>
                  </a:lnTo>
                  <a:lnTo>
                    <a:pt x="47371" y="210597"/>
                  </a:lnTo>
                  <a:lnTo>
                    <a:pt x="27170" y="249135"/>
                  </a:lnTo>
                  <a:lnTo>
                    <a:pt x="12309" y="289723"/>
                  </a:lnTo>
                  <a:lnTo>
                    <a:pt x="3135" y="332078"/>
                  </a:lnTo>
                  <a:lnTo>
                    <a:pt x="0" y="375920"/>
                  </a:lnTo>
                  <a:lnTo>
                    <a:pt x="3135" y="419761"/>
                  </a:lnTo>
                  <a:lnTo>
                    <a:pt x="12309" y="462116"/>
                  </a:lnTo>
                  <a:lnTo>
                    <a:pt x="27170" y="502704"/>
                  </a:lnTo>
                  <a:lnTo>
                    <a:pt x="47371" y="541242"/>
                  </a:lnTo>
                  <a:lnTo>
                    <a:pt x="72561" y="577448"/>
                  </a:lnTo>
                  <a:lnTo>
                    <a:pt x="102390" y="611040"/>
                  </a:lnTo>
                  <a:lnTo>
                    <a:pt x="136509" y="641737"/>
                  </a:lnTo>
                  <a:lnTo>
                    <a:pt x="174568" y="669256"/>
                  </a:lnTo>
                  <a:lnTo>
                    <a:pt x="216218" y="693314"/>
                  </a:lnTo>
                  <a:lnTo>
                    <a:pt x="261109" y="713631"/>
                  </a:lnTo>
                  <a:lnTo>
                    <a:pt x="308891" y="729924"/>
                  </a:lnTo>
                  <a:lnTo>
                    <a:pt x="359215" y="741911"/>
                  </a:lnTo>
                  <a:lnTo>
                    <a:pt x="411731" y="749310"/>
                  </a:lnTo>
                  <a:lnTo>
                    <a:pt x="466090" y="751840"/>
                  </a:lnTo>
                  <a:lnTo>
                    <a:pt x="520448" y="749310"/>
                  </a:lnTo>
                  <a:lnTo>
                    <a:pt x="572964" y="741911"/>
                  </a:lnTo>
                  <a:lnTo>
                    <a:pt x="623288" y="729924"/>
                  </a:lnTo>
                  <a:lnTo>
                    <a:pt x="671070" y="713631"/>
                  </a:lnTo>
                  <a:lnTo>
                    <a:pt x="715961" y="693314"/>
                  </a:lnTo>
                  <a:lnTo>
                    <a:pt x="757611" y="669256"/>
                  </a:lnTo>
                  <a:lnTo>
                    <a:pt x="795670" y="641737"/>
                  </a:lnTo>
                  <a:lnTo>
                    <a:pt x="829789" y="611040"/>
                  </a:lnTo>
                  <a:lnTo>
                    <a:pt x="859618" y="577448"/>
                  </a:lnTo>
                  <a:lnTo>
                    <a:pt x="884808" y="541242"/>
                  </a:lnTo>
                  <a:lnTo>
                    <a:pt x="905009" y="502704"/>
                  </a:lnTo>
                  <a:lnTo>
                    <a:pt x="919870" y="462116"/>
                  </a:lnTo>
                  <a:lnTo>
                    <a:pt x="929044" y="419761"/>
                  </a:lnTo>
                  <a:lnTo>
                    <a:pt x="932180" y="375920"/>
                  </a:lnTo>
                  <a:lnTo>
                    <a:pt x="929044" y="332078"/>
                  </a:lnTo>
                  <a:lnTo>
                    <a:pt x="919870" y="289723"/>
                  </a:lnTo>
                  <a:lnTo>
                    <a:pt x="905009" y="249135"/>
                  </a:lnTo>
                  <a:lnTo>
                    <a:pt x="884808" y="210597"/>
                  </a:lnTo>
                  <a:lnTo>
                    <a:pt x="859618" y="174391"/>
                  </a:lnTo>
                  <a:lnTo>
                    <a:pt x="829789" y="140799"/>
                  </a:lnTo>
                  <a:lnTo>
                    <a:pt x="795670" y="110102"/>
                  </a:lnTo>
                  <a:lnTo>
                    <a:pt x="757611" y="82583"/>
                  </a:lnTo>
                  <a:lnTo>
                    <a:pt x="715961" y="58525"/>
                  </a:lnTo>
                  <a:lnTo>
                    <a:pt x="671070" y="38208"/>
                  </a:lnTo>
                  <a:lnTo>
                    <a:pt x="623288" y="21915"/>
                  </a:lnTo>
                  <a:lnTo>
                    <a:pt x="572964" y="9928"/>
                  </a:lnTo>
                  <a:lnTo>
                    <a:pt x="520448" y="2529"/>
                  </a:lnTo>
                  <a:lnTo>
                    <a:pt x="46609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690360" y="5593079"/>
              <a:ext cx="932180" cy="751840"/>
            </a:xfrm>
            <a:custGeom>
              <a:avLst/>
              <a:gdLst/>
              <a:ahLst/>
              <a:cxnLst/>
              <a:rect l="l" t="t" r="r" b="b"/>
              <a:pathLst>
                <a:path w="932179" h="751839">
                  <a:moveTo>
                    <a:pt x="0" y="375920"/>
                  </a:moveTo>
                  <a:lnTo>
                    <a:pt x="3135" y="332078"/>
                  </a:lnTo>
                  <a:lnTo>
                    <a:pt x="12309" y="289723"/>
                  </a:lnTo>
                  <a:lnTo>
                    <a:pt x="27170" y="249135"/>
                  </a:lnTo>
                  <a:lnTo>
                    <a:pt x="47371" y="210597"/>
                  </a:lnTo>
                  <a:lnTo>
                    <a:pt x="72561" y="174391"/>
                  </a:lnTo>
                  <a:lnTo>
                    <a:pt x="102390" y="140799"/>
                  </a:lnTo>
                  <a:lnTo>
                    <a:pt x="136509" y="110102"/>
                  </a:lnTo>
                  <a:lnTo>
                    <a:pt x="174568" y="82583"/>
                  </a:lnTo>
                  <a:lnTo>
                    <a:pt x="216218" y="58525"/>
                  </a:lnTo>
                  <a:lnTo>
                    <a:pt x="261109" y="38208"/>
                  </a:lnTo>
                  <a:lnTo>
                    <a:pt x="308891" y="21915"/>
                  </a:lnTo>
                  <a:lnTo>
                    <a:pt x="359215" y="9928"/>
                  </a:lnTo>
                  <a:lnTo>
                    <a:pt x="411731" y="2529"/>
                  </a:lnTo>
                  <a:lnTo>
                    <a:pt x="466090" y="0"/>
                  </a:lnTo>
                  <a:lnTo>
                    <a:pt x="520448" y="2529"/>
                  </a:lnTo>
                  <a:lnTo>
                    <a:pt x="572964" y="9928"/>
                  </a:lnTo>
                  <a:lnTo>
                    <a:pt x="623288" y="21915"/>
                  </a:lnTo>
                  <a:lnTo>
                    <a:pt x="671070" y="38208"/>
                  </a:lnTo>
                  <a:lnTo>
                    <a:pt x="715961" y="58525"/>
                  </a:lnTo>
                  <a:lnTo>
                    <a:pt x="757611" y="82583"/>
                  </a:lnTo>
                  <a:lnTo>
                    <a:pt x="795670" y="110102"/>
                  </a:lnTo>
                  <a:lnTo>
                    <a:pt x="829789" y="140799"/>
                  </a:lnTo>
                  <a:lnTo>
                    <a:pt x="859618" y="174391"/>
                  </a:lnTo>
                  <a:lnTo>
                    <a:pt x="884808" y="210597"/>
                  </a:lnTo>
                  <a:lnTo>
                    <a:pt x="905009" y="249135"/>
                  </a:lnTo>
                  <a:lnTo>
                    <a:pt x="919870" y="289723"/>
                  </a:lnTo>
                  <a:lnTo>
                    <a:pt x="929044" y="332078"/>
                  </a:lnTo>
                  <a:lnTo>
                    <a:pt x="932180" y="375920"/>
                  </a:lnTo>
                  <a:lnTo>
                    <a:pt x="929044" y="419761"/>
                  </a:lnTo>
                  <a:lnTo>
                    <a:pt x="919870" y="462116"/>
                  </a:lnTo>
                  <a:lnTo>
                    <a:pt x="905009" y="502704"/>
                  </a:lnTo>
                  <a:lnTo>
                    <a:pt x="884808" y="541242"/>
                  </a:lnTo>
                  <a:lnTo>
                    <a:pt x="859618" y="577448"/>
                  </a:lnTo>
                  <a:lnTo>
                    <a:pt x="829789" y="611040"/>
                  </a:lnTo>
                  <a:lnTo>
                    <a:pt x="795670" y="641737"/>
                  </a:lnTo>
                  <a:lnTo>
                    <a:pt x="757611" y="669256"/>
                  </a:lnTo>
                  <a:lnTo>
                    <a:pt x="715961" y="693314"/>
                  </a:lnTo>
                  <a:lnTo>
                    <a:pt x="671070" y="713631"/>
                  </a:lnTo>
                  <a:lnTo>
                    <a:pt x="623288" y="729924"/>
                  </a:lnTo>
                  <a:lnTo>
                    <a:pt x="572964" y="741911"/>
                  </a:lnTo>
                  <a:lnTo>
                    <a:pt x="520448" y="749310"/>
                  </a:lnTo>
                  <a:lnTo>
                    <a:pt x="466090" y="751840"/>
                  </a:lnTo>
                  <a:lnTo>
                    <a:pt x="411731" y="749310"/>
                  </a:lnTo>
                  <a:lnTo>
                    <a:pt x="359215" y="741911"/>
                  </a:lnTo>
                  <a:lnTo>
                    <a:pt x="308891" y="729924"/>
                  </a:lnTo>
                  <a:lnTo>
                    <a:pt x="261109" y="713631"/>
                  </a:lnTo>
                  <a:lnTo>
                    <a:pt x="216218" y="693314"/>
                  </a:lnTo>
                  <a:lnTo>
                    <a:pt x="174568" y="669256"/>
                  </a:lnTo>
                  <a:lnTo>
                    <a:pt x="136509" y="641737"/>
                  </a:lnTo>
                  <a:lnTo>
                    <a:pt x="102390" y="611040"/>
                  </a:lnTo>
                  <a:lnTo>
                    <a:pt x="72561" y="577448"/>
                  </a:lnTo>
                  <a:lnTo>
                    <a:pt x="47371" y="541242"/>
                  </a:lnTo>
                  <a:lnTo>
                    <a:pt x="27170" y="502704"/>
                  </a:lnTo>
                  <a:lnTo>
                    <a:pt x="12309" y="462116"/>
                  </a:lnTo>
                  <a:lnTo>
                    <a:pt x="3135" y="419761"/>
                  </a:lnTo>
                  <a:lnTo>
                    <a:pt x="0" y="375920"/>
                  </a:lnTo>
                  <a:close/>
                </a:path>
              </a:pathLst>
            </a:custGeom>
            <a:ln w="25400">
              <a:solidFill>
                <a:srgbClr val="96999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656907" y="3978909"/>
            <a:ext cx="59563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latin typeface="Calibri"/>
                <a:cs typeface="Calibri"/>
              </a:rPr>
              <a:t>Україна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26173" y="3020073"/>
            <a:ext cx="876300" cy="453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latin typeface="Calibri"/>
                <a:cs typeface="Calibri"/>
              </a:rPr>
              <a:t>Іноземні</a:t>
            </a:r>
            <a:endParaRPr sz="14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spc="-10" dirty="0">
                <a:latin typeface="Calibri"/>
                <a:cs typeface="Calibri"/>
              </a:rPr>
              <a:t>юрисдикції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962520" y="5843270"/>
            <a:ext cx="38735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25" dirty="0">
                <a:solidFill>
                  <a:srgbClr val="FFFFFF"/>
                </a:solidFill>
                <a:latin typeface="Calibri"/>
                <a:cs typeface="Calibri"/>
              </a:rPr>
              <a:t>ФОП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2258060" y="4460240"/>
            <a:ext cx="2184400" cy="576580"/>
            <a:chOff x="2258060" y="4460240"/>
            <a:chExt cx="2184400" cy="576580"/>
          </a:xfrm>
        </p:grpSpPr>
        <p:sp>
          <p:nvSpPr>
            <p:cNvPr id="35" name="object 35"/>
            <p:cNvSpPr/>
            <p:nvPr/>
          </p:nvSpPr>
          <p:spPr>
            <a:xfrm>
              <a:off x="2270760" y="4472940"/>
              <a:ext cx="2159000" cy="551180"/>
            </a:xfrm>
            <a:custGeom>
              <a:avLst/>
              <a:gdLst/>
              <a:ahLst/>
              <a:cxnLst/>
              <a:rect l="l" t="t" r="r" b="b"/>
              <a:pathLst>
                <a:path w="2159000" h="551179">
                  <a:moveTo>
                    <a:pt x="2067178" y="0"/>
                  </a:moveTo>
                  <a:lnTo>
                    <a:pt x="91820" y="0"/>
                  </a:lnTo>
                  <a:lnTo>
                    <a:pt x="56096" y="7221"/>
                  </a:lnTo>
                  <a:lnTo>
                    <a:pt x="26908" y="26908"/>
                  </a:lnTo>
                  <a:lnTo>
                    <a:pt x="7221" y="56096"/>
                  </a:lnTo>
                  <a:lnTo>
                    <a:pt x="0" y="91821"/>
                  </a:lnTo>
                  <a:lnTo>
                    <a:pt x="0" y="459359"/>
                  </a:lnTo>
                  <a:lnTo>
                    <a:pt x="7221" y="495083"/>
                  </a:lnTo>
                  <a:lnTo>
                    <a:pt x="26908" y="524271"/>
                  </a:lnTo>
                  <a:lnTo>
                    <a:pt x="56096" y="543958"/>
                  </a:lnTo>
                  <a:lnTo>
                    <a:pt x="91820" y="551180"/>
                  </a:lnTo>
                  <a:lnTo>
                    <a:pt x="2067178" y="551180"/>
                  </a:lnTo>
                  <a:lnTo>
                    <a:pt x="2102903" y="543958"/>
                  </a:lnTo>
                  <a:lnTo>
                    <a:pt x="2132091" y="524271"/>
                  </a:lnTo>
                  <a:lnTo>
                    <a:pt x="2151778" y="495083"/>
                  </a:lnTo>
                  <a:lnTo>
                    <a:pt x="2159000" y="459359"/>
                  </a:lnTo>
                  <a:lnTo>
                    <a:pt x="2159000" y="91821"/>
                  </a:lnTo>
                  <a:lnTo>
                    <a:pt x="2151778" y="56096"/>
                  </a:lnTo>
                  <a:lnTo>
                    <a:pt x="2132091" y="26908"/>
                  </a:lnTo>
                  <a:lnTo>
                    <a:pt x="2102903" y="7221"/>
                  </a:lnTo>
                  <a:lnTo>
                    <a:pt x="206717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2270760" y="4472940"/>
              <a:ext cx="2159000" cy="551180"/>
            </a:xfrm>
            <a:custGeom>
              <a:avLst/>
              <a:gdLst/>
              <a:ahLst/>
              <a:cxnLst/>
              <a:rect l="l" t="t" r="r" b="b"/>
              <a:pathLst>
                <a:path w="2159000" h="551179">
                  <a:moveTo>
                    <a:pt x="0" y="91821"/>
                  </a:moveTo>
                  <a:lnTo>
                    <a:pt x="7221" y="56096"/>
                  </a:lnTo>
                  <a:lnTo>
                    <a:pt x="26908" y="26908"/>
                  </a:lnTo>
                  <a:lnTo>
                    <a:pt x="56096" y="7221"/>
                  </a:lnTo>
                  <a:lnTo>
                    <a:pt x="91820" y="0"/>
                  </a:lnTo>
                  <a:lnTo>
                    <a:pt x="2067178" y="0"/>
                  </a:lnTo>
                  <a:lnTo>
                    <a:pt x="2102903" y="7221"/>
                  </a:lnTo>
                  <a:lnTo>
                    <a:pt x="2132091" y="26908"/>
                  </a:lnTo>
                  <a:lnTo>
                    <a:pt x="2151778" y="56096"/>
                  </a:lnTo>
                  <a:lnTo>
                    <a:pt x="2159000" y="91821"/>
                  </a:lnTo>
                  <a:lnTo>
                    <a:pt x="2159000" y="459359"/>
                  </a:lnTo>
                  <a:lnTo>
                    <a:pt x="2151778" y="495083"/>
                  </a:lnTo>
                  <a:lnTo>
                    <a:pt x="2132091" y="524271"/>
                  </a:lnTo>
                  <a:lnTo>
                    <a:pt x="2102903" y="543958"/>
                  </a:lnTo>
                  <a:lnTo>
                    <a:pt x="2067178" y="551180"/>
                  </a:lnTo>
                  <a:lnTo>
                    <a:pt x="91820" y="551180"/>
                  </a:lnTo>
                  <a:lnTo>
                    <a:pt x="56096" y="543958"/>
                  </a:lnTo>
                  <a:lnTo>
                    <a:pt x="26908" y="524271"/>
                  </a:lnTo>
                  <a:lnTo>
                    <a:pt x="7221" y="495083"/>
                  </a:lnTo>
                  <a:lnTo>
                    <a:pt x="0" y="459359"/>
                  </a:lnTo>
                  <a:lnTo>
                    <a:pt x="0" y="91821"/>
                  </a:lnTo>
                  <a:close/>
                </a:path>
              </a:pathLst>
            </a:custGeom>
            <a:ln w="25400">
              <a:solidFill>
                <a:srgbClr val="96999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2412364" y="4603369"/>
            <a:ext cx="187642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Український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холдинг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6179820" y="4709159"/>
            <a:ext cx="2184400" cy="576580"/>
            <a:chOff x="6179820" y="4709159"/>
            <a:chExt cx="2184400" cy="576580"/>
          </a:xfrm>
        </p:grpSpPr>
        <p:sp>
          <p:nvSpPr>
            <p:cNvPr id="39" name="object 39"/>
            <p:cNvSpPr/>
            <p:nvPr/>
          </p:nvSpPr>
          <p:spPr>
            <a:xfrm>
              <a:off x="6192520" y="4721859"/>
              <a:ext cx="2159000" cy="551180"/>
            </a:xfrm>
            <a:custGeom>
              <a:avLst/>
              <a:gdLst/>
              <a:ahLst/>
              <a:cxnLst/>
              <a:rect l="l" t="t" r="r" b="b"/>
              <a:pathLst>
                <a:path w="2159000" h="551179">
                  <a:moveTo>
                    <a:pt x="2067178" y="0"/>
                  </a:moveTo>
                  <a:lnTo>
                    <a:pt x="91820" y="0"/>
                  </a:lnTo>
                  <a:lnTo>
                    <a:pt x="56096" y="7221"/>
                  </a:lnTo>
                  <a:lnTo>
                    <a:pt x="26908" y="26908"/>
                  </a:lnTo>
                  <a:lnTo>
                    <a:pt x="7221" y="56096"/>
                  </a:lnTo>
                  <a:lnTo>
                    <a:pt x="0" y="91820"/>
                  </a:lnTo>
                  <a:lnTo>
                    <a:pt x="0" y="459358"/>
                  </a:lnTo>
                  <a:lnTo>
                    <a:pt x="7221" y="495083"/>
                  </a:lnTo>
                  <a:lnTo>
                    <a:pt x="26908" y="524271"/>
                  </a:lnTo>
                  <a:lnTo>
                    <a:pt x="56096" y="543958"/>
                  </a:lnTo>
                  <a:lnTo>
                    <a:pt x="91820" y="551179"/>
                  </a:lnTo>
                  <a:lnTo>
                    <a:pt x="2067178" y="551179"/>
                  </a:lnTo>
                  <a:lnTo>
                    <a:pt x="2102903" y="543958"/>
                  </a:lnTo>
                  <a:lnTo>
                    <a:pt x="2132091" y="524271"/>
                  </a:lnTo>
                  <a:lnTo>
                    <a:pt x="2151778" y="495083"/>
                  </a:lnTo>
                  <a:lnTo>
                    <a:pt x="2159000" y="459358"/>
                  </a:lnTo>
                  <a:lnTo>
                    <a:pt x="2159000" y="91820"/>
                  </a:lnTo>
                  <a:lnTo>
                    <a:pt x="2151778" y="56096"/>
                  </a:lnTo>
                  <a:lnTo>
                    <a:pt x="2132091" y="26908"/>
                  </a:lnTo>
                  <a:lnTo>
                    <a:pt x="2102903" y="7221"/>
                  </a:lnTo>
                  <a:lnTo>
                    <a:pt x="206717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6192520" y="4721859"/>
              <a:ext cx="2159000" cy="551180"/>
            </a:xfrm>
            <a:custGeom>
              <a:avLst/>
              <a:gdLst/>
              <a:ahLst/>
              <a:cxnLst/>
              <a:rect l="l" t="t" r="r" b="b"/>
              <a:pathLst>
                <a:path w="2159000" h="551179">
                  <a:moveTo>
                    <a:pt x="0" y="91820"/>
                  </a:moveTo>
                  <a:lnTo>
                    <a:pt x="7221" y="56096"/>
                  </a:lnTo>
                  <a:lnTo>
                    <a:pt x="26908" y="26908"/>
                  </a:lnTo>
                  <a:lnTo>
                    <a:pt x="56096" y="7221"/>
                  </a:lnTo>
                  <a:lnTo>
                    <a:pt x="91820" y="0"/>
                  </a:lnTo>
                  <a:lnTo>
                    <a:pt x="2067178" y="0"/>
                  </a:lnTo>
                  <a:lnTo>
                    <a:pt x="2102903" y="7221"/>
                  </a:lnTo>
                  <a:lnTo>
                    <a:pt x="2132091" y="26908"/>
                  </a:lnTo>
                  <a:lnTo>
                    <a:pt x="2151778" y="56096"/>
                  </a:lnTo>
                  <a:lnTo>
                    <a:pt x="2159000" y="91820"/>
                  </a:lnTo>
                  <a:lnTo>
                    <a:pt x="2159000" y="459358"/>
                  </a:lnTo>
                  <a:lnTo>
                    <a:pt x="2151778" y="495083"/>
                  </a:lnTo>
                  <a:lnTo>
                    <a:pt x="2132091" y="524271"/>
                  </a:lnTo>
                  <a:lnTo>
                    <a:pt x="2102903" y="543958"/>
                  </a:lnTo>
                  <a:lnTo>
                    <a:pt x="2067178" y="551179"/>
                  </a:lnTo>
                  <a:lnTo>
                    <a:pt x="91820" y="551179"/>
                  </a:lnTo>
                  <a:lnTo>
                    <a:pt x="56096" y="543958"/>
                  </a:lnTo>
                  <a:lnTo>
                    <a:pt x="26908" y="524271"/>
                  </a:lnTo>
                  <a:lnTo>
                    <a:pt x="7221" y="495083"/>
                  </a:lnTo>
                  <a:lnTo>
                    <a:pt x="0" y="459358"/>
                  </a:lnTo>
                  <a:lnTo>
                    <a:pt x="0" y="91820"/>
                  </a:lnTo>
                  <a:close/>
                </a:path>
              </a:pathLst>
            </a:custGeom>
            <a:ln w="25400">
              <a:solidFill>
                <a:srgbClr val="96999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 txBox="1"/>
          <p:nvPr/>
        </p:nvSpPr>
        <p:spPr>
          <a:xfrm>
            <a:off x="6998716" y="4853304"/>
            <a:ext cx="54991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Завод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42" name="object 42"/>
          <p:cNvGrpSpPr/>
          <p:nvPr/>
        </p:nvGrpSpPr>
        <p:grpSpPr>
          <a:xfrm>
            <a:off x="2161539" y="2608579"/>
            <a:ext cx="2184400" cy="576580"/>
            <a:chOff x="2161539" y="2608579"/>
            <a:chExt cx="2184400" cy="576580"/>
          </a:xfrm>
        </p:grpSpPr>
        <p:sp>
          <p:nvSpPr>
            <p:cNvPr id="43" name="object 43"/>
            <p:cNvSpPr/>
            <p:nvPr/>
          </p:nvSpPr>
          <p:spPr>
            <a:xfrm>
              <a:off x="2174239" y="2621279"/>
              <a:ext cx="2159000" cy="551180"/>
            </a:xfrm>
            <a:custGeom>
              <a:avLst/>
              <a:gdLst/>
              <a:ahLst/>
              <a:cxnLst/>
              <a:rect l="l" t="t" r="r" b="b"/>
              <a:pathLst>
                <a:path w="2159000" h="551180">
                  <a:moveTo>
                    <a:pt x="2067179" y="0"/>
                  </a:moveTo>
                  <a:lnTo>
                    <a:pt x="91821" y="0"/>
                  </a:lnTo>
                  <a:lnTo>
                    <a:pt x="56096" y="7221"/>
                  </a:lnTo>
                  <a:lnTo>
                    <a:pt x="26908" y="26908"/>
                  </a:lnTo>
                  <a:lnTo>
                    <a:pt x="7221" y="56096"/>
                  </a:lnTo>
                  <a:lnTo>
                    <a:pt x="0" y="91821"/>
                  </a:lnTo>
                  <a:lnTo>
                    <a:pt x="0" y="459359"/>
                  </a:lnTo>
                  <a:lnTo>
                    <a:pt x="7221" y="495083"/>
                  </a:lnTo>
                  <a:lnTo>
                    <a:pt x="26908" y="524271"/>
                  </a:lnTo>
                  <a:lnTo>
                    <a:pt x="56096" y="543958"/>
                  </a:lnTo>
                  <a:lnTo>
                    <a:pt x="91821" y="551180"/>
                  </a:lnTo>
                  <a:lnTo>
                    <a:pt x="2067179" y="551180"/>
                  </a:lnTo>
                  <a:lnTo>
                    <a:pt x="2102903" y="543958"/>
                  </a:lnTo>
                  <a:lnTo>
                    <a:pt x="2132091" y="524271"/>
                  </a:lnTo>
                  <a:lnTo>
                    <a:pt x="2151778" y="495083"/>
                  </a:lnTo>
                  <a:lnTo>
                    <a:pt x="2159000" y="459359"/>
                  </a:lnTo>
                  <a:lnTo>
                    <a:pt x="2159000" y="91821"/>
                  </a:lnTo>
                  <a:lnTo>
                    <a:pt x="2151778" y="56096"/>
                  </a:lnTo>
                  <a:lnTo>
                    <a:pt x="2132091" y="26908"/>
                  </a:lnTo>
                  <a:lnTo>
                    <a:pt x="2102903" y="7221"/>
                  </a:lnTo>
                  <a:lnTo>
                    <a:pt x="206717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2174239" y="2621279"/>
              <a:ext cx="2159000" cy="551180"/>
            </a:xfrm>
            <a:custGeom>
              <a:avLst/>
              <a:gdLst/>
              <a:ahLst/>
              <a:cxnLst/>
              <a:rect l="l" t="t" r="r" b="b"/>
              <a:pathLst>
                <a:path w="2159000" h="551180">
                  <a:moveTo>
                    <a:pt x="0" y="91821"/>
                  </a:moveTo>
                  <a:lnTo>
                    <a:pt x="7221" y="56096"/>
                  </a:lnTo>
                  <a:lnTo>
                    <a:pt x="26908" y="26908"/>
                  </a:lnTo>
                  <a:lnTo>
                    <a:pt x="56096" y="7221"/>
                  </a:lnTo>
                  <a:lnTo>
                    <a:pt x="91821" y="0"/>
                  </a:lnTo>
                  <a:lnTo>
                    <a:pt x="2067179" y="0"/>
                  </a:lnTo>
                  <a:lnTo>
                    <a:pt x="2102903" y="7221"/>
                  </a:lnTo>
                  <a:lnTo>
                    <a:pt x="2132091" y="26908"/>
                  </a:lnTo>
                  <a:lnTo>
                    <a:pt x="2151778" y="56096"/>
                  </a:lnTo>
                  <a:lnTo>
                    <a:pt x="2159000" y="91821"/>
                  </a:lnTo>
                  <a:lnTo>
                    <a:pt x="2159000" y="459359"/>
                  </a:lnTo>
                  <a:lnTo>
                    <a:pt x="2151778" y="495083"/>
                  </a:lnTo>
                  <a:lnTo>
                    <a:pt x="2132091" y="524271"/>
                  </a:lnTo>
                  <a:lnTo>
                    <a:pt x="2102903" y="543958"/>
                  </a:lnTo>
                  <a:lnTo>
                    <a:pt x="2067179" y="551180"/>
                  </a:lnTo>
                  <a:lnTo>
                    <a:pt x="91821" y="551180"/>
                  </a:lnTo>
                  <a:lnTo>
                    <a:pt x="56096" y="543958"/>
                  </a:lnTo>
                  <a:lnTo>
                    <a:pt x="26908" y="524271"/>
                  </a:lnTo>
                  <a:lnTo>
                    <a:pt x="7221" y="495083"/>
                  </a:lnTo>
                  <a:lnTo>
                    <a:pt x="0" y="459359"/>
                  </a:lnTo>
                  <a:lnTo>
                    <a:pt x="0" y="91821"/>
                  </a:lnTo>
                  <a:close/>
                </a:path>
              </a:pathLst>
            </a:custGeom>
            <a:ln w="25400">
              <a:solidFill>
                <a:srgbClr val="96999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5" name="object 45"/>
          <p:cNvSpPr txBox="1"/>
          <p:nvPr/>
        </p:nvSpPr>
        <p:spPr>
          <a:xfrm>
            <a:off x="2565145" y="2752090"/>
            <a:ext cx="137858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ІP-Ко</a:t>
            </a:r>
            <a:r>
              <a:rPr sz="1600" b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(Франція)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46" name="object 46"/>
          <p:cNvGrpSpPr/>
          <p:nvPr/>
        </p:nvGrpSpPr>
        <p:grpSpPr>
          <a:xfrm>
            <a:off x="7515859" y="2875279"/>
            <a:ext cx="2184400" cy="576580"/>
            <a:chOff x="7515859" y="2875279"/>
            <a:chExt cx="2184400" cy="576580"/>
          </a:xfrm>
        </p:grpSpPr>
        <p:sp>
          <p:nvSpPr>
            <p:cNvPr id="47" name="object 47"/>
            <p:cNvSpPr/>
            <p:nvPr/>
          </p:nvSpPr>
          <p:spPr>
            <a:xfrm>
              <a:off x="7528559" y="2887979"/>
              <a:ext cx="2159000" cy="551180"/>
            </a:xfrm>
            <a:custGeom>
              <a:avLst/>
              <a:gdLst/>
              <a:ahLst/>
              <a:cxnLst/>
              <a:rect l="l" t="t" r="r" b="b"/>
              <a:pathLst>
                <a:path w="2159000" h="551179">
                  <a:moveTo>
                    <a:pt x="2067179" y="0"/>
                  </a:moveTo>
                  <a:lnTo>
                    <a:pt x="91821" y="0"/>
                  </a:lnTo>
                  <a:lnTo>
                    <a:pt x="56096" y="7221"/>
                  </a:lnTo>
                  <a:lnTo>
                    <a:pt x="26908" y="26908"/>
                  </a:lnTo>
                  <a:lnTo>
                    <a:pt x="7221" y="56096"/>
                  </a:lnTo>
                  <a:lnTo>
                    <a:pt x="0" y="91821"/>
                  </a:lnTo>
                  <a:lnTo>
                    <a:pt x="0" y="459359"/>
                  </a:lnTo>
                  <a:lnTo>
                    <a:pt x="7221" y="495083"/>
                  </a:lnTo>
                  <a:lnTo>
                    <a:pt x="26908" y="524271"/>
                  </a:lnTo>
                  <a:lnTo>
                    <a:pt x="56096" y="543958"/>
                  </a:lnTo>
                  <a:lnTo>
                    <a:pt x="91821" y="551180"/>
                  </a:lnTo>
                  <a:lnTo>
                    <a:pt x="2067179" y="551180"/>
                  </a:lnTo>
                  <a:lnTo>
                    <a:pt x="2102903" y="543958"/>
                  </a:lnTo>
                  <a:lnTo>
                    <a:pt x="2132091" y="524271"/>
                  </a:lnTo>
                  <a:lnTo>
                    <a:pt x="2151778" y="495083"/>
                  </a:lnTo>
                  <a:lnTo>
                    <a:pt x="2159000" y="459359"/>
                  </a:lnTo>
                  <a:lnTo>
                    <a:pt x="2159000" y="91821"/>
                  </a:lnTo>
                  <a:lnTo>
                    <a:pt x="2151778" y="56096"/>
                  </a:lnTo>
                  <a:lnTo>
                    <a:pt x="2132091" y="26908"/>
                  </a:lnTo>
                  <a:lnTo>
                    <a:pt x="2102903" y="7221"/>
                  </a:lnTo>
                  <a:lnTo>
                    <a:pt x="206717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7528559" y="2887979"/>
              <a:ext cx="2159000" cy="551180"/>
            </a:xfrm>
            <a:custGeom>
              <a:avLst/>
              <a:gdLst/>
              <a:ahLst/>
              <a:cxnLst/>
              <a:rect l="l" t="t" r="r" b="b"/>
              <a:pathLst>
                <a:path w="2159000" h="551179">
                  <a:moveTo>
                    <a:pt x="0" y="91821"/>
                  </a:moveTo>
                  <a:lnTo>
                    <a:pt x="7221" y="56096"/>
                  </a:lnTo>
                  <a:lnTo>
                    <a:pt x="26908" y="26908"/>
                  </a:lnTo>
                  <a:lnTo>
                    <a:pt x="56096" y="7221"/>
                  </a:lnTo>
                  <a:lnTo>
                    <a:pt x="91821" y="0"/>
                  </a:lnTo>
                  <a:lnTo>
                    <a:pt x="2067179" y="0"/>
                  </a:lnTo>
                  <a:lnTo>
                    <a:pt x="2102903" y="7221"/>
                  </a:lnTo>
                  <a:lnTo>
                    <a:pt x="2132091" y="26908"/>
                  </a:lnTo>
                  <a:lnTo>
                    <a:pt x="2151778" y="56096"/>
                  </a:lnTo>
                  <a:lnTo>
                    <a:pt x="2159000" y="91821"/>
                  </a:lnTo>
                  <a:lnTo>
                    <a:pt x="2159000" y="459359"/>
                  </a:lnTo>
                  <a:lnTo>
                    <a:pt x="2151778" y="495083"/>
                  </a:lnTo>
                  <a:lnTo>
                    <a:pt x="2132091" y="524271"/>
                  </a:lnTo>
                  <a:lnTo>
                    <a:pt x="2102903" y="543958"/>
                  </a:lnTo>
                  <a:lnTo>
                    <a:pt x="2067179" y="551180"/>
                  </a:lnTo>
                  <a:lnTo>
                    <a:pt x="91821" y="551180"/>
                  </a:lnTo>
                  <a:lnTo>
                    <a:pt x="56096" y="543958"/>
                  </a:lnTo>
                  <a:lnTo>
                    <a:pt x="26908" y="524271"/>
                  </a:lnTo>
                  <a:lnTo>
                    <a:pt x="7221" y="495083"/>
                  </a:lnTo>
                  <a:lnTo>
                    <a:pt x="0" y="459359"/>
                  </a:lnTo>
                  <a:lnTo>
                    <a:pt x="0" y="91821"/>
                  </a:lnTo>
                  <a:close/>
                </a:path>
              </a:pathLst>
            </a:custGeom>
            <a:ln w="25400">
              <a:solidFill>
                <a:srgbClr val="96999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9" name="object 49"/>
          <p:cNvSpPr txBox="1"/>
          <p:nvPr/>
        </p:nvSpPr>
        <p:spPr>
          <a:xfrm>
            <a:off x="7974076" y="2872843"/>
            <a:ext cx="1271905" cy="5448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25"/>
              </a:spcBef>
            </a:pP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Трейдер</a:t>
            </a:r>
            <a:endParaRPr sz="16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20"/>
              </a:spcBef>
            </a:pP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(Ліхтенштейн)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50" name="object 50"/>
          <p:cNvGrpSpPr/>
          <p:nvPr/>
        </p:nvGrpSpPr>
        <p:grpSpPr>
          <a:xfrm>
            <a:off x="2161539" y="1544319"/>
            <a:ext cx="2184400" cy="579120"/>
            <a:chOff x="2161539" y="1544319"/>
            <a:chExt cx="2184400" cy="579120"/>
          </a:xfrm>
        </p:grpSpPr>
        <p:sp>
          <p:nvSpPr>
            <p:cNvPr id="51" name="object 51"/>
            <p:cNvSpPr/>
            <p:nvPr/>
          </p:nvSpPr>
          <p:spPr>
            <a:xfrm>
              <a:off x="2174239" y="1557019"/>
              <a:ext cx="2159000" cy="553720"/>
            </a:xfrm>
            <a:custGeom>
              <a:avLst/>
              <a:gdLst/>
              <a:ahLst/>
              <a:cxnLst/>
              <a:rect l="l" t="t" r="r" b="b"/>
              <a:pathLst>
                <a:path w="2159000" h="553719">
                  <a:moveTo>
                    <a:pt x="2066671" y="0"/>
                  </a:moveTo>
                  <a:lnTo>
                    <a:pt x="92329" y="0"/>
                  </a:lnTo>
                  <a:lnTo>
                    <a:pt x="56364" y="7246"/>
                  </a:lnTo>
                  <a:lnTo>
                    <a:pt x="27019" y="27019"/>
                  </a:lnTo>
                  <a:lnTo>
                    <a:pt x="7246" y="56364"/>
                  </a:lnTo>
                  <a:lnTo>
                    <a:pt x="0" y="92328"/>
                  </a:lnTo>
                  <a:lnTo>
                    <a:pt x="0" y="461390"/>
                  </a:lnTo>
                  <a:lnTo>
                    <a:pt x="7246" y="497355"/>
                  </a:lnTo>
                  <a:lnTo>
                    <a:pt x="27019" y="526700"/>
                  </a:lnTo>
                  <a:lnTo>
                    <a:pt x="56364" y="546473"/>
                  </a:lnTo>
                  <a:lnTo>
                    <a:pt x="92329" y="553719"/>
                  </a:lnTo>
                  <a:lnTo>
                    <a:pt x="2066671" y="553719"/>
                  </a:lnTo>
                  <a:lnTo>
                    <a:pt x="2102635" y="546473"/>
                  </a:lnTo>
                  <a:lnTo>
                    <a:pt x="2131980" y="526700"/>
                  </a:lnTo>
                  <a:lnTo>
                    <a:pt x="2151753" y="497355"/>
                  </a:lnTo>
                  <a:lnTo>
                    <a:pt x="2159000" y="461390"/>
                  </a:lnTo>
                  <a:lnTo>
                    <a:pt x="2159000" y="92328"/>
                  </a:lnTo>
                  <a:lnTo>
                    <a:pt x="2151753" y="56364"/>
                  </a:lnTo>
                  <a:lnTo>
                    <a:pt x="2131980" y="27019"/>
                  </a:lnTo>
                  <a:lnTo>
                    <a:pt x="2102635" y="7246"/>
                  </a:lnTo>
                  <a:lnTo>
                    <a:pt x="206667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2174239" y="1557019"/>
              <a:ext cx="2159000" cy="553720"/>
            </a:xfrm>
            <a:custGeom>
              <a:avLst/>
              <a:gdLst/>
              <a:ahLst/>
              <a:cxnLst/>
              <a:rect l="l" t="t" r="r" b="b"/>
              <a:pathLst>
                <a:path w="2159000" h="553719">
                  <a:moveTo>
                    <a:pt x="0" y="92328"/>
                  </a:moveTo>
                  <a:lnTo>
                    <a:pt x="7246" y="56364"/>
                  </a:lnTo>
                  <a:lnTo>
                    <a:pt x="27019" y="27019"/>
                  </a:lnTo>
                  <a:lnTo>
                    <a:pt x="56364" y="7246"/>
                  </a:lnTo>
                  <a:lnTo>
                    <a:pt x="92329" y="0"/>
                  </a:lnTo>
                  <a:lnTo>
                    <a:pt x="2066671" y="0"/>
                  </a:lnTo>
                  <a:lnTo>
                    <a:pt x="2102635" y="7246"/>
                  </a:lnTo>
                  <a:lnTo>
                    <a:pt x="2131980" y="27019"/>
                  </a:lnTo>
                  <a:lnTo>
                    <a:pt x="2151753" y="56364"/>
                  </a:lnTo>
                  <a:lnTo>
                    <a:pt x="2159000" y="92328"/>
                  </a:lnTo>
                  <a:lnTo>
                    <a:pt x="2159000" y="461390"/>
                  </a:lnTo>
                  <a:lnTo>
                    <a:pt x="2151753" y="497355"/>
                  </a:lnTo>
                  <a:lnTo>
                    <a:pt x="2131980" y="526700"/>
                  </a:lnTo>
                  <a:lnTo>
                    <a:pt x="2102635" y="546473"/>
                  </a:lnTo>
                  <a:lnTo>
                    <a:pt x="2066671" y="553719"/>
                  </a:lnTo>
                  <a:lnTo>
                    <a:pt x="92329" y="553719"/>
                  </a:lnTo>
                  <a:lnTo>
                    <a:pt x="56364" y="546473"/>
                  </a:lnTo>
                  <a:lnTo>
                    <a:pt x="27019" y="526700"/>
                  </a:lnTo>
                  <a:lnTo>
                    <a:pt x="7246" y="497355"/>
                  </a:lnTo>
                  <a:lnTo>
                    <a:pt x="0" y="461390"/>
                  </a:lnTo>
                  <a:lnTo>
                    <a:pt x="0" y="92328"/>
                  </a:lnTo>
                  <a:close/>
                </a:path>
              </a:pathLst>
            </a:custGeom>
            <a:ln w="25400">
              <a:solidFill>
                <a:srgbClr val="96999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3" name="object 53"/>
          <p:cNvSpPr txBox="1"/>
          <p:nvPr/>
        </p:nvSpPr>
        <p:spPr>
          <a:xfrm>
            <a:off x="2595626" y="1687829"/>
            <a:ext cx="131762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Холдинг</a:t>
            </a:r>
            <a:r>
              <a:rPr sz="1600" b="1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(Кіпр)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54" name="object 54"/>
          <p:cNvGrpSpPr/>
          <p:nvPr/>
        </p:nvGrpSpPr>
        <p:grpSpPr>
          <a:xfrm>
            <a:off x="8953500" y="4665979"/>
            <a:ext cx="2113280" cy="751840"/>
            <a:chOff x="8953500" y="4665979"/>
            <a:chExt cx="2113280" cy="751840"/>
          </a:xfrm>
        </p:grpSpPr>
        <p:sp>
          <p:nvSpPr>
            <p:cNvPr id="55" name="object 55"/>
            <p:cNvSpPr/>
            <p:nvPr/>
          </p:nvSpPr>
          <p:spPr>
            <a:xfrm>
              <a:off x="8966200" y="4678679"/>
              <a:ext cx="2087880" cy="726440"/>
            </a:xfrm>
            <a:custGeom>
              <a:avLst/>
              <a:gdLst/>
              <a:ahLst/>
              <a:cxnLst/>
              <a:rect l="l" t="t" r="r" b="b"/>
              <a:pathLst>
                <a:path w="2087879" h="726439">
                  <a:moveTo>
                    <a:pt x="1043940" y="0"/>
                  </a:moveTo>
                  <a:lnTo>
                    <a:pt x="975297" y="772"/>
                  </a:lnTo>
                  <a:lnTo>
                    <a:pt x="907841" y="3057"/>
                  </a:lnTo>
                  <a:lnTo>
                    <a:pt x="841708" y="6807"/>
                  </a:lnTo>
                  <a:lnTo>
                    <a:pt x="777036" y="11974"/>
                  </a:lnTo>
                  <a:lnTo>
                    <a:pt x="713963" y="18511"/>
                  </a:lnTo>
                  <a:lnTo>
                    <a:pt x="652626" y="26369"/>
                  </a:lnTo>
                  <a:lnTo>
                    <a:pt x="593163" y="35501"/>
                  </a:lnTo>
                  <a:lnTo>
                    <a:pt x="535711" y="45860"/>
                  </a:lnTo>
                  <a:lnTo>
                    <a:pt x="480407" y="57396"/>
                  </a:lnTo>
                  <a:lnTo>
                    <a:pt x="427390" y="70063"/>
                  </a:lnTo>
                  <a:lnTo>
                    <a:pt x="376797" y="83812"/>
                  </a:lnTo>
                  <a:lnTo>
                    <a:pt x="328765" y="98597"/>
                  </a:lnTo>
                  <a:lnTo>
                    <a:pt x="283431" y="114368"/>
                  </a:lnTo>
                  <a:lnTo>
                    <a:pt x="240934" y="131079"/>
                  </a:lnTo>
                  <a:lnTo>
                    <a:pt x="201411" y="148681"/>
                  </a:lnTo>
                  <a:lnTo>
                    <a:pt x="165000" y="167127"/>
                  </a:lnTo>
                  <a:lnTo>
                    <a:pt x="131837" y="186369"/>
                  </a:lnTo>
                  <a:lnTo>
                    <a:pt x="75808" y="227049"/>
                  </a:lnTo>
                  <a:lnTo>
                    <a:pt x="34426" y="270339"/>
                  </a:lnTo>
                  <a:lnTo>
                    <a:pt x="8789" y="315856"/>
                  </a:lnTo>
                  <a:lnTo>
                    <a:pt x="0" y="363220"/>
                  </a:lnTo>
                  <a:lnTo>
                    <a:pt x="2220" y="387108"/>
                  </a:lnTo>
                  <a:lnTo>
                    <a:pt x="19571" y="433596"/>
                  </a:lnTo>
                  <a:lnTo>
                    <a:pt x="53218" y="478048"/>
                  </a:lnTo>
                  <a:lnTo>
                    <a:pt x="102061" y="520081"/>
                  </a:lnTo>
                  <a:lnTo>
                    <a:pt x="165000" y="559312"/>
                  </a:lnTo>
                  <a:lnTo>
                    <a:pt x="201411" y="577758"/>
                  </a:lnTo>
                  <a:lnTo>
                    <a:pt x="240934" y="595360"/>
                  </a:lnTo>
                  <a:lnTo>
                    <a:pt x="283431" y="612071"/>
                  </a:lnTo>
                  <a:lnTo>
                    <a:pt x="328765" y="627842"/>
                  </a:lnTo>
                  <a:lnTo>
                    <a:pt x="376797" y="642627"/>
                  </a:lnTo>
                  <a:lnTo>
                    <a:pt x="427390" y="656376"/>
                  </a:lnTo>
                  <a:lnTo>
                    <a:pt x="480407" y="669043"/>
                  </a:lnTo>
                  <a:lnTo>
                    <a:pt x="535711" y="680579"/>
                  </a:lnTo>
                  <a:lnTo>
                    <a:pt x="593163" y="690938"/>
                  </a:lnTo>
                  <a:lnTo>
                    <a:pt x="652626" y="700070"/>
                  </a:lnTo>
                  <a:lnTo>
                    <a:pt x="713963" y="707928"/>
                  </a:lnTo>
                  <a:lnTo>
                    <a:pt x="777036" y="714465"/>
                  </a:lnTo>
                  <a:lnTo>
                    <a:pt x="841708" y="719632"/>
                  </a:lnTo>
                  <a:lnTo>
                    <a:pt x="907841" y="723382"/>
                  </a:lnTo>
                  <a:lnTo>
                    <a:pt x="975297" y="725667"/>
                  </a:lnTo>
                  <a:lnTo>
                    <a:pt x="1043940" y="726440"/>
                  </a:lnTo>
                  <a:lnTo>
                    <a:pt x="1112582" y="725667"/>
                  </a:lnTo>
                  <a:lnTo>
                    <a:pt x="1180038" y="723382"/>
                  </a:lnTo>
                  <a:lnTo>
                    <a:pt x="1246171" y="719632"/>
                  </a:lnTo>
                  <a:lnTo>
                    <a:pt x="1310843" y="714465"/>
                  </a:lnTo>
                  <a:lnTo>
                    <a:pt x="1373916" y="707928"/>
                  </a:lnTo>
                  <a:lnTo>
                    <a:pt x="1435253" y="700070"/>
                  </a:lnTo>
                  <a:lnTo>
                    <a:pt x="1494716" y="690938"/>
                  </a:lnTo>
                  <a:lnTo>
                    <a:pt x="1552168" y="680579"/>
                  </a:lnTo>
                  <a:lnTo>
                    <a:pt x="1607472" y="669043"/>
                  </a:lnTo>
                  <a:lnTo>
                    <a:pt x="1660489" y="656376"/>
                  </a:lnTo>
                  <a:lnTo>
                    <a:pt x="1711082" y="642627"/>
                  </a:lnTo>
                  <a:lnTo>
                    <a:pt x="1759114" y="627842"/>
                  </a:lnTo>
                  <a:lnTo>
                    <a:pt x="1804448" y="612071"/>
                  </a:lnTo>
                  <a:lnTo>
                    <a:pt x="1846945" y="595360"/>
                  </a:lnTo>
                  <a:lnTo>
                    <a:pt x="1886468" y="577758"/>
                  </a:lnTo>
                  <a:lnTo>
                    <a:pt x="1922879" y="559312"/>
                  </a:lnTo>
                  <a:lnTo>
                    <a:pt x="1956042" y="540070"/>
                  </a:lnTo>
                  <a:lnTo>
                    <a:pt x="2012071" y="499390"/>
                  </a:lnTo>
                  <a:lnTo>
                    <a:pt x="2053453" y="456100"/>
                  </a:lnTo>
                  <a:lnTo>
                    <a:pt x="2079090" y="410583"/>
                  </a:lnTo>
                  <a:lnTo>
                    <a:pt x="2087879" y="363220"/>
                  </a:lnTo>
                  <a:lnTo>
                    <a:pt x="2085659" y="339331"/>
                  </a:lnTo>
                  <a:lnTo>
                    <a:pt x="2068308" y="292843"/>
                  </a:lnTo>
                  <a:lnTo>
                    <a:pt x="2034661" y="248391"/>
                  </a:lnTo>
                  <a:lnTo>
                    <a:pt x="1985818" y="206358"/>
                  </a:lnTo>
                  <a:lnTo>
                    <a:pt x="1922879" y="167127"/>
                  </a:lnTo>
                  <a:lnTo>
                    <a:pt x="1886468" y="148681"/>
                  </a:lnTo>
                  <a:lnTo>
                    <a:pt x="1846945" y="131079"/>
                  </a:lnTo>
                  <a:lnTo>
                    <a:pt x="1804448" y="114368"/>
                  </a:lnTo>
                  <a:lnTo>
                    <a:pt x="1759114" y="98597"/>
                  </a:lnTo>
                  <a:lnTo>
                    <a:pt x="1711082" y="83812"/>
                  </a:lnTo>
                  <a:lnTo>
                    <a:pt x="1660489" y="70063"/>
                  </a:lnTo>
                  <a:lnTo>
                    <a:pt x="1607472" y="57396"/>
                  </a:lnTo>
                  <a:lnTo>
                    <a:pt x="1552168" y="45860"/>
                  </a:lnTo>
                  <a:lnTo>
                    <a:pt x="1494716" y="35501"/>
                  </a:lnTo>
                  <a:lnTo>
                    <a:pt x="1435253" y="26369"/>
                  </a:lnTo>
                  <a:lnTo>
                    <a:pt x="1373916" y="18511"/>
                  </a:lnTo>
                  <a:lnTo>
                    <a:pt x="1310843" y="11974"/>
                  </a:lnTo>
                  <a:lnTo>
                    <a:pt x="1246171" y="6807"/>
                  </a:lnTo>
                  <a:lnTo>
                    <a:pt x="1180038" y="3057"/>
                  </a:lnTo>
                  <a:lnTo>
                    <a:pt x="1112582" y="772"/>
                  </a:lnTo>
                  <a:lnTo>
                    <a:pt x="104394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8966200" y="4678679"/>
              <a:ext cx="2087880" cy="726440"/>
            </a:xfrm>
            <a:custGeom>
              <a:avLst/>
              <a:gdLst/>
              <a:ahLst/>
              <a:cxnLst/>
              <a:rect l="l" t="t" r="r" b="b"/>
              <a:pathLst>
                <a:path w="2087879" h="726439">
                  <a:moveTo>
                    <a:pt x="0" y="363220"/>
                  </a:moveTo>
                  <a:lnTo>
                    <a:pt x="8789" y="315856"/>
                  </a:lnTo>
                  <a:lnTo>
                    <a:pt x="34426" y="270339"/>
                  </a:lnTo>
                  <a:lnTo>
                    <a:pt x="75808" y="227049"/>
                  </a:lnTo>
                  <a:lnTo>
                    <a:pt x="131837" y="186369"/>
                  </a:lnTo>
                  <a:lnTo>
                    <a:pt x="165000" y="167127"/>
                  </a:lnTo>
                  <a:lnTo>
                    <a:pt x="201411" y="148681"/>
                  </a:lnTo>
                  <a:lnTo>
                    <a:pt x="240934" y="131079"/>
                  </a:lnTo>
                  <a:lnTo>
                    <a:pt x="283431" y="114368"/>
                  </a:lnTo>
                  <a:lnTo>
                    <a:pt x="328765" y="98597"/>
                  </a:lnTo>
                  <a:lnTo>
                    <a:pt x="376797" y="83812"/>
                  </a:lnTo>
                  <a:lnTo>
                    <a:pt x="427390" y="70063"/>
                  </a:lnTo>
                  <a:lnTo>
                    <a:pt x="480407" y="57396"/>
                  </a:lnTo>
                  <a:lnTo>
                    <a:pt x="535711" y="45860"/>
                  </a:lnTo>
                  <a:lnTo>
                    <a:pt x="593163" y="35501"/>
                  </a:lnTo>
                  <a:lnTo>
                    <a:pt x="652626" y="26369"/>
                  </a:lnTo>
                  <a:lnTo>
                    <a:pt x="713963" y="18511"/>
                  </a:lnTo>
                  <a:lnTo>
                    <a:pt x="777036" y="11974"/>
                  </a:lnTo>
                  <a:lnTo>
                    <a:pt x="841708" y="6807"/>
                  </a:lnTo>
                  <a:lnTo>
                    <a:pt x="907841" y="3057"/>
                  </a:lnTo>
                  <a:lnTo>
                    <a:pt x="975297" y="772"/>
                  </a:lnTo>
                  <a:lnTo>
                    <a:pt x="1043940" y="0"/>
                  </a:lnTo>
                  <a:lnTo>
                    <a:pt x="1112582" y="772"/>
                  </a:lnTo>
                  <a:lnTo>
                    <a:pt x="1180038" y="3057"/>
                  </a:lnTo>
                  <a:lnTo>
                    <a:pt x="1246171" y="6807"/>
                  </a:lnTo>
                  <a:lnTo>
                    <a:pt x="1310843" y="11974"/>
                  </a:lnTo>
                  <a:lnTo>
                    <a:pt x="1373916" y="18511"/>
                  </a:lnTo>
                  <a:lnTo>
                    <a:pt x="1435253" y="26369"/>
                  </a:lnTo>
                  <a:lnTo>
                    <a:pt x="1494716" y="35501"/>
                  </a:lnTo>
                  <a:lnTo>
                    <a:pt x="1552168" y="45860"/>
                  </a:lnTo>
                  <a:lnTo>
                    <a:pt x="1607472" y="57396"/>
                  </a:lnTo>
                  <a:lnTo>
                    <a:pt x="1660489" y="70063"/>
                  </a:lnTo>
                  <a:lnTo>
                    <a:pt x="1711082" y="83812"/>
                  </a:lnTo>
                  <a:lnTo>
                    <a:pt x="1759114" y="98597"/>
                  </a:lnTo>
                  <a:lnTo>
                    <a:pt x="1804448" y="114368"/>
                  </a:lnTo>
                  <a:lnTo>
                    <a:pt x="1846945" y="131079"/>
                  </a:lnTo>
                  <a:lnTo>
                    <a:pt x="1886468" y="148681"/>
                  </a:lnTo>
                  <a:lnTo>
                    <a:pt x="1922879" y="167127"/>
                  </a:lnTo>
                  <a:lnTo>
                    <a:pt x="1956042" y="186369"/>
                  </a:lnTo>
                  <a:lnTo>
                    <a:pt x="2012071" y="227049"/>
                  </a:lnTo>
                  <a:lnTo>
                    <a:pt x="2053453" y="270339"/>
                  </a:lnTo>
                  <a:lnTo>
                    <a:pt x="2079090" y="315856"/>
                  </a:lnTo>
                  <a:lnTo>
                    <a:pt x="2087879" y="363220"/>
                  </a:lnTo>
                  <a:lnTo>
                    <a:pt x="2085659" y="387108"/>
                  </a:lnTo>
                  <a:lnTo>
                    <a:pt x="2068308" y="433596"/>
                  </a:lnTo>
                  <a:lnTo>
                    <a:pt x="2034661" y="478048"/>
                  </a:lnTo>
                  <a:lnTo>
                    <a:pt x="1985818" y="520081"/>
                  </a:lnTo>
                  <a:lnTo>
                    <a:pt x="1922879" y="559312"/>
                  </a:lnTo>
                  <a:lnTo>
                    <a:pt x="1886468" y="577758"/>
                  </a:lnTo>
                  <a:lnTo>
                    <a:pt x="1846945" y="595360"/>
                  </a:lnTo>
                  <a:lnTo>
                    <a:pt x="1804448" y="612071"/>
                  </a:lnTo>
                  <a:lnTo>
                    <a:pt x="1759114" y="627842"/>
                  </a:lnTo>
                  <a:lnTo>
                    <a:pt x="1711082" y="642627"/>
                  </a:lnTo>
                  <a:lnTo>
                    <a:pt x="1660489" y="656376"/>
                  </a:lnTo>
                  <a:lnTo>
                    <a:pt x="1607472" y="669043"/>
                  </a:lnTo>
                  <a:lnTo>
                    <a:pt x="1552168" y="680579"/>
                  </a:lnTo>
                  <a:lnTo>
                    <a:pt x="1494716" y="690938"/>
                  </a:lnTo>
                  <a:lnTo>
                    <a:pt x="1435253" y="700070"/>
                  </a:lnTo>
                  <a:lnTo>
                    <a:pt x="1373916" y="707928"/>
                  </a:lnTo>
                  <a:lnTo>
                    <a:pt x="1310843" y="714465"/>
                  </a:lnTo>
                  <a:lnTo>
                    <a:pt x="1246171" y="719632"/>
                  </a:lnTo>
                  <a:lnTo>
                    <a:pt x="1180038" y="723382"/>
                  </a:lnTo>
                  <a:lnTo>
                    <a:pt x="1112582" y="725667"/>
                  </a:lnTo>
                  <a:lnTo>
                    <a:pt x="1043940" y="726440"/>
                  </a:lnTo>
                  <a:lnTo>
                    <a:pt x="975297" y="725667"/>
                  </a:lnTo>
                  <a:lnTo>
                    <a:pt x="907841" y="723382"/>
                  </a:lnTo>
                  <a:lnTo>
                    <a:pt x="841708" y="719632"/>
                  </a:lnTo>
                  <a:lnTo>
                    <a:pt x="777036" y="714465"/>
                  </a:lnTo>
                  <a:lnTo>
                    <a:pt x="713963" y="707928"/>
                  </a:lnTo>
                  <a:lnTo>
                    <a:pt x="652626" y="700070"/>
                  </a:lnTo>
                  <a:lnTo>
                    <a:pt x="593163" y="690938"/>
                  </a:lnTo>
                  <a:lnTo>
                    <a:pt x="535711" y="680579"/>
                  </a:lnTo>
                  <a:lnTo>
                    <a:pt x="480407" y="669043"/>
                  </a:lnTo>
                  <a:lnTo>
                    <a:pt x="427390" y="656376"/>
                  </a:lnTo>
                  <a:lnTo>
                    <a:pt x="376797" y="642627"/>
                  </a:lnTo>
                  <a:lnTo>
                    <a:pt x="328765" y="627842"/>
                  </a:lnTo>
                  <a:lnTo>
                    <a:pt x="283431" y="612071"/>
                  </a:lnTo>
                  <a:lnTo>
                    <a:pt x="240934" y="595360"/>
                  </a:lnTo>
                  <a:lnTo>
                    <a:pt x="201411" y="577758"/>
                  </a:lnTo>
                  <a:lnTo>
                    <a:pt x="165000" y="559312"/>
                  </a:lnTo>
                  <a:lnTo>
                    <a:pt x="131837" y="540070"/>
                  </a:lnTo>
                  <a:lnTo>
                    <a:pt x="75808" y="499390"/>
                  </a:lnTo>
                  <a:lnTo>
                    <a:pt x="34426" y="456100"/>
                  </a:lnTo>
                  <a:lnTo>
                    <a:pt x="8789" y="410583"/>
                  </a:lnTo>
                  <a:lnTo>
                    <a:pt x="0" y="363220"/>
                  </a:lnTo>
                  <a:close/>
                </a:path>
              </a:pathLst>
            </a:custGeom>
            <a:ln w="25399">
              <a:solidFill>
                <a:srgbClr val="96999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7" name="object 57"/>
          <p:cNvSpPr txBox="1"/>
          <p:nvPr/>
        </p:nvSpPr>
        <p:spPr>
          <a:xfrm>
            <a:off x="9452609" y="4753609"/>
            <a:ext cx="1118235" cy="543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080" indent="-274320">
              <a:lnSpc>
                <a:spcPct val="106300"/>
              </a:lnSpc>
              <a:spcBef>
                <a:spcPts val="100"/>
              </a:spcBef>
            </a:pP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Український ринок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58" name="object 58"/>
          <p:cNvGrpSpPr/>
          <p:nvPr/>
        </p:nvGrpSpPr>
        <p:grpSpPr>
          <a:xfrm>
            <a:off x="483869" y="1699260"/>
            <a:ext cx="8282305" cy="4657090"/>
            <a:chOff x="483869" y="1699260"/>
            <a:chExt cx="8282305" cy="4657090"/>
          </a:xfrm>
        </p:grpSpPr>
        <p:pic>
          <p:nvPicPr>
            <p:cNvPr id="59" name="object 5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84680" y="1699260"/>
              <a:ext cx="543801" cy="3228594"/>
            </a:xfrm>
            <a:prstGeom prst="rect">
              <a:avLst/>
            </a:prstGeom>
          </p:spPr>
        </p:pic>
        <p:sp>
          <p:nvSpPr>
            <p:cNvPr id="60" name="object 60"/>
            <p:cNvSpPr/>
            <p:nvPr/>
          </p:nvSpPr>
          <p:spPr>
            <a:xfrm>
              <a:off x="1927859" y="1778000"/>
              <a:ext cx="344170" cy="3028950"/>
            </a:xfrm>
            <a:custGeom>
              <a:avLst/>
              <a:gdLst/>
              <a:ahLst/>
              <a:cxnLst/>
              <a:rect l="l" t="t" r="r" b="b"/>
              <a:pathLst>
                <a:path w="344169" h="3028950">
                  <a:moveTo>
                    <a:pt x="229488" y="2914523"/>
                  </a:moveTo>
                  <a:lnTo>
                    <a:pt x="229488" y="3028823"/>
                  </a:lnTo>
                  <a:lnTo>
                    <a:pt x="305688" y="2990723"/>
                  </a:lnTo>
                  <a:lnTo>
                    <a:pt x="248538" y="2990723"/>
                  </a:lnTo>
                  <a:lnTo>
                    <a:pt x="248538" y="2952623"/>
                  </a:lnTo>
                  <a:lnTo>
                    <a:pt x="305688" y="2952623"/>
                  </a:lnTo>
                  <a:lnTo>
                    <a:pt x="229488" y="2914523"/>
                  </a:lnTo>
                  <a:close/>
                </a:path>
                <a:path w="344169" h="3028950">
                  <a:moveTo>
                    <a:pt x="229488" y="2952623"/>
                  </a:moveTo>
                  <a:lnTo>
                    <a:pt x="210438" y="2952623"/>
                  </a:lnTo>
                  <a:lnTo>
                    <a:pt x="210438" y="2990723"/>
                  </a:lnTo>
                  <a:lnTo>
                    <a:pt x="229488" y="2990723"/>
                  </a:lnTo>
                  <a:lnTo>
                    <a:pt x="229488" y="2952623"/>
                  </a:lnTo>
                  <a:close/>
                </a:path>
                <a:path w="344169" h="3028950">
                  <a:moveTo>
                    <a:pt x="305688" y="2952623"/>
                  </a:moveTo>
                  <a:lnTo>
                    <a:pt x="248538" y="2952623"/>
                  </a:lnTo>
                  <a:lnTo>
                    <a:pt x="248538" y="2990723"/>
                  </a:lnTo>
                  <a:lnTo>
                    <a:pt x="305688" y="2990723"/>
                  </a:lnTo>
                  <a:lnTo>
                    <a:pt x="343788" y="2971673"/>
                  </a:lnTo>
                  <a:lnTo>
                    <a:pt x="305688" y="2952623"/>
                  </a:lnTo>
                  <a:close/>
                </a:path>
                <a:path w="344169" h="3028950">
                  <a:moveTo>
                    <a:pt x="172338" y="2952623"/>
                  </a:moveTo>
                  <a:lnTo>
                    <a:pt x="134238" y="2952623"/>
                  </a:lnTo>
                  <a:lnTo>
                    <a:pt x="134238" y="2990723"/>
                  </a:lnTo>
                  <a:lnTo>
                    <a:pt x="172338" y="2990723"/>
                  </a:lnTo>
                  <a:lnTo>
                    <a:pt x="172338" y="2952623"/>
                  </a:lnTo>
                  <a:close/>
                </a:path>
                <a:path w="344169" h="3028950">
                  <a:moveTo>
                    <a:pt x="96138" y="2952623"/>
                  </a:moveTo>
                  <a:lnTo>
                    <a:pt x="58038" y="2952623"/>
                  </a:lnTo>
                  <a:lnTo>
                    <a:pt x="58038" y="2990723"/>
                  </a:lnTo>
                  <a:lnTo>
                    <a:pt x="96138" y="2990723"/>
                  </a:lnTo>
                  <a:lnTo>
                    <a:pt x="96138" y="2952623"/>
                  </a:lnTo>
                  <a:close/>
                </a:path>
                <a:path w="344169" h="3028950">
                  <a:moveTo>
                    <a:pt x="38100" y="2934335"/>
                  </a:moveTo>
                  <a:lnTo>
                    <a:pt x="0" y="2934335"/>
                  </a:lnTo>
                  <a:lnTo>
                    <a:pt x="0" y="2971673"/>
                  </a:lnTo>
                  <a:lnTo>
                    <a:pt x="1494" y="2979042"/>
                  </a:lnTo>
                  <a:lnTo>
                    <a:pt x="5572" y="2985103"/>
                  </a:lnTo>
                  <a:lnTo>
                    <a:pt x="11626" y="2989210"/>
                  </a:lnTo>
                  <a:lnTo>
                    <a:pt x="19050" y="2990723"/>
                  </a:lnTo>
                  <a:lnTo>
                    <a:pt x="19938" y="2990723"/>
                  </a:lnTo>
                  <a:lnTo>
                    <a:pt x="19938" y="2953512"/>
                  </a:lnTo>
                  <a:lnTo>
                    <a:pt x="19050" y="2952623"/>
                  </a:lnTo>
                  <a:lnTo>
                    <a:pt x="38100" y="2952623"/>
                  </a:lnTo>
                  <a:lnTo>
                    <a:pt x="38100" y="2934335"/>
                  </a:lnTo>
                  <a:close/>
                </a:path>
                <a:path w="344169" h="3028950">
                  <a:moveTo>
                    <a:pt x="38100" y="2952623"/>
                  </a:moveTo>
                  <a:lnTo>
                    <a:pt x="19938" y="2952623"/>
                  </a:lnTo>
                  <a:lnTo>
                    <a:pt x="19938" y="2953512"/>
                  </a:lnTo>
                  <a:lnTo>
                    <a:pt x="38100" y="2971673"/>
                  </a:lnTo>
                  <a:lnTo>
                    <a:pt x="38100" y="2952623"/>
                  </a:lnTo>
                  <a:close/>
                </a:path>
                <a:path w="344169" h="3028950">
                  <a:moveTo>
                    <a:pt x="19938" y="2952623"/>
                  </a:moveTo>
                  <a:lnTo>
                    <a:pt x="19050" y="2952623"/>
                  </a:lnTo>
                  <a:lnTo>
                    <a:pt x="19938" y="2953512"/>
                  </a:lnTo>
                  <a:lnTo>
                    <a:pt x="19938" y="2952623"/>
                  </a:lnTo>
                  <a:close/>
                </a:path>
                <a:path w="344169" h="3028950">
                  <a:moveTo>
                    <a:pt x="38100" y="2858135"/>
                  </a:moveTo>
                  <a:lnTo>
                    <a:pt x="0" y="2858135"/>
                  </a:lnTo>
                  <a:lnTo>
                    <a:pt x="0" y="2896235"/>
                  </a:lnTo>
                  <a:lnTo>
                    <a:pt x="38100" y="2896235"/>
                  </a:lnTo>
                  <a:lnTo>
                    <a:pt x="38100" y="2858135"/>
                  </a:lnTo>
                  <a:close/>
                </a:path>
                <a:path w="344169" h="3028950">
                  <a:moveTo>
                    <a:pt x="38100" y="2781935"/>
                  </a:moveTo>
                  <a:lnTo>
                    <a:pt x="0" y="2781935"/>
                  </a:lnTo>
                  <a:lnTo>
                    <a:pt x="0" y="2820035"/>
                  </a:lnTo>
                  <a:lnTo>
                    <a:pt x="38100" y="2820035"/>
                  </a:lnTo>
                  <a:lnTo>
                    <a:pt x="38100" y="2781935"/>
                  </a:lnTo>
                  <a:close/>
                </a:path>
                <a:path w="344169" h="3028950">
                  <a:moveTo>
                    <a:pt x="38100" y="2705735"/>
                  </a:moveTo>
                  <a:lnTo>
                    <a:pt x="0" y="2705735"/>
                  </a:lnTo>
                  <a:lnTo>
                    <a:pt x="0" y="2743835"/>
                  </a:lnTo>
                  <a:lnTo>
                    <a:pt x="38100" y="2743835"/>
                  </a:lnTo>
                  <a:lnTo>
                    <a:pt x="38100" y="2705735"/>
                  </a:lnTo>
                  <a:close/>
                </a:path>
                <a:path w="344169" h="3028950">
                  <a:moveTo>
                    <a:pt x="38100" y="2629535"/>
                  </a:moveTo>
                  <a:lnTo>
                    <a:pt x="0" y="2629535"/>
                  </a:lnTo>
                  <a:lnTo>
                    <a:pt x="0" y="2667635"/>
                  </a:lnTo>
                  <a:lnTo>
                    <a:pt x="38100" y="2667635"/>
                  </a:lnTo>
                  <a:lnTo>
                    <a:pt x="38100" y="2629535"/>
                  </a:lnTo>
                  <a:close/>
                </a:path>
                <a:path w="344169" h="3028950">
                  <a:moveTo>
                    <a:pt x="38100" y="2553335"/>
                  </a:moveTo>
                  <a:lnTo>
                    <a:pt x="0" y="2553335"/>
                  </a:lnTo>
                  <a:lnTo>
                    <a:pt x="0" y="2591435"/>
                  </a:lnTo>
                  <a:lnTo>
                    <a:pt x="38100" y="2591435"/>
                  </a:lnTo>
                  <a:lnTo>
                    <a:pt x="38100" y="2553335"/>
                  </a:lnTo>
                  <a:close/>
                </a:path>
                <a:path w="344169" h="3028950">
                  <a:moveTo>
                    <a:pt x="38100" y="2477135"/>
                  </a:moveTo>
                  <a:lnTo>
                    <a:pt x="0" y="2477135"/>
                  </a:lnTo>
                  <a:lnTo>
                    <a:pt x="0" y="2515235"/>
                  </a:lnTo>
                  <a:lnTo>
                    <a:pt x="38100" y="2515235"/>
                  </a:lnTo>
                  <a:lnTo>
                    <a:pt x="38100" y="2477135"/>
                  </a:lnTo>
                  <a:close/>
                </a:path>
                <a:path w="344169" h="3028950">
                  <a:moveTo>
                    <a:pt x="38100" y="2400935"/>
                  </a:moveTo>
                  <a:lnTo>
                    <a:pt x="0" y="2400935"/>
                  </a:lnTo>
                  <a:lnTo>
                    <a:pt x="0" y="2439035"/>
                  </a:lnTo>
                  <a:lnTo>
                    <a:pt x="38100" y="2439035"/>
                  </a:lnTo>
                  <a:lnTo>
                    <a:pt x="38100" y="2400935"/>
                  </a:lnTo>
                  <a:close/>
                </a:path>
                <a:path w="344169" h="3028950">
                  <a:moveTo>
                    <a:pt x="38100" y="2324735"/>
                  </a:moveTo>
                  <a:lnTo>
                    <a:pt x="0" y="2324735"/>
                  </a:lnTo>
                  <a:lnTo>
                    <a:pt x="0" y="2362835"/>
                  </a:lnTo>
                  <a:lnTo>
                    <a:pt x="38100" y="2362835"/>
                  </a:lnTo>
                  <a:lnTo>
                    <a:pt x="38100" y="2324735"/>
                  </a:lnTo>
                  <a:close/>
                </a:path>
                <a:path w="344169" h="3028950">
                  <a:moveTo>
                    <a:pt x="38100" y="2248535"/>
                  </a:moveTo>
                  <a:lnTo>
                    <a:pt x="0" y="2248535"/>
                  </a:lnTo>
                  <a:lnTo>
                    <a:pt x="0" y="2286635"/>
                  </a:lnTo>
                  <a:lnTo>
                    <a:pt x="38100" y="2286635"/>
                  </a:lnTo>
                  <a:lnTo>
                    <a:pt x="38100" y="2248535"/>
                  </a:lnTo>
                  <a:close/>
                </a:path>
                <a:path w="344169" h="3028950">
                  <a:moveTo>
                    <a:pt x="38100" y="2172335"/>
                  </a:moveTo>
                  <a:lnTo>
                    <a:pt x="0" y="2172335"/>
                  </a:lnTo>
                  <a:lnTo>
                    <a:pt x="0" y="2210435"/>
                  </a:lnTo>
                  <a:lnTo>
                    <a:pt x="38100" y="2210435"/>
                  </a:lnTo>
                  <a:lnTo>
                    <a:pt x="38100" y="2172335"/>
                  </a:lnTo>
                  <a:close/>
                </a:path>
                <a:path w="344169" h="3028950">
                  <a:moveTo>
                    <a:pt x="38100" y="2096135"/>
                  </a:moveTo>
                  <a:lnTo>
                    <a:pt x="0" y="2096135"/>
                  </a:lnTo>
                  <a:lnTo>
                    <a:pt x="0" y="2134235"/>
                  </a:lnTo>
                  <a:lnTo>
                    <a:pt x="38100" y="2134235"/>
                  </a:lnTo>
                  <a:lnTo>
                    <a:pt x="38100" y="2096135"/>
                  </a:lnTo>
                  <a:close/>
                </a:path>
                <a:path w="344169" h="3028950">
                  <a:moveTo>
                    <a:pt x="38100" y="2019935"/>
                  </a:moveTo>
                  <a:lnTo>
                    <a:pt x="0" y="2019935"/>
                  </a:lnTo>
                  <a:lnTo>
                    <a:pt x="0" y="2058035"/>
                  </a:lnTo>
                  <a:lnTo>
                    <a:pt x="38100" y="2058035"/>
                  </a:lnTo>
                  <a:lnTo>
                    <a:pt x="38100" y="2019935"/>
                  </a:lnTo>
                  <a:close/>
                </a:path>
                <a:path w="344169" h="3028950">
                  <a:moveTo>
                    <a:pt x="38100" y="1943735"/>
                  </a:moveTo>
                  <a:lnTo>
                    <a:pt x="0" y="1943735"/>
                  </a:lnTo>
                  <a:lnTo>
                    <a:pt x="0" y="1981835"/>
                  </a:lnTo>
                  <a:lnTo>
                    <a:pt x="38100" y="1981835"/>
                  </a:lnTo>
                  <a:lnTo>
                    <a:pt x="38100" y="1943735"/>
                  </a:lnTo>
                  <a:close/>
                </a:path>
                <a:path w="344169" h="3028950">
                  <a:moveTo>
                    <a:pt x="38100" y="1867535"/>
                  </a:moveTo>
                  <a:lnTo>
                    <a:pt x="0" y="1867535"/>
                  </a:lnTo>
                  <a:lnTo>
                    <a:pt x="0" y="1905635"/>
                  </a:lnTo>
                  <a:lnTo>
                    <a:pt x="38100" y="1905635"/>
                  </a:lnTo>
                  <a:lnTo>
                    <a:pt x="38100" y="1867535"/>
                  </a:lnTo>
                  <a:close/>
                </a:path>
                <a:path w="344169" h="3028950">
                  <a:moveTo>
                    <a:pt x="38100" y="1791335"/>
                  </a:moveTo>
                  <a:lnTo>
                    <a:pt x="0" y="1791335"/>
                  </a:lnTo>
                  <a:lnTo>
                    <a:pt x="0" y="1829435"/>
                  </a:lnTo>
                  <a:lnTo>
                    <a:pt x="38100" y="1829435"/>
                  </a:lnTo>
                  <a:lnTo>
                    <a:pt x="38100" y="1791335"/>
                  </a:lnTo>
                  <a:close/>
                </a:path>
                <a:path w="344169" h="3028950">
                  <a:moveTo>
                    <a:pt x="38100" y="1715135"/>
                  </a:moveTo>
                  <a:lnTo>
                    <a:pt x="0" y="1715135"/>
                  </a:lnTo>
                  <a:lnTo>
                    <a:pt x="0" y="1753235"/>
                  </a:lnTo>
                  <a:lnTo>
                    <a:pt x="38100" y="1753235"/>
                  </a:lnTo>
                  <a:lnTo>
                    <a:pt x="38100" y="1715135"/>
                  </a:lnTo>
                  <a:close/>
                </a:path>
                <a:path w="344169" h="3028950">
                  <a:moveTo>
                    <a:pt x="38100" y="1638935"/>
                  </a:moveTo>
                  <a:lnTo>
                    <a:pt x="0" y="1638935"/>
                  </a:lnTo>
                  <a:lnTo>
                    <a:pt x="0" y="1677035"/>
                  </a:lnTo>
                  <a:lnTo>
                    <a:pt x="38100" y="1677035"/>
                  </a:lnTo>
                  <a:lnTo>
                    <a:pt x="38100" y="1638935"/>
                  </a:lnTo>
                  <a:close/>
                </a:path>
                <a:path w="344169" h="3028950">
                  <a:moveTo>
                    <a:pt x="38100" y="1562735"/>
                  </a:moveTo>
                  <a:lnTo>
                    <a:pt x="0" y="1562735"/>
                  </a:lnTo>
                  <a:lnTo>
                    <a:pt x="0" y="1600835"/>
                  </a:lnTo>
                  <a:lnTo>
                    <a:pt x="38100" y="1600835"/>
                  </a:lnTo>
                  <a:lnTo>
                    <a:pt x="38100" y="1562735"/>
                  </a:lnTo>
                  <a:close/>
                </a:path>
                <a:path w="344169" h="3028950">
                  <a:moveTo>
                    <a:pt x="38100" y="1486535"/>
                  </a:moveTo>
                  <a:lnTo>
                    <a:pt x="0" y="1486535"/>
                  </a:lnTo>
                  <a:lnTo>
                    <a:pt x="0" y="1524635"/>
                  </a:lnTo>
                  <a:lnTo>
                    <a:pt x="38100" y="1524635"/>
                  </a:lnTo>
                  <a:lnTo>
                    <a:pt x="38100" y="1486535"/>
                  </a:lnTo>
                  <a:close/>
                </a:path>
                <a:path w="344169" h="3028950">
                  <a:moveTo>
                    <a:pt x="38100" y="1410335"/>
                  </a:moveTo>
                  <a:lnTo>
                    <a:pt x="0" y="1410335"/>
                  </a:lnTo>
                  <a:lnTo>
                    <a:pt x="0" y="1448435"/>
                  </a:lnTo>
                  <a:lnTo>
                    <a:pt x="38100" y="1448435"/>
                  </a:lnTo>
                  <a:lnTo>
                    <a:pt x="38100" y="1410335"/>
                  </a:lnTo>
                  <a:close/>
                </a:path>
                <a:path w="344169" h="3028950">
                  <a:moveTo>
                    <a:pt x="38100" y="1334135"/>
                  </a:moveTo>
                  <a:lnTo>
                    <a:pt x="0" y="1334135"/>
                  </a:lnTo>
                  <a:lnTo>
                    <a:pt x="0" y="1372235"/>
                  </a:lnTo>
                  <a:lnTo>
                    <a:pt x="38100" y="1372235"/>
                  </a:lnTo>
                  <a:lnTo>
                    <a:pt x="38100" y="1334135"/>
                  </a:lnTo>
                  <a:close/>
                </a:path>
                <a:path w="344169" h="3028950">
                  <a:moveTo>
                    <a:pt x="38100" y="1257935"/>
                  </a:moveTo>
                  <a:lnTo>
                    <a:pt x="0" y="1257935"/>
                  </a:lnTo>
                  <a:lnTo>
                    <a:pt x="0" y="1296035"/>
                  </a:lnTo>
                  <a:lnTo>
                    <a:pt x="38100" y="1296035"/>
                  </a:lnTo>
                  <a:lnTo>
                    <a:pt x="38100" y="1257935"/>
                  </a:lnTo>
                  <a:close/>
                </a:path>
                <a:path w="344169" h="3028950">
                  <a:moveTo>
                    <a:pt x="38100" y="1181735"/>
                  </a:moveTo>
                  <a:lnTo>
                    <a:pt x="0" y="1181735"/>
                  </a:lnTo>
                  <a:lnTo>
                    <a:pt x="0" y="1219835"/>
                  </a:lnTo>
                  <a:lnTo>
                    <a:pt x="38100" y="1219835"/>
                  </a:lnTo>
                  <a:lnTo>
                    <a:pt x="38100" y="1181735"/>
                  </a:lnTo>
                  <a:close/>
                </a:path>
                <a:path w="344169" h="3028950">
                  <a:moveTo>
                    <a:pt x="38100" y="1105535"/>
                  </a:moveTo>
                  <a:lnTo>
                    <a:pt x="0" y="1105535"/>
                  </a:lnTo>
                  <a:lnTo>
                    <a:pt x="0" y="1143635"/>
                  </a:lnTo>
                  <a:lnTo>
                    <a:pt x="38100" y="1143635"/>
                  </a:lnTo>
                  <a:lnTo>
                    <a:pt x="38100" y="1105535"/>
                  </a:lnTo>
                  <a:close/>
                </a:path>
                <a:path w="344169" h="3028950">
                  <a:moveTo>
                    <a:pt x="38100" y="1029335"/>
                  </a:moveTo>
                  <a:lnTo>
                    <a:pt x="0" y="1029335"/>
                  </a:lnTo>
                  <a:lnTo>
                    <a:pt x="0" y="1067435"/>
                  </a:lnTo>
                  <a:lnTo>
                    <a:pt x="38100" y="1067435"/>
                  </a:lnTo>
                  <a:lnTo>
                    <a:pt x="38100" y="1029335"/>
                  </a:lnTo>
                  <a:close/>
                </a:path>
                <a:path w="344169" h="3028950">
                  <a:moveTo>
                    <a:pt x="38100" y="953135"/>
                  </a:moveTo>
                  <a:lnTo>
                    <a:pt x="0" y="953135"/>
                  </a:lnTo>
                  <a:lnTo>
                    <a:pt x="0" y="991235"/>
                  </a:lnTo>
                  <a:lnTo>
                    <a:pt x="38100" y="991235"/>
                  </a:lnTo>
                  <a:lnTo>
                    <a:pt x="38100" y="953135"/>
                  </a:lnTo>
                  <a:close/>
                </a:path>
                <a:path w="344169" h="3028950">
                  <a:moveTo>
                    <a:pt x="38100" y="876935"/>
                  </a:moveTo>
                  <a:lnTo>
                    <a:pt x="0" y="876935"/>
                  </a:lnTo>
                  <a:lnTo>
                    <a:pt x="0" y="915035"/>
                  </a:lnTo>
                  <a:lnTo>
                    <a:pt x="38100" y="915035"/>
                  </a:lnTo>
                  <a:lnTo>
                    <a:pt x="38100" y="876935"/>
                  </a:lnTo>
                  <a:close/>
                </a:path>
                <a:path w="344169" h="3028950">
                  <a:moveTo>
                    <a:pt x="38100" y="800735"/>
                  </a:moveTo>
                  <a:lnTo>
                    <a:pt x="0" y="800735"/>
                  </a:lnTo>
                  <a:lnTo>
                    <a:pt x="0" y="838835"/>
                  </a:lnTo>
                  <a:lnTo>
                    <a:pt x="38100" y="838835"/>
                  </a:lnTo>
                  <a:lnTo>
                    <a:pt x="38100" y="800735"/>
                  </a:lnTo>
                  <a:close/>
                </a:path>
                <a:path w="344169" h="3028950">
                  <a:moveTo>
                    <a:pt x="38100" y="724535"/>
                  </a:moveTo>
                  <a:lnTo>
                    <a:pt x="0" y="724535"/>
                  </a:lnTo>
                  <a:lnTo>
                    <a:pt x="0" y="762635"/>
                  </a:lnTo>
                  <a:lnTo>
                    <a:pt x="38100" y="762635"/>
                  </a:lnTo>
                  <a:lnTo>
                    <a:pt x="38100" y="724535"/>
                  </a:lnTo>
                  <a:close/>
                </a:path>
                <a:path w="344169" h="3028950">
                  <a:moveTo>
                    <a:pt x="38100" y="648335"/>
                  </a:moveTo>
                  <a:lnTo>
                    <a:pt x="0" y="648335"/>
                  </a:lnTo>
                  <a:lnTo>
                    <a:pt x="0" y="686435"/>
                  </a:lnTo>
                  <a:lnTo>
                    <a:pt x="38100" y="686435"/>
                  </a:lnTo>
                  <a:lnTo>
                    <a:pt x="38100" y="648335"/>
                  </a:lnTo>
                  <a:close/>
                </a:path>
                <a:path w="344169" h="3028950">
                  <a:moveTo>
                    <a:pt x="38100" y="572135"/>
                  </a:moveTo>
                  <a:lnTo>
                    <a:pt x="0" y="572135"/>
                  </a:lnTo>
                  <a:lnTo>
                    <a:pt x="0" y="610235"/>
                  </a:lnTo>
                  <a:lnTo>
                    <a:pt x="38100" y="610235"/>
                  </a:lnTo>
                  <a:lnTo>
                    <a:pt x="38100" y="572135"/>
                  </a:lnTo>
                  <a:close/>
                </a:path>
                <a:path w="344169" h="3028950">
                  <a:moveTo>
                    <a:pt x="38100" y="495935"/>
                  </a:moveTo>
                  <a:lnTo>
                    <a:pt x="0" y="495935"/>
                  </a:lnTo>
                  <a:lnTo>
                    <a:pt x="0" y="534035"/>
                  </a:lnTo>
                  <a:lnTo>
                    <a:pt x="38100" y="534035"/>
                  </a:lnTo>
                  <a:lnTo>
                    <a:pt x="38100" y="495935"/>
                  </a:lnTo>
                  <a:close/>
                </a:path>
                <a:path w="344169" h="3028950">
                  <a:moveTo>
                    <a:pt x="38100" y="419735"/>
                  </a:moveTo>
                  <a:lnTo>
                    <a:pt x="0" y="419735"/>
                  </a:lnTo>
                  <a:lnTo>
                    <a:pt x="0" y="457835"/>
                  </a:lnTo>
                  <a:lnTo>
                    <a:pt x="38100" y="457835"/>
                  </a:lnTo>
                  <a:lnTo>
                    <a:pt x="38100" y="419735"/>
                  </a:lnTo>
                  <a:close/>
                </a:path>
                <a:path w="344169" h="3028950">
                  <a:moveTo>
                    <a:pt x="38100" y="343535"/>
                  </a:moveTo>
                  <a:lnTo>
                    <a:pt x="0" y="343535"/>
                  </a:lnTo>
                  <a:lnTo>
                    <a:pt x="0" y="381635"/>
                  </a:lnTo>
                  <a:lnTo>
                    <a:pt x="38100" y="381635"/>
                  </a:lnTo>
                  <a:lnTo>
                    <a:pt x="38100" y="343535"/>
                  </a:lnTo>
                  <a:close/>
                </a:path>
                <a:path w="344169" h="3028950">
                  <a:moveTo>
                    <a:pt x="38100" y="267335"/>
                  </a:moveTo>
                  <a:lnTo>
                    <a:pt x="0" y="267335"/>
                  </a:lnTo>
                  <a:lnTo>
                    <a:pt x="0" y="305435"/>
                  </a:lnTo>
                  <a:lnTo>
                    <a:pt x="38100" y="305435"/>
                  </a:lnTo>
                  <a:lnTo>
                    <a:pt x="38100" y="267335"/>
                  </a:lnTo>
                  <a:close/>
                </a:path>
                <a:path w="344169" h="3028950">
                  <a:moveTo>
                    <a:pt x="38100" y="191135"/>
                  </a:moveTo>
                  <a:lnTo>
                    <a:pt x="0" y="191135"/>
                  </a:lnTo>
                  <a:lnTo>
                    <a:pt x="0" y="229235"/>
                  </a:lnTo>
                  <a:lnTo>
                    <a:pt x="38100" y="229235"/>
                  </a:lnTo>
                  <a:lnTo>
                    <a:pt x="38100" y="191135"/>
                  </a:lnTo>
                  <a:close/>
                </a:path>
                <a:path w="344169" h="3028950">
                  <a:moveTo>
                    <a:pt x="38100" y="114935"/>
                  </a:moveTo>
                  <a:lnTo>
                    <a:pt x="0" y="114935"/>
                  </a:lnTo>
                  <a:lnTo>
                    <a:pt x="0" y="153035"/>
                  </a:lnTo>
                  <a:lnTo>
                    <a:pt x="38100" y="153035"/>
                  </a:lnTo>
                  <a:lnTo>
                    <a:pt x="38100" y="114935"/>
                  </a:lnTo>
                  <a:close/>
                </a:path>
                <a:path w="344169" h="3028950">
                  <a:moveTo>
                    <a:pt x="37464" y="38100"/>
                  </a:moveTo>
                  <a:lnTo>
                    <a:pt x="19050" y="38100"/>
                  </a:lnTo>
                  <a:lnTo>
                    <a:pt x="11626" y="39594"/>
                  </a:lnTo>
                  <a:lnTo>
                    <a:pt x="5572" y="43672"/>
                  </a:lnTo>
                  <a:lnTo>
                    <a:pt x="1494" y="49726"/>
                  </a:lnTo>
                  <a:lnTo>
                    <a:pt x="0" y="57150"/>
                  </a:lnTo>
                  <a:lnTo>
                    <a:pt x="0" y="76835"/>
                  </a:lnTo>
                  <a:lnTo>
                    <a:pt x="38100" y="76835"/>
                  </a:lnTo>
                  <a:lnTo>
                    <a:pt x="38100" y="76200"/>
                  </a:lnTo>
                  <a:lnTo>
                    <a:pt x="19050" y="76200"/>
                  </a:lnTo>
                  <a:lnTo>
                    <a:pt x="37464" y="57785"/>
                  </a:lnTo>
                  <a:lnTo>
                    <a:pt x="37464" y="38100"/>
                  </a:lnTo>
                  <a:close/>
                </a:path>
                <a:path w="344169" h="3028950">
                  <a:moveTo>
                    <a:pt x="37464" y="57785"/>
                  </a:moveTo>
                  <a:lnTo>
                    <a:pt x="19050" y="76200"/>
                  </a:lnTo>
                  <a:lnTo>
                    <a:pt x="37464" y="76200"/>
                  </a:lnTo>
                  <a:lnTo>
                    <a:pt x="37464" y="57785"/>
                  </a:lnTo>
                  <a:close/>
                </a:path>
                <a:path w="344169" h="3028950">
                  <a:moveTo>
                    <a:pt x="38100" y="57150"/>
                  </a:moveTo>
                  <a:lnTo>
                    <a:pt x="37464" y="57785"/>
                  </a:lnTo>
                  <a:lnTo>
                    <a:pt x="37464" y="76200"/>
                  </a:lnTo>
                  <a:lnTo>
                    <a:pt x="38100" y="76200"/>
                  </a:lnTo>
                  <a:lnTo>
                    <a:pt x="38100" y="57150"/>
                  </a:lnTo>
                  <a:close/>
                </a:path>
                <a:path w="344169" h="3028950">
                  <a:moveTo>
                    <a:pt x="113664" y="38100"/>
                  </a:moveTo>
                  <a:lnTo>
                    <a:pt x="75564" y="38100"/>
                  </a:lnTo>
                  <a:lnTo>
                    <a:pt x="75564" y="76200"/>
                  </a:lnTo>
                  <a:lnTo>
                    <a:pt x="113664" y="76200"/>
                  </a:lnTo>
                  <a:lnTo>
                    <a:pt x="113664" y="38100"/>
                  </a:lnTo>
                  <a:close/>
                </a:path>
                <a:path w="344169" h="3028950">
                  <a:moveTo>
                    <a:pt x="133350" y="0"/>
                  </a:moveTo>
                  <a:lnTo>
                    <a:pt x="133350" y="114300"/>
                  </a:lnTo>
                  <a:lnTo>
                    <a:pt x="209550" y="76200"/>
                  </a:lnTo>
                  <a:lnTo>
                    <a:pt x="151764" y="76200"/>
                  </a:lnTo>
                  <a:lnTo>
                    <a:pt x="151764" y="38100"/>
                  </a:lnTo>
                  <a:lnTo>
                    <a:pt x="209550" y="38100"/>
                  </a:lnTo>
                  <a:lnTo>
                    <a:pt x="133350" y="0"/>
                  </a:lnTo>
                  <a:close/>
                </a:path>
                <a:path w="344169" h="3028950">
                  <a:moveTo>
                    <a:pt x="152400" y="38100"/>
                  </a:moveTo>
                  <a:lnTo>
                    <a:pt x="151764" y="38100"/>
                  </a:lnTo>
                  <a:lnTo>
                    <a:pt x="151764" y="76200"/>
                  </a:lnTo>
                  <a:lnTo>
                    <a:pt x="152400" y="76200"/>
                  </a:lnTo>
                  <a:lnTo>
                    <a:pt x="152400" y="38100"/>
                  </a:lnTo>
                  <a:close/>
                </a:path>
                <a:path w="344169" h="3028950">
                  <a:moveTo>
                    <a:pt x="209550" y="38100"/>
                  </a:moveTo>
                  <a:lnTo>
                    <a:pt x="152400" y="38100"/>
                  </a:lnTo>
                  <a:lnTo>
                    <a:pt x="152400" y="76200"/>
                  </a:lnTo>
                  <a:lnTo>
                    <a:pt x="209550" y="76200"/>
                  </a:lnTo>
                  <a:lnTo>
                    <a:pt x="247650" y="57150"/>
                  </a:lnTo>
                  <a:lnTo>
                    <a:pt x="209550" y="38100"/>
                  </a:lnTo>
                  <a:close/>
                </a:path>
              </a:pathLst>
            </a:custGeom>
            <a:solidFill>
              <a:srgbClr val="046A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1" name="object 6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175760" y="1699260"/>
              <a:ext cx="4590034" cy="1369314"/>
            </a:xfrm>
            <a:prstGeom prst="rect">
              <a:avLst/>
            </a:prstGeom>
          </p:spPr>
        </p:pic>
        <p:sp>
          <p:nvSpPr>
            <p:cNvPr id="62" name="object 62"/>
            <p:cNvSpPr/>
            <p:nvPr/>
          </p:nvSpPr>
          <p:spPr>
            <a:xfrm>
              <a:off x="4334510" y="1778000"/>
              <a:ext cx="4331970" cy="1111250"/>
            </a:xfrm>
            <a:custGeom>
              <a:avLst/>
              <a:gdLst/>
              <a:ahLst/>
              <a:cxnLst/>
              <a:rect l="l" t="t" r="r" b="b"/>
              <a:pathLst>
                <a:path w="4331970" h="1111250">
                  <a:moveTo>
                    <a:pt x="114300" y="0"/>
                  </a:moveTo>
                  <a:lnTo>
                    <a:pt x="0" y="57150"/>
                  </a:lnTo>
                  <a:lnTo>
                    <a:pt x="114300" y="114300"/>
                  </a:lnTo>
                  <a:lnTo>
                    <a:pt x="114300" y="76200"/>
                  </a:lnTo>
                  <a:lnTo>
                    <a:pt x="95250" y="76200"/>
                  </a:lnTo>
                  <a:lnTo>
                    <a:pt x="95250" y="38100"/>
                  </a:lnTo>
                  <a:lnTo>
                    <a:pt x="114300" y="38100"/>
                  </a:lnTo>
                  <a:lnTo>
                    <a:pt x="114300" y="0"/>
                  </a:lnTo>
                  <a:close/>
                </a:path>
                <a:path w="4331970" h="1111250">
                  <a:moveTo>
                    <a:pt x="114300" y="38100"/>
                  </a:moveTo>
                  <a:lnTo>
                    <a:pt x="95250" y="38100"/>
                  </a:lnTo>
                  <a:lnTo>
                    <a:pt x="95250" y="76200"/>
                  </a:lnTo>
                  <a:lnTo>
                    <a:pt x="114300" y="76200"/>
                  </a:lnTo>
                  <a:lnTo>
                    <a:pt x="114300" y="38100"/>
                  </a:lnTo>
                  <a:close/>
                </a:path>
                <a:path w="4331970" h="1111250">
                  <a:moveTo>
                    <a:pt x="133350" y="38100"/>
                  </a:moveTo>
                  <a:lnTo>
                    <a:pt x="114300" y="38100"/>
                  </a:lnTo>
                  <a:lnTo>
                    <a:pt x="114300" y="76200"/>
                  </a:lnTo>
                  <a:lnTo>
                    <a:pt x="133350" y="76200"/>
                  </a:lnTo>
                  <a:lnTo>
                    <a:pt x="133350" y="38100"/>
                  </a:lnTo>
                  <a:close/>
                </a:path>
                <a:path w="4331970" h="1111250">
                  <a:moveTo>
                    <a:pt x="209550" y="38100"/>
                  </a:moveTo>
                  <a:lnTo>
                    <a:pt x="171450" y="38100"/>
                  </a:lnTo>
                  <a:lnTo>
                    <a:pt x="171450" y="76200"/>
                  </a:lnTo>
                  <a:lnTo>
                    <a:pt x="209550" y="76200"/>
                  </a:lnTo>
                  <a:lnTo>
                    <a:pt x="209550" y="38100"/>
                  </a:lnTo>
                  <a:close/>
                </a:path>
                <a:path w="4331970" h="1111250">
                  <a:moveTo>
                    <a:pt x="285750" y="38100"/>
                  </a:moveTo>
                  <a:lnTo>
                    <a:pt x="247650" y="38100"/>
                  </a:lnTo>
                  <a:lnTo>
                    <a:pt x="247650" y="76200"/>
                  </a:lnTo>
                  <a:lnTo>
                    <a:pt x="285750" y="76200"/>
                  </a:lnTo>
                  <a:lnTo>
                    <a:pt x="285750" y="38100"/>
                  </a:lnTo>
                  <a:close/>
                </a:path>
                <a:path w="4331970" h="1111250">
                  <a:moveTo>
                    <a:pt x="361950" y="38100"/>
                  </a:moveTo>
                  <a:lnTo>
                    <a:pt x="323850" y="38100"/>
                  </a:lnTo>
                  <a:lnTo>
                    <a:pt x="323850" y="76200"/>
                  </a:lnTo>
                  <a:lnTo>
                    <a:pt x="361950" y="76200"/>
                  </a:lnTo>
                  <a:lnTo>
                    <a:pt x="361950" y="38100"/>
                  </a:lnTo>
                  <a:close/>
                </a:path>
                <a:path w="4331970" h="1111250">
                  <a:moveTo>
                    <a:pt x="438150" y="38100"/>
                  </a:moveTo>
                  <a:lnTo>
                    <a:pt x="400050" y="38100"/>
                  </a:lnTo>
                  <a:lnTo>
                    <a:pt x="400050" y="76200"/>
                  </a:lnTo>
                  <a:lnTo>
                    <a:pt x="438150" y="76200"/>
                  </a:lnTo>
                  <a:lnTo>
                    <a:pt x="438150" y="38100"/>
                  </a:lnTo>
                  <a:close/>
                </a:path>
                <a:path w="4331970" h="1111250">
                  <a:moveTo>
                    <a:pt x="514350" y="38100"/>
                  </a:moveTo>
                  <a:lnTo>
                    <a:pt x="476250" y="38100"/>
                  </a:lnTo>
                  <a:lnTo>
                    <a:pt x="476250" y="76200"/>
                  </a:lnTo>
                  <a:lnTo>
                    <a:pt x="514350" y="76200"/>
                  </a:lnTo>
                  <a:lnTo>
                    <a:pt x="514350" y="38100"/>
                  </a:lnTo>
                  <a:close/>
                </a:path>
                <a:path w="4331970" h="1111250">
                  <a:moveTo>
                    <a:pt x="590550" y="38100"/>
                  </a:moveTo>
                  <a:lnTo>
                    <a:pt x="552450" y="38100"/>
                  </a:lnTo>
                  <a:lnTo>
                    <a:pt x="552450" y="76200"/>
                  </a:lnTo>
                  <a:lnTo>
                    <a:pt x="590550" y="76200"/>
                  </a:lnTo>
                  <a:lnTo>
                    <a:pt x="590550" y="38100"/>
                  </a:lnTo>
                  <a:close/>
                </a:path>
                <a:path w="4331970" h="1111250">
                  <a:moveTo>
                    <a:pt x="666750" y="38100"/>
                  </a:moveTo>
                  <a:lnTo>
                    <a:pt x="628650" y="38100"/>
                  </a:lnTo>
                  <a:lnTo>
                    <a:pt x="628650" y="76200"/>
                  </a:lnTo>
                  <a:lnTo>
                    <a:pt x="666750" y="76200"/>
                  </a:lnTo>
                  <a:lnTo>
                    <a:pt x="666750" y="38100"/>
                  </a:lnTo>
                  <a:close/>
                </a:path>
                <a:path w="4331970" h="1111250">
                  <a:moveTo>
                    <a:pt x="742950" y="38100"/>
                  </a:moveTo>
                  <a:lnTo>
                    <a:pt x="704850" y="38100"/>
                  </a:lnTo>
                  <a:lnTo>
                    <a:pt x="704850" y="76200"/>
                  </a:lnTo>
                  <a:lnTo>
                    <a:pt x="742950" y="76200"/>
                  </a:lnTo>
                  <a:lnTo>
                    <a:pt x="742950" y="38100"/>
                  </a:lnTo>
                  <a:close/>
                </a:path>
                <a:path w="4331970" h="1111250">
                  <a:moveTo>
                    <a:pt x="819150" y="38100"/>
                  </a:moveTo>
                  <a:lnTo>
                    <a:pt x="781050" y="38100"/>
                  </a:lnTo>
                  <a:lnTo>
                    <a:pt x="781050" y="76200"/>
                  </a:lnTo>
                  <a:lnTo>
                    <a:pt x="819150" y="76200"/>
                  </a:lnTo>
                  <a:lnTo>
                    <a:pt x="819150" y="38100"/>
                  </a:lnTo>
                  <a:close/>
                </a:path>
                <a:path w="4331970" h="1111250">
                  <a:moveTo>
                    <a:pt x="895350" y="38100"/>
                  </a:moveTo>
                  <a:lnTo>
                    <a:pt x="857250" y="38100"/>
                  </a:lnTo>
                  <a:lnTo>
                    <a:pt x="857250" y="76200"/>
                  </a:lnTo>
                  <a:lnTo>
                    <a:pt x="895350" y="76200"/>
                  </a:lnTo>
                  <a:lnTo>
                    <a:pt x="895350" y="38100"/>
                  </a:lnTo>
                  <a:close/>
                </a:path>
                <a:path w="4331970" h="1111250">
                  <a:moveTo>
                    <a:pt x="971550" y="38100"/>
                  </a:moveTo>
                  <a:lnTo>
                    <a:pt x="933450" y="38100"/>
                  </a:lnTo>
                  <a:lnTo>
                    <a:pt x="933450" y="76200"/>
                  </a:lnTo>
                  <a:lnTo>
                    <a:pt x="971550" y="76200"/>
                  </a:lnTo>
                  <a:lnTo>
                    <a:pt x="971550" y="38100"/>
                  </a:lnTo>
                  <a:close/>
                </a:path>
                <a:path w="4331970" h="1111250">
                  <a:moveTo>
                    <a:pt x="1047750" y="38100"/>
                  </a:moveTo>
                  <a:lnTo>
                    <a:pt x="1009650" y="38100"/>
                  </a:lnTo>
                  <a:lnTo>
                    <a:pt x="1009650" y="76200"/>
                  </a:lnTo>
                  <a:lnTo>
                    <a:pt x="1047750" y="76200"/>
                  </a:lnTo>
                  <a:lnTo>
                    <a:pt x="1047750" y="38100"/>
                  </a:lnTo>
                  <a:close/>
                </a:path>
                <a:path w="4331970" h="1111250">
                  <a:moveTo>
                    <a:pt x="1123950" y="38100"/>
                  </a:moveTo>
                  <a:lnTo>
                    <a:pt x="1085850" y="38100"/>
                  </a:lnTo>
                  <a:lnTo>
                    <a:pt x="1085850" y="76200"/>
                  </a:lnTo>
                  <a:lnTo>
                    <a:pt x="1123950" y="76200"/>
                  </a:lnTo>
                  <a:lnTo>
                    <a:pt x="1123950" y="38100"/>
                  </a:lnTo>
                  <a:close/>
                </a:path>
                <a:path w="4331970" h="1111250">
                  <a:moveTo>
                    <a:pt x="1200150" y="38100"/>
                  </a:moveTo>
                  <a:lnTo>
                    <a:pt x="1162050" y="38100"/>
                  </a:lnTo>
                  <a:lnTo>
                    <a:pt x="1162050" y="76200"/>
                  </a:lnTo>
                  <a:lnTo>
                    <a:pt x="1200150" y="76200"/>
                  </a:lnTo>
                  <a:lnTo>
                    <a:pt x="1200150" y="38100"/>
                  </a:lnTo>
                  <a:close/>
                </a:path>
                <a:path w="4331970" h="1111250">
                  <a:moveTo>
                    <a:pt x="1276350" y="38100"/>
                  </a:moveTo>
                  <a:lnTo>
                    <a:pt x="1238250" y="38100"/>
                  </a:lnTo>
                  <a:lnTo>
                    <a:pt x="1238250" y="76200"/>
                  </a:lnTo>
                  <a:lnTo>
                    <a:pt x="1276350" y="76200"/>
                  </a:lnTo>
                  <a:lnTo>
                    <a:pt x="1276350" y="38100"/>
                  </a:lnTo>
                  <a:close/>
                </a:path>
                <a:path w="4331970" h="1111250">
                  <a:moveTo>
                    <a:pt x="1352550" y="38100"/>
                  </a:moveTo>
                  <a:lnTo>
                    <a:pt x="1314450" y="38100"/>
                  </a:lnTo>
                  <a:lnTo>
                    <a:pt x="1314450" y="76200"/>
                  </a:lnTo>
                  <a:lnTo>
                    <a:pt x="1352550" y="76200"/>
                  </a:lnTo>
                  <a:lnTo>
                    <a:pt x="1352550" y="38100"/>
                  </a:lnTo>
                  <a:close/>
                </a:path>
                <a:path w="4331970" h="1111250">
                  <a:moveTo>
                    <a:pt x="1428750" y="38100"/>
                  </a:moveTo>
                  <a:lnTo>
                    <a:pt x="1390650" y="38100"/>
                  </a:lnTo>
                  <a:lnTo>
                    <a:pt x="1390650" y="76200"/>
                  </a:lnTo>
                  <a:lnTo>
                    <a:pt x="1428750" y="76200"/>
                  </a:lnTo>
                  <a:lnTo>
                    <a:pt x="1428750" y="38100"/>
                  </a:lnTo>
                  <a:close/>
                </a:path>
                <a:path w="4331970" h="1111250">
                  <a:moveTo>
                    <a:pt x="1504950" y="38100"/>
                  </a:moveTo>
                  <a:lnTo>
                    <a:pt x="1466850" y="38100"/>
                  </a:lnTo>
                  <a:lnTo>
                    <a:pt x="1466850" y="76200"/>
                  </a:lnTo>
                  <a:lnTo>
                    <a:pt x="1504950" y="76200"/>
                  </a:lnTo>
                  <a:lnTo>
                    <a:pt x="1504950" y="38100"/>
                  </a:lnTo>
                  <a:close/>
                </a:path>
                <a:path w="4331970" h="1111250">
                  <a:moveTo>
                    <a:pt x="1581150" y="38100"/>
                  </a:moveTo>
                  <a:lnTo>
                    <a:pt x="1543050" y="38100"/>
                  </a:lnTo>
                  <a:lnTo>
                    <a:pt x="1543050" y="76200"/>
                  </a:lnTo>
                  <a:lnTo>
                    <a:pt x="1581150" y="76200"/>
                  </a:lnTo>
                  <a:lnTo>
                    <a:pt x="1581150" y="38100"/>
                  </a:lnTo>
                  <a:close/>
                </a:path>
                <a:path w="4331970" h="1111250">
                  <a:moveTo>
                    <a:pt x="1657350" y="38100"/>
                  </a:moveTo>
                  <a:lnTo>
                    <a:pt x="1619250" y="38100"/>
                  </a:lnTo>
                  <a:lnTo>
                    <a:pt x="1619250" y="76200"/>
                  </a:lnTo>
                  <a:lnTo>
                    <a:pt x="1657350" y="76200"/>
                  </a:lnTo>
                  <a:lnTo>
                    <a:pt x="1657350" y="38100"/>
                  </a:lnTo>
                  <a:close/>
                </a:path>
                <a:path w="4331970" h="1111250">
                  <a:moveTo>
                    <a:pt x="1733550" y="38100"/>
                  </a:moveTo>
                  <a:lnTo>
                    <a:pt x="1695450" y="38100"/>
                  </a:lnTo>
                  <a:lnTo>
                    <a:pt x="1695450" y="76200"/>
                  </a:lnTo>
                  <a:lnTo>
                    <a:pt x="1733550" y="76200"/>
                  </a:lnTo>
                  <a:lnTo>
                    <a:pt x="1733550" y="38100"/>
                  </a:lnTo>
                  <a:close/>
                </a:path>
                <a:path w="4331970" h="1111250">
                  <a:moveTo>
                    <a:pt x="1809750" y="38100"/>
                  </a:moveTo>
                  <a:lnTo>
                    <a:pt x="1771650" y="38100"/>
                  </a:lnTo>
                  <a:lnTo>
                    <a:pt x="1771650" y="76200"/>
                  </a:lnTo>
                  <a:lnTo>
                    <a:pt x="1809750" y="76200"/>
                  </a:lnTo>
                  <a:lnTo>
                    <a:pt x="1809750" y="38100"/>
                  </a:lnTo>
                  <a:close/>
                </a:path>
                <a:path w="4331970" h="1111250">
                  <a:moveTo>
                    <a:pt x="1885950" y="38100"/>
                  </a:moveTo>
                  <a:lnTo>
                    <a:pt x="1847850" y="38100"/>
                  </a:lnTo>
                  <a:lnTo>
                    <a:pt x="1847850" y="76200"/>
                  </a:lnTo>
                  <a:lnTo>
                    <a:pt x="1885950" y="76200"/>
                  </a:lnTo>
                  <a:lnTo>
                    <a:pt x="1885950" y="38100"/>
                  </a:lnTo>
                  <a:close/>
                </a:path>
                <a:path w="4331970" h="1111250">
                  <a:moveTo>
                    <a:pt x="1962150" y="38100"/>
                  </a:moveTo>
                  <a:lnTo>
                    <a:pt x="1924050" y="38100"/>
                  </a:lnTo>
                  <a:lnTo>
                    <a:pt x="1924050" y="76200"/>
                  </a:lnTo>
                  <a:lnTo>
                    <a:pt x="1962150" y="76200"/>
                  </a:lnTo>
                  <a:lnTo>
                    <a:pt x="1962150" y="38100"/>
                  </a:lnTo>
                  <a:close/>
                </a:path>
                <a:path w="4331970" h="1111250">
                  <a:moveTo>
                    <a:pt x="2038350" y="38100"/>
                  </a:moveTo>
                  <a:lnTo>
                    <a:pt x="2000250" y="38100"/>
                  </a:lnTo>
                  <a:lnTo>
                    <a:pt x="2000250" y="76200"/>
                  </a:lnTo>
                  <a:lnTo>
                    <a:pt x="2038350" y="76200"/>
                  </a:lnTo>
                  <a:lnTo>
                    <a:pt x="2038350" y="38100"/>
                  </a:lnTo>
                  <a:close/>
                </a:path>
                <a:path w="4331970" h="1111250">
                  <a:moveTo>
                    <a:pt x="2114550" y="38100"/>
                  </a:moveTo>
                  <a:lnTo>
                    <a:pt x="2076450" y="38100"/>
                  </a:lnTo>
                  <a:lnTo>
                    <a:pt x="2076450" y="76200"/>
                  </a:lnTo>
                  <a:lnTo>
                    <a:pt x="2114550" y="76200"/>
                  </a:lnTo>
                  <a:lnTo>
                    <a:pt x="2114550" y="38100"/>
                  </a:lnTo>
                  <a:close/>
                </a:path>
                <a:path w="4331970" h="1111250">
                  <a:moveTo>
                    <a:pt x="2190749" y="38100"/>
                  </a:moveTo>
                  <a:lnTo>
                    <a:pt x="2152650" y="38100"/>
                  </a:lnTo>
                  <a:lnTo>
                    <a:pt x="2152650" y="76200"/>
                  </a:lnTo>
                  <a:lnTo>
                    <a:pt x="2190749" y="76200"/>
                  </a:lnTo>
                  <a:lnTo>
                    <a:pt x="2190749" y="38100"/>
                  </a:lnTo>
                  <a:close/>
                </a:path>
                <a:path w="4331970" h="1111250">
                  <a:moveTo>
                    <a:pt x="2266949" y="38100"/>
                  </a:moveTo>
                  <a:lnTo>
                    <a:pt x="2228849" y="38100"/>
                  </a:lnTo>
                  <a:lnTo>
                    <a:pt x="2228849" y="76200"/>
                  </a:lnTo>
                  <a:lnTo>
                    <a:pt x="2266949" y="76200"/>
                  </a:lnTo>
                  <a:lnTo>
                    <a:pt x="2266949" y="38100"/>
                  </a:lnTo>
                  <a:close/>
                </a:path>
                <a:path w="4331970" h="1111250">
                  <a:moveTo>
                    <a:pt x="2343149" y="38100"/>
                  </a:moveTo>
                  <a:lnTo>
                    <a:pt x="2305049" y="38100"/>
                  </a:lnTo>
                  <a:lnTo>
                    <a:pt x="2305049" y="76200"/>
                  </a:lnTo>
                  <a:lnTo>
                    <a:pt x="2343149" y="76200"/>
                  </a:lnTo>
                  <a:lnTo>
                    <a:pt x="2343149" y="38100"/>
                  </a:lnTo>
                  <a:close/>
                </a:path>
                <a:path w="4331970" h="1111250">
                  <a:moveTo>
                    <a:pt x="2419349" y="38100"/>
                  </a:moveTo>
                  <a:lnTo>
                    <a:pt x="2381249" y="38100"/>
                  </a:lnTo>
                  <a:lnTo>
                    <a:pt x="2381249" y="76200"/>
                  </a:lnTo>
                  <a:lnTo>
                    <a:pt x="2419349" y="76200"/>
                  </a:lnTo>
                  <a:lnTo>
                    <a:pt x="2419349" y="38100"/>
                  </a:lnTo>
                  <a:close/>
                </a:path>
                <a:path w="4331970" h="1111250">
                  <a:moveTo>
                    <a:pt x="2495549" y="38100"/>
                  </a:moveTo>
                  <a:lnTo>
                    <a:pt x="2457449" y="38100"/>
                  </a:lnTo>
                  <a:lnTo>
                    <a:pt x="2457449" y="76200"/>
                  </a:lnTo>
                  <a:lnTo>
                    <a:pt x="2495549" y="76200"/>
                  </a:lnTo>
                  <a:lnTo>
                    <a:pt x="2495549" y="38100"/>
                  </a:lnTo>
                  <a:close/>
                </a:path>
                <a:path w="4331970" h="1111250">
                  <a:moveTo>
                    <a:pt x="2571749" y="38100"/>
                  </a:moveTo>
                  <a:lnTo>
                    <a:pt x="2533649" y="38100"/>
                  </a:lnTo>
                  <a:lnTo>
                    <a:pt x="2533649" y="76200"/>
                  </a:lnTo>
                  <a:lnTo>
                    <a:pt x="2571749" y="76200"/>
                  </a:lnTo>
                  <a:lnTo>
                    <a:pt x="2571749" y="38100"/>
                  </a:lnTo>
                  <a:close/>
                </a:path>
                <a:path w="4331970" h="1111250">
                  <a:moveTo>
                    <a:pt x="2647949" y="38100"/>
                  </a:moveTo>
                  <a:lnTo>
                    <a:pt x="2609849" y="38100"/>
                  </a:lnTo>
                  <a:lnTo>
                    <a:pt x="2609849" y="76200"/>
                  </a:lnTo>
                  <a:lnTo>
                    <a:pt x="2647949" y="76200"/>
                  </a:lnTo>
                  <a:lnTo>
                    <a:pt x="2647949" y="38100"/>
                  </a:lnTo>
                  <a:close/>
                </a:path>
                <a:path w="4331970" h="1111250">
                  <a:moveTo>
                    <a:pt x="2724149" y="38100"/>
                  </a:moveTo>
                  <a:lnTo>
                    <a:pt x="2686049" y="38100"/>
                  </a:lnTo>
                  <a:lnTo>
                    <a:pt x="2686049" y="76200"/>
                  </a:lnTo>
                  <a:lnTo>
                    <a:pt x="2724149" y="76200"/>
                  </a:lnTo>
                  <a:lnTo>
                    <a:pt x="2724149" y="38100"/>
                  </a:lnTo>
                  <a:close/>
                </a:path>
                <a:path w="4331970" h="1111250">
                  <a:moveTo>
                    <a:pt x="2800349" y="38100"/>
                  </a:moveTo>
                  <a:lnTo>
                    <a:pt x="2762249" y="38100"/>
                  </a:lnTo>
                  <a:lnTo>
                    <a:pt x="2762249" y="76200"/>
                  </a:lnTo>
                  <a:lnTo>
                    <a:pt x="2800349" y="76200"/>
                  </a:lnTo>
                  <a:lnTo>
                    <a:pt x="2800349" y="38100"/>
                  </a:lnTo>
                  <a:close/>
                </a:path>
                <a:path w="4331970" h="1111250">
                  <a:moveTo>
                    <a:pt x="2876549" y="38100"/>
                  </a:moveTo>
                  <a:lnTo>
                    <a:pt x="2838449" y="38100"/>
                  </a:lnTo>
                  <a:lnTo>
                    <a:pt x="2838449" y="76200"/>
                  </a:lnTo>
                  <a:lnTo>
                    <a:pt x="2876549" y="76200"/>
                  </a:lnTo>
                  <a:lnTo>
                    <a:pt x="2876549" y="38100"/>
                  </a:lnTo>
                  <a:close/>
                </a:path>
                <a:path w="4331970" h="1111250">
                  <a:moveTo>
                    <a:pt x="2952749" y="38100"/>
                  </a:moveTo>
                  <a:lnTo>
                    <a:pt x="2914649" y="38100"/>
                  </a:lnTo>
                  <a:lnTo>
                    <a:pt x="2914649" y="76200"/>
                  </a:lnTo>
                  <a:lnTo>
                    <a:pt x="2952749" y="76200"/>
                  </a:lnTo>
                  <a:lnTo>
                    <a:pt x="2952749" y="38100"/>
                  </a:lnTo>
                  <a:close/>
                </a:path>
                <a:path w="4331970" h="1111250">
                  <a:moveTo>
                    <a:pt x="3028949" y="38100"/>
                  </a:moveTo>
                  <a:lnTo>
                    <a:pt x="2990849" y="38100"/>
                  </a:lnTo>
                  <a:lnTo>
                    <a:pt x="2990849" y="76200"/>
                  </a:lnTo>
                  <a:lnTo>
                    <a:pt x="3028949" y="76200"/>
                  </a:lnTo>
                  <a:lnTo>
                    <a:pt x="3028949" y="38100"/>
                  </a:lnTo>
                  <a:close/>
                </a:path>
                <a:path w="4331970" h="1111250">
                  <a:moveTo>
                    <a:pt x="3105149" y="38100"/>
                  </a:moveTo>
                  <a:lnTo>
                    <a:pt x="3067049" y="38100"/>
                  </a:lnTo>
                  <a:lnTo>
                    <a:pt x="3067049" y="76200"/>
                  </a:lnTo>
                  <a:lnTo>
                    <a:pt x="3105149" y="76200"/>
                  </a:lnTo>
                  <a:lnTo>
                    <a:pt x="3105149" y="38100"/>
                  </a:lnTo>
                  <a:close/>
                </a:path>
                <a:path w="4331970" h="1111250">
                  <a:moveTo>
                    <a:pt x="3181349" y="38100"/>
                  </a:moveTo>
                  <a:lnTo>
                    <a:pt x="3143249" y="38100"/>
                  </a:lnTo>
                  <a:lnTo>
                    <a:pt x="3143249" y="76200"/>
                  </a:lnTo>
                  <a:lnTo>
                    <a:pt x="3181349" y="76200"/>
                  </a:lnTo>
                  <a:lnTo>
                    <a:pt x="3181349" y="38100"/>
                  </a:lnTo>
                  <a:close/>
                </a:path>
                <a:path w="4331970" h="1111250">
                  <a:moveTo>
                    <a:pt x="3257549" y="38100"/>
                  </a:moveTo>
                  <a:lnTo>
                    <a:pt x="3219449" y="38100"/>
                  </a:lnTo>
                  <a:lnTo>
                    <a:pt x="3219449" y="76200"/>
                  </a:lnTo>
                  <a:lnTo>
                    <a:pt x="3257549" y="76200"/>
                  </a:lnTo>
                  <a:lnTo>
                    <a:pt x="3257549" y="38100"/>
                  </a:lnTo>
                  <a:close/>
                </a:path>
                <a:path w="4331970" h="1111250">
                  <a:moveTo>
                    <a:pt x="3333749" y="38100"/>
                  </a:moveTo>
                  <a:lnTo>
                    <a:pt x="3295649" y="38100"/>
                  </a:lnTo>
                  <a:lnTo>
                    <a:pt x="3295649" y="76200"/>
                  </a:lnTo>
                  <a:lnTo>
                    <a:pt x="3333749" y="76200"/>
                  </a:lnTo>
                  <a:lnTo>
                    <a:pt x="3333749" y="38100"/>
                  </a:lnTo>
                  <a:close/>
                </a:path>
                <a:path w="4331970" h="1111250">
                  <a:moveTo>
                    <a:pt x="3409949" y="38100"/>
                  </a:moveTo>
                  <a:lnTo>
                    <a:pt x="3371849" y="38100"/>
                  </a:lnTo>
                  <a:lnTo>
                    <a:pt x="3371849" y="76200"/>
                  </a:lnTo>
                  <a:lnTo>
                    <a:pt x="3409949" y="76200"/>
                  </a:lnTo>
                  <a:lnTo>
                    <a:pt x="3409949" y="38100"/>
                  </a:lnTo>
                  <a:close/>
                </a:path>
                <a:path w="4331970" h="1111250">
                  <a:moveTo>
                    <a:pt x="3486149" y="38100"/>
                  </a:moveTo>
                  <a:lnTo>
                    <a:pt x="3448049" y="38100"/>
                  </a:lnTo>
                  <a:lnTo>
                    <a:pt x="3448049" y="76200"/>
                  </a:lnTo>
                  <a:lnTo>
                    <a:pt x="3486149" y="76200"/>
                  </a:lnTo>
                  <a:lnTo>
                    <a:pt x="3486149" y="38100"/>
                  </a:lnTo>
                  <a:close/>
                </a:path>
                <a:path w="4331970" h="1111250">
                  <a:moveTo>
                    <a:pt x="3562349" y="38100"/>
                  </a:moveTo>
                  <a:lnTo>
                    <a:pt x="3524249" y="38100"/>
                  </a:lnTo>
                  <a:lnTo>
                    <a:pt x="3524249" y="76200"/>
                  </a:lnTo>
                  <a:lnTo>
                    <a:pt x="3562349" y="76200"/>
                  </a:lnTo>
                  <a:lnTo>
                    <a:pt x="3562349" y="38100"/>
                  </a:lnTo>
                  <a:close/>
                </a:path>
                <a:path w="4331970" h="1111250">
                  <a:moveTo>
                    <a:pt x="3638549" y="38100"/>
                  </a:moveTo>
                  <a:lnTo>
                    <a:pt x="3600449" y="38100"/>
                  </a:lnTo>
                  <a:lnTo>
                    <a:pt x="3600449" y="76200"/>
                  </a:lnTo>
                  <a:lnTo>
                    <a:pt x="3638549" y="76200"/>
                  </a:lnTo>
                  <a:lnTo>
                    <a:pt x="3638549" y="38100"/>
                  </a:lnTo>
                  <a:close/>
                </a:path>
                <a:path w="4331970" h="1111250">
                  <a:moveTo>
                    <a:pt x="3714749" y="38100"/>
                  </a:moveTo>
                  <a:lnTo>
                    <a:pt x="3676649" y="38100"/>
                  </a:lnTo>
                  <a:lnTo>
                    <a:pt x="3676649" y="76200"/>
                  </a:lnTo>
                  <a:lnTo>
                    <a:pt x="3714749" y="76200"/>
                  </a:lnTo>
                  <a:lnTo>
                    <a:pt x="3714749" y="38100"/>
                  </a:lnTo>
                  <a:close/>
                </a:path>
                <a:path w="4331970" h="1111250">
                  <a:moveTo>
                    <a:pt x="3790949" y="38100"/>
                  </a:moveTo>
                  <a:lnTo>
                    <a:pt x="3752849" y="38100"/>
                  </a:lnTo>
                  <a:lnTo>
                    <a:pt x="3752849" y="76200"/>
                  </a:lnTo>
                  <a:lnTo>
                    <a:pt x="3790949" y="76200"/>
                  </a:lnTo>
                  <a:lnTo>
                    <a:pt x="3790949" y="38100"/>
                  </a:lnTo>
                  <a:close/>
                </a:path>
                <a:path w="4331970" h="1111250">
                  <a:moveTo>
                    <a:pt x="3867149" y="38100"/>
                  </a:moveTo>
                  <a:lnTo>
                    <a:pt x="3829049" y="38100"/>
                  </a:lnTo>
                  <a:lnTo>
                    <a:pt x="3829049" y="76200"/>
                  </a:lnTo>
                  <a:lnTo>
                    <a:pt x="3867149" y="76200"/>
                  </a:lnTo>
                  <a:lnTo>
                    <a:pt x="3867149" y="38100"/>
                  </a:lnTo>
                  <a:close/>
                </a:path>
                <a:path w="4331970" h="1111250">
                  <a:moveTo>
                    <a:pt x="3943349" y="38100"/>
                  </a:moveTo>
                  <a:lnTo>
                    <a:pt x="3905249" y="38100"/>
                  </a:lnTo>
                  <a:lnTo>
                    <a:pt x="3905249" y="76200"/>
                  </a:lnTo>
                  <a:lnTo>
                    <a:pt x="3943349" y="76200"/>
                  </a:lnTo>
                  <a:lnTo>
                    <a:pt x="3943349" y="38100"/>
                  </a:lnTo>
                  <a:close/>
                </a:path>
                <a:path w="4331970" h="1111250">
                  <a:moveTo>
                    <a:pt x="4019549" y="38100"/>
                  </a:moveTo>
                  <a:lnTo>
                    <a:pt x="3981449" y="38100"/>
                  </a:lnTo>
                  <a:lnTo>
                    <a:pt x="3981449" y="76200"/>
                  </a:lnTo>
                  <a:lnTo>
                    <a:pt x="4019549" y="76200"/>
                  </a:lnTo>
                  <a:lnTo>
                    <a:pt x="4019549" y="38100"/>
                  </a:lnTo>
                  <a:close/>
                </a:path>
                <a:path w="4331970" h="1111250">
                  <a:moveTo>
                    <a:pt x="4095749" y="38100"/>
                  </a:moveTo>
                  <a:lnTo>
                    <a:pt x="4057649" y="38100"/>
                  </a:lnTo>
                  <a:lnTo>
                    <a:pt x="4057649" y="76200"/>
                  </a:lnTo>
                  <a:lnTo>
                    <a:pt x="4095749" y="76200"/>
                  </a:lnTo>
                  <a:lnTo>
                    <a:pt x="4095749" y="38100"/>
                  </a:lnTo>
                  <a:close/>
                </a:path>
                <a:path w="4331970" h="1111250">
                  <a:moveTo>
                    <a:pt x="4171949" y="38100"/>
                  </a:moveTo>
                  <a:lnTo>
                    <a:pt x="4133849" y="38100"/>
                  </a:lnTo>
                  <a:lnTo>
                    <a:pt x="4133849" y="76200"/>
                  </a:lnTo>
                  <a:lnTo>
                    <a:pt x="4171949" y="76200"/>
                  </a:lnTo>
                  <a:lnTo>
                    <a:pt x="4171949" y="38100"/>
                  </a:lnTo>
                  <a:close/>
                </a:path>
                <a:path w="4331970" h="1111250">
                  <a:moveTo>
                    <a:pt x="4248149" y="38100"/>
                  </a:moveTo>
                  <a:lnTo>
                    <a:pt x="4210049" y="38100"/>
                  </a:lnTo>
                  <a:lnTo>
                    <a:pt x="4210049" y="76200"/>
                  </a:lnTo>
                  <a:lnTo>
                    <a:pt x="4248149" y="76200"/>
                  </a:lnTo>
                  <a:lnTo>
                    <a:pt x="4248149" y="38100"/>
                  </a:lnTo>
                  <a:close/>
                </a:path>
                <a:path w="4331970" h="1111250">
                  <a:moveTo>
                    <a:pt x="4293616" y="68961"/>
                  </a:moveTo>
                  <a:lnTo>
                    <a:pt x="4255516" y="68961"/>
                  </a:lnTo>
                  <a:lnTo>
                    <a:pt x="4255516" y="107061"/>
                  </a:lnTo>
                  <a:lnTo>
                    <a:pt x="4293616" y="107061"/>
                  </a:lnTo>
                  <a:lnTo>
                    <a:pt x="4293616" y="68961"/>
                  </a:lnTo>
                  <a:close/>
                </a:path>
                <a:path w="4331970" h="1111250">
                  <a:moveTo>
                    <a:pt x="4293616" y="145161"/>
                  </a:moveTo>
                  <a:lnTo>
                    <a:pt x="4255516" y="145161"/>
                  </a:lnTo>
                  <a:lnTo>
                    <a:pt x="4255516" y="183261"/>
                  </a:lnTo>
                  <a:lnTo>
                    <a:pt x="4293616" y="183261"/>
                  </a:lnTo>
                  <a:lnTo>
                    <a:pt x="4293616" y="145161"/>
                  </a:lnTo>
                  <a:close/>
                </a:path>
                <a:path w="4331970" h="1111250">
                  <a:moveTo>
                    <a:pt x="4293616" y="221361"/>
                  </a:moveTo>
                  <a:lnTo>
                    <a:pt x="4255516" y="221361"/>
                  </a:lnTo>
                  <a:lnTo>
                    <a:pt x="4255516" y="259461"/>
                  </a:lnTo>
                  <a:lnTo>
                    <a:pt x="4293616" y="259461"/>
                  </a:lnTo>
                  <a:lnTo>
                    <a:pt x="4293616" y="221361"/>
                  </a:lnTo>
                  <a:close/>
                </a:path>
                <a:path w="4331970" h="1111250">
                  <a:moveTo>
                    <a:pt x="4293616" y="297561"/>
                  </a:moveTo>
                  <a:lnTo>
                    <a:pt x="4255516" y="297561"/>
                  </a:lnTo>
                  <a:lnTo>
                    <a:pt x="4255516" y="335661"/>
                  </a:lnTo>
                  <a:lnTo>
                    <a:pt x="4293616" y="335661"/>
                  </a:lnTo>
                  <a:lnTo>
                    <a:pt x="4293616" y="297561"/>
                  </a:lnTo>
                  <a:close/>
                </a:path>
                <a:path w="4331970" h="1111250">
                  <a:moveTo>
                    <a:pt x="4293616" y="373761"/>
                  </a:moveTo>
                  <a:lnTo>
                    <a:pt x="4255516" y="373761"/>
                  </a:lnTo>
                  <a:lnTo>
                    <a:pt x="4255516" y="411861"/>
                  </a:lnTo>
                  <a:lnTo>
                    <a:pt x="4293616" y="411861"/>
                  </a:lnTo>
                  <a:lnTo>
                    <a:pt x="4293616" y="373761"/>
                  </a:lnTo>
                  <a:close/>
                </a:path>
                <a:path w="4331970" h="1111250">
                  <a:moveTo>
                    <a:pt x="4293616" y="449961"/>
                  </a:moveTo>
                  <a:lnTo>
                    <a:pt x="4255516" y="449961"/>
                  </a:lnTo>
                  <a:lnTo>
                    <a:pt x="4255516" y="488061"/>
                  </a:lnTo>
                  <a:lnTo>
                    <a:pt x="4293616" y="488061"/>
                  </a:lnTo>
                  <a:lnTo>
                    <a:pt x="4293616" y="449961"/>
                  </a:lnTo>
                  <a:close/>
                </a:path>
                <a:path w="4331970" h="1111250">
                  <a:moveTo>
                    <a:pt x="4293616" y="526161"/>
                  </a:moveTo>
                  <a:lnTo>
                    <a:pt x="4255516" y="526161"/>
                  </a:lnTo>
                  <a:lnTo>
                    <a:pt x="4255516" y="564261"/>
                  </a:lnTo>
                  <a:lnTo>
                    <a:pt x="4293616" y="564261"/>
                  </a:lnTo>
                  <a:lnTo>
                    <a:pt x="4293616" y="526161"/>
                  </a:lnTo>
                  <a:close/>
                </a:path>
                <a:path w="4331970" h="1111250">
                  <a:moveTo>
                    <a:pt x="4293616" y="602361"/>
                  </a:moveTo>
                  <a:lnTo>
                    <a:pt x="4255516" y="602361"/>
                  </a:lnTo>
                  <a:lnTo>
                    <a:pt x="4255516" y="640461"/>
                  </a:lnTo>
                  <a:lnTo>
                    <a:pt x="4293616" y="640461"/>
                  </a:lnTo>
                  <a:lnTo>
                    <a:pt x="4293616" y="602361"/>
                  </a:lnTo>
                  <a:close/>
                </a:path>
                <a:path w="4331970" h="1111250">
                  <a:moveTo>
                    <a:pt x="4293616" y="678561"/>
                  </a:moveTo>
                  <a:lnTo>
                    <a:pt x="4255516" y="678561"/>
                  </a:lnTo>
                  <a:lnTo>
                    <a:pt x="4255516" y="716661"/>
                  </a:lnTo>
                  <a:lnTo>
                    <a:pt x="4293616" y="716661"/>
                  </a:lnTo>
                  <a:lnTo>
                    <a:pt x="4293616" y="678561"/>
                  </a:lnTo>
                  <a:close/>
                </a:path>
                <a:path w="4331970" h="1111250">
                  <a:moveTo>
                    <a:pt x="4293616" y="754761"/>
                  </a:moveTo>
                  <a:lnTo>
                    <a:pt x="4255516" y="754761"/>
                  </a:lnTo>
                  <a:lnTo>
                    <a:pt x="4255516" y="792861"/>
                  </a:lnTo>
                  <a:lnTo>
                    <a:pt x="4293616" y="792861"/>
                  </a:lnTo>
                  <a:lnTo>
                    <a:pt x="4293616" y="754761"/>
                  </a:lnTo>
                  <a:close/>
                </a:path>
                <a:path w="4331970" h="1111250">
                  <a:moveTo>
                    <a:pt x="4293616" y="830961"/>
                  </a:moveTo>
                  <a:lnTo>
                    <a:pt x="4255516" y="830961"/>
                  </a:lnTo>
                  <a:lnTo>
                    <a:pt x="4255516" y="869061"/>
                  </a:lnTo>
                  <a:lnTo>
                    <a:pt x="4293616" y="869061"/>
                  </a:lnTo>
                  <a:lnTo>
                    <a:pt x="4293616" y="830961"/>
                  </a:lnTo>
                  <a:close/>
                </a:path>
                <a:path w="4331970" h="1111250">
                  <a:moveTo>
                    <a:pt x="4293616" y="907161"/>
                  </a:moveTo>
                  <a:lnTo>
                    <a:pt x="4255516" y="907161"/>
                  </a:lnTo>
                  <a:lnTo>
                    <a:pt x="4255516" y="945261"/>
                  </a:lnTo>
                  <a:lnTo>
                    <a:pt x="4293616" y="945261"/>
                  </a:lnTo>
                  <a:lnTo>
                    <a:pt x="4293616" y="907161"/>
                  </a:lnTo>
                  <a:close/>
                </a:path>
                <a:path w="4331970" h="1111250">
                  <a:moveTo>
                    <a:pt x="4255516" y="996441"/>
                  </a:moveTo>
                  <a:lnTo>
                    <a:pt x="4217416" y="996441"/>
                  </a:lnTo>
                  <a:lnTo>
                    <a:pt x="4274566" y="1110741"/>
                  </a:lnTo>
                  <a:lnTo>
                    <a:pt x="4322191" y="1015491"/>
                  </a:lnTo>
                  <a:lnTo>
                    <a:pt x="4255516" y="1015491"/>
                  </a:lnTo>
                  <a:lnTo>
                    <a:pt x="4255516" y="996441"/>
                  </a:lnTo>
                  <a:close/>
                </a:path>
                <a:path w="4331970" h="1111250">
                  <a:moveTo>
                    <a:pt x="4293616" y="983361"/>
                  </a:moveTo>
                  <a:lnTo>
                    <a:pt x="4255516" y="983361"/>
                  </a:lnTo>
                  <a:lnTo>
                    <a:pt x="4255516" y="1015491"/>
                  </a:lnTo>
                  <a:lnTo>
                    <a:pt x="4293616" y="1015491"/>
                  </a:lnTo>
                  <a:lnTo>
                    <a:pt x="4293616" y="983361"/>
                  </a:lnTo>
                  <a:close/>
                </a:path>
                <a:path w="4331970" h="1111250">
                  <a:moveTo>
                    <a:pt x="4331716" y="996441"/>
                  </a:moveTo>
                  <a:lnTo>
                    <a:pt x="4293616" y="996441"/>
                  </a:lnTo>
                  <a:lnTo>
                    <a:pt x="4293616" y="1015491"/>
                  </a:lnTo>
                  <a:lnTo>
                    <a:pt x="4322191" y="1015491"/>
                  </a:lnTo>
                  <a:lnTo>
                    <a:pt x="4331716" y="996441"/>
                  </a:lnTo>
                  <a:close/>
                </a:path>
              </a:pathLst>
            </a:custGeom>
            <a:solidFill>
              <a:srgbClr val="046A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483870" y="1987549"/>
              <a:ext cx="4189095" cy="4368800"/>
            </a:xfrm>
            <a:custGeom>
              <a:avLst/>
              <a:gdLst/>
              <a:ahLst/>
              <a:cxnLst/>
              <a:rect l="l" t="t" r="r" b="b"/>
              <a:pathLst>
                <a:path w="4189095" h="4368800">
                  <a:moveTo>
                    <a:pt x="228600" y="4312780"/>
                  </a:moveTo>
                  <a:lnTo>
                    <a:pt x="0" y="4312780"/>
                  </a:lnTo>
                  <a:lnTo>
                    <a:pt x="0" y="4341355"/>
                  </a:lnTo>
                  <a:lnTo>
                    <a:pt x="228600" y="4341355"/>
                  </a:lnTo>
                  <a:lnTo>
                    <a:pt x="228600" y="4312780"/>
                  </a:lnTo>
                  <a:close/>
                </a:path>
                <a:path w="4189095" h="4368800">
                  <a:moveTo>
                    <a:pt x="575995" y="4325620"/>
                  </a:moveTo>
                  <a:lnTo>
                    <a:pt x="547420" y="4311332"/>
                  </a:lnTo>
                  <a:lnTo>
                    <a:pt x="490270" y="4282757"/>
                  </a:lnTo>
                  <a:lnTo>
                    <a:pt x="490270" y="4311332"/>
                  </a:lnTo>
                  <a:lnTo>
                    <a:pt x="312877" y="4311332"/>
                  </a:lnTo>
                  <a:lnTo>
                    <a:pt x="312877" y="4339907"/>
                  </a:lnTo>
                  <a:lnTo>
                    <a:pt x="490270" y="4339907"/>
                  </a:lnTo>
                  <a:lnTo>
                    <a:pt x="490270" y="4368482"/>
                  </a:lnTo>
                  <a:lnTo>
                    <a:pt x="547420" y="4339907"/>
                  </a:lnTo>
                  <a:lnTo>
                    <a:pt x="575995" y="4325620"/>
                  </a:lnTo>
                  <a:close/>
                </a:path>
                <a:path w="4189095" h="4368800">
                  <a:moveTo>
                    <a:pt x="4085336" y="0"/>
                  </a:moveTo>
                  <a:lnTo>
                    <a:pt x="3868420" y="0"/>
                  </a:lnTo>
                  <a:lnTo>
                    <a:pt x="3870960" y="2540"/>
                  </a:lnTo>
                  <a:lnTo>
                    <a:pt x="3854069" y="2540"/>
                  </a:lnTo>
                  <a:lnTo>
                    <a:pt x="3854069" y="22098"/>
                  </a:lnTo>
                  <a:lnTo>
                    <a:pt x="3860546" y="28575"/>
                  </a:lnTo>
                  <a:lnTo>
                    <a:pt x="4085336" y="28575"/>
                  </a:lnTo>
                  <a:lnTo>
                    <a:pt x="4085336" y="14224"/>
                  </a:lnTo>
                  <a:lnTo>
                    <a:pt x="4085336" y="2540"/>
                  </a:lnTo>
                  <a:lnTo>
                    <a:pt x="4085336" y="0"/>
                  </a:lnTo>
                  <a:close/>
                </a:path>
                <a:path w="4189095" h="4368800">
                  <a:moveTo>
                    <a:pt x="4097909" y="2748407"/>
                  </a:moveTo>
                  <a:lnTo>
                    <a:pt x="4031869" y="2748407"/>
                  </a:lnTo>
                  <a:lnTo>
                    <a:pt x="4031869" y="2719832"/>
                  </a:lnTo>
                  <a:lnTo>
                    <a:pt x="3946144" y="2762631"/>
                  </a:lnTo>
                  <a:lnTo>
                    <a:pt x="4031869" y="2805557"/>
                  </a:lnTo>
                  <a:lnTo>
                    <a:pt x="4031869" y="2776982"/>
                  </a:lnTo>
                  <a:lnTo>
                    <a:pt x="4097909" y="2776982"/>
                  </a:lnTo>
                  <a:lnTo>
                    <a:pt x="4097909" y="2748407"/>
                  </a:lnTo>
                  <a:close/>
                </a:path>
                <a:path w="4189095" h="4368800">
                  <a:moveTo>
                    <a:pt x="4188968" y="2525141"/>
                  </a:moveTo>
                  <a:lnTo>
                    <a:pt x="4160393" y="2525141"/>
                  </a:lnTo>
                  <a:lnTo>
                    <a:pt x="4160393" y="2753741"/>
                  </a:lnTo>
                  <a:lnTo>
                    <a:pt x="4188968" y="2753741"/>
                  </a:lnTo>
                  <a:lnTo>
                    <a:pt x="4188968" y="2525141"/>
                  </a:lnTo>
                  <a:close/>
                </a:path>
                <a:path w="4189095" h="4368800">
                  <a:moveTo>
                    <a:pt x="4188968" y="2210816"/>
                  </a:moveTo>
                  <a:lnTo>
                    <a:pt x="4160393" y="2210816"/>
                  </a:lnTo>
                  <a:lnTo>
                    <a:pt x="4160393" y="2439416"/>
                  </a:lnTo>
                  <a:lnTo>
                    <a:pt x="4188968" y="2439416"/>
                  </a:lnTo>
                  <a:lnTo>
                    <a:pt x="4188968" y="2210816"/>
                  </a:lnTo>
                  <a:close/>
                </a:path>
                <a:path w="4189095" h="4368800">
                  <a:moveTo>
                    <a:pt x="4188968" y="1896491"/>
                  </a:moveTo>
                  <a:lnTo>
                    <a:pt x="4160393" y="1896491"/>
                  </a:lnTo>
                  <a:lnTo>
                    <a:pt x="4160393" y="2125091"/>
                  </a:lnTo>
                  <a:lnTo>
                    <a:pt x="4188968" y="2125091"/>
                  </a:lnTo>
                  <a:lnTo>
                    <a:pt x="4188968" y="1896491"/>
                  </a:lnTo>
                  <a:close/>
                </a:path>
                <a:path w="4189095" h="4368800">
                  <a:moveTo>
                    <a:pt x="4188968" y="1582166"/>
                  </a:moveTo>
                  <a:lnTo>
                    <a:pt x="4160393" y="1582166"/>
                  </a:lnTo>
                  <a:lnTo>
                    <a:pt x="4160393" y="1810766"/>
                  </a:lnTo>
                  <a:lnTo>
                    <a:pt x="4188968" y="1810766"/>
                  </a:lnTo>
                  <a:lnTo>
                    <a:pt x="4188968" y="1582166"/>
                  </a:lnTo>
                  <a:close/>
                </a:path>
                <a:path w="4189095" h="4368800">
                  <a:moveTo>
                    <a:pt x="4188968" y="1267841"/>
                  </a:moveTo>
                  <a:lnTo>
                    <a:pt x="4160393" y="1267841"/>
                  </a:lnTo>
                  <a:lnTo>
                    <a:pt x="4160393" y="1496441"/>
                  </a:lnTo>
                  <a:lnTo>
                    <a:pt x="4188968" y="1496441"/>
                  </a:lnTo>
                  <a:lnTo>
                    <a:pt x="4188968" y="1267841"/>
                  </a:lnTo>
                  <a:close/>
                </a:path>
                <a:path w="4189095" h="4368800">
                  <a:moveTo>
                    <a:pt x="4188968" y="953516"/>
                  </a:moveTo>
                  <a:lnTo>
                    <a:pt x="4160393" y="953516"/>
                  </a:lnTo>
                  <a:lnTo>
                    <a:pt x="4160393" y="1182116"/>
                  </a:lnTo>
                  <a:lnTo>
                    <a:pt x="4188968" y="1182116"/>
                  </a:lnTo>
                  <a:lnTo>
                    <a:pt x="4188968" y="953516"/>
                  </a:lnTo>
                  <a:close/>
                </a:path>
                <a:path w="4189095" h="4368800">
                  <a:moveTo>
                    <a:pt x="4188968" y="639191"/>
                  </a:moveTo>
                  <a:lnTo>
                    <a:pt x="4160393" y="639191"/>
                  </a:lnTo>
                  <a:lnTo>
                    <a:pt x="4160393" y="867791"/>
                  </a:lnTo>
                  <a:lnTo>
                    <a:pt x="4188968" y="867791"/>
                  </a:lnTo>
                  <a:lnTo>
                    <a:pt x="4188968" y="639191"/>
                  </a:lnTo>
                  <a:close/>
                </a:path>
                <a:path w="4189095" h="4368800">
                  <a:moveTo>
                    <a:pt x="4188968" y="324866"/>
                  </a:moveTo>
                  <a:lnTo>
                    <a:pt x="4160393" y="324866"/>
                  </a:lnTo>
                  <a:lnTo>
                    <a:pt x="4160393" y="553466"/>
                  </a:lnTo>
                  <a:lnTo>
                    <a:pt x="4188968" y="553466"/>
                  </a:lnTo>
                  <a:lnTo>
                    <a:pt x="4188968" y="324866"/>
                  </a:lnTo>
                  <a:close/>
                </a:path>
                <a:path w="4189095" h="4368800">
                  <a:moveTo>
                    <a:pt x="4188968" y="6350"/>
                  </a:moveTo>
                  <a:lnTo>
                    <a:pt x="4182618" y="0"/>
                  </a:lnTo>
                  <a:lnTo>
                    <a:pt x="4171061" y="0"/>
                  </a:lnTo>
                  <a:lnTo>
                    <a:pt x="4171061" y="24892"/>
                  </a:lnTo>
                  <a:lnTo>
                    <a:pt x="4160393" y="14224"/>
                  </a:lnTo>
                  <a:lnTo>
                    <a:pt x="4160393" y="239141"/>
                  </a:lnTo>
                  <a:lnTo>
                    <a:pt x="4188968" y="239141"/>
                  </a:lnTo>
                  <a:lnTo>
                    <a:pt x="4188968" y="28575"/>
                  </a:lnTo>
                  <a:lnTo>
                    <a:pt x="4188968" y="6350"/>
                  </a:lnTo>
                  <a:close/>
                </a:path>
              </a:pathLst>
            </a:custGeom>
            <a:solidFill>
              <a:srgbClr val="E2E3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4" name="object 64"/>
          <p:cNvSpPr txBox="1"/>
          <p:nvPr/>
        </p:nvSpPr>
        <p:spPr>
          <a:xfrm>
            <a:off x="1179194" y="6217920"/>
            <a:ext cx="184912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Calibri"/>
                <a:cs typeface="Calibri"/>
              </a:rPr>
              <a:t>Управлінські</a:t>
            </a:r>
            <a:r>
              <a:rPr sz="900" spc="-5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та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бухгалтерські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послуги</a:t>
            </a:r>
            <a:endParaRPr sz="9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1625833" y="6502717"/>
            <a:ext cx="12700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25" dirty="0">
                <a:solidFill>
                  <a:srgbClr val="FFFFFF"/>
                </a:solidFill>
                <a:latin typeface="Calibri"/>
                <a:cs typeface="Calibri"/>
              </a:rPr>
              <a:t>12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225">
              <a:lnSpc>
                <a:spcPct val="100000"/>
              </a:lnSpc>
              <a:spcBef>
                <a:spcPts val="100"/>
              </a:spcBef>
            </a:pPr>
            <a:r>
              <a:rPr dirty="0"/>
              <a:t>Опис</a:t>
            </a:r>
            <a:r>
              <a:rPr spc="-20" dirty="0"/>
              <a:t> </a:t>
            </a:r>
            <a:r>
              <a:rPr spc="-10" dirty="0"/>
              <a:t>функціонально-</a:t>
            </a:r>
            <a:r>
              <a:rPr dirty="0"/>
              <a:t>ризикового</a:t>
            </a:r>
            <a:r>
              <a:rPr spc="40" dirty="0"/>
              <a:t> </a:t>
            </a:r>
            <a:r>
              <a:rPr dirty="0"/>
              <a:t>профілю</a:t>
            </a:r>
            <a:r>
              <a:rPr spc="5" dirty="0"/>
              <a:t> </a:t>
            </a:r>
            <a:r>
              <a:rPr spc="-10" dirty="0"/>
              <a:t>(1/2)</a:t>
            </a:r>
          </a:p>
        </p:txBody>
      </p:sp>
      <p:sp>
        <p:nvSpPr>
          <p:cNvPr id="6" name="object 6"/>
          <p:cNvSpPr/>
          <p:nvPr/>
        </p:nvSpPr>
        <p:spPr>
          <a:xfrm>
            <a:off x="1899920" y="1615439"/>
            <a:ext cx="9827260" cy="2468880"/>
          </a:xfrm>
          <a:custGeom>
            <a:avLst/>
            <a:gdLst/>
            <a:ahLst/>
            <a:cxnLst/>
            <a:rect l="l" t="t" r="r" b="b"/>
            <a:pathLst>
              <a:path w="9827260" h="2468879">
                <a:moveTo>
                  <a:pt x="0" y="411480"/>
                </a:moveTo>
                <a:lnTo>
                  <a:pt x="2769" y="363502"/>
                </a:lnTo>
                <a:lnTo>
                  <a:pt x="10870" y="317147"/>
                </a:lnTo>
                <a:lnTo>
                  <a:pt x="23994" y="272725"/>
                </a:lnTo>
                <a:lnTo>
                  <a:pt x="41832" y="230543"/>
                </a:lnTo>
                <a:lnTo>
                  <a:pt x="64075" y="190913"/>
                </a:lnTo>
                <a:lnTo>
                  <a:pt x="90413" y="154141"/>
                </a:lnTo>
                <a:lnTo>
                  <a:pt x="120538" y="120538"/>
                </a:lnTo>
                <a:lnTo>
                  <a:pt x="154141" y="90413"/>
                </a:lnTo>
                <a:lnTo>
                  <a:pt x="190913" y="64075"/>
                </a:lnTo>
                <a:lnTo>
                  <a:pt x="230543" y="41832"/>
                </a:lnTo>
                <a:lnTo>
                  <a:pt x="272725" y="23994"/>
                </a:lnTo>
                <a:lnTo>
                  <a:pt x="317147" y="10870"/>
                </a:lnTo>
                <a:lnTo>
                  <a:pt x="363502" y="2769"/>
                </a:lnTo>
                <a:lnTo>
                  <a:pt x="411480" y="0"/>
                </a:lnTo>
                <a:lnTo>
                  <a:pt x="9415780" y="0"/>
                </a:lnTo>
                <a:lnTo>
                  <a:pt x="9463757" y="2769"/>
                </a:lnTo>
                <a:lnTo>
                  <a:pt x="9510112" y="10870"/>
                </a:lnTo>
                <a:lnTo>
                  <a:pt x="9554534" y="23994"/>
                </a:lnTo>
                <a:lnTo>
                  <a:pt x="9596716" y="41832"/>
                </a:lnTo>
                <a:lnTo>
                  <a:pt x="9636346" y="64075"/>
                </a:lnTo>
                <a:lnTo>
                  <a:pt x="9673118" y="90413"/>
                </a:lnTo>
                <a:lnTo>
                  <a:pt x="9706721" y="120538"/>
                </a:lnTo>
                <a:lnTo>
                  <a:pt x="9736846" y="154141"/>
                </a:lnTo>
                <a:lnTo>
                  <a:pt x="9763184" y="190913"/>
                </a:lnTo>
                <a:lnTo>
                  <a:pt x="9785427" y="230543"/>
                </a:lnTo>
                <a:lnTo>
                  <a:pt x="9803265" y="272725"/>
                </a:lnTo>
                <a:lnTo>
                  <a:pt x="9816389" y="317147"/>
                </a:lnTo>
                <a:lnTo>
                  <a:pt x="9824490" y="363502"/>
                </a:lnTo>
                <a:lnTo>
                  <a:pt x="9827260" y="411480"/>
                </a:lnTo>
                <a:lnTo>
                  <a:pt x="9827260" y="2057400"/>
                </a:lnTo>
                <a:lnTo>
                  <a:pt x="9824490" y="2105377"/>
                </a:lnTo>
                <a:lnTo>
                  <a:pt x="9816389" y="2151732"/>
                </a:lnTo>
                <a:lnTo>
                  <a:pt x="9803265" y="2196154"/>
                </a:lnTo>
                <a:lnTo>
                  <a:pt x="9785427" y="2238336"/>
                </a:lnTo>
                <a:lnTo>
                  <a:pt x="9763184" y="2277966"/>
                </a:lnTo>
                <a:lnTo>
                  <a:pt x="9736846" y="2314738"/>
                </a:lnTo>
                <a:lnTo>
                  <a:pt x="9706721" y="2348341"/>
                </a:lnTo>
                <a:lnTo>
                  <a:pt x="9673118" y="2378466"/>
                </a:lnTo>
                <a:lnTo>
                  <a:pt x="9636346" y="2404804"/>
                </a:lnTo>
                <a:lnTo>
                  <a:pt x="9596716" y="2427047"/>
                </a:lnTo>
                <a:lnTo>
                  <a:pt x="9554534" y="2444885"/>
                </a:lnTo>
                <a:lnTo>
                  <a:pt x="9510112" y="2458009"/>
                </a:lnTo>
                <a:lnTo>
                  <a:pt x="9463757" y="2466110"/>
                </a:lnTo>
                <a:lnTo>
                  <a:pt x="9415780" y="2468880"/>
                </a:lnTo>
                <a:lnTo>
                  <a:pt x="411480" y="2468880"/>
                </a:lnTo>
                <a:lnTo>
                  <a:pt x="363502" y="2466110"/>
                </a:lnTo>
                <a:lnTo>
                  <a:pt x="317147" y="2458009"/>
                </a:lnTo>
                <a:lnTo>
                  <a:pt x="272725" y="2444885"/>
                </a:lnTo>
                <a:lnTo>
                  <a:pt x="230543" y="2427047"/>
                </a:lnTo>
                <a:lnTo>
                  <a:pt x="190913" y="2404804"/>
                </a:lnTo>
                <a:lnTo>
                  <a:pt x="154141" y="2378466"/>
                </a:lnTo>
                <a:lnTo>
                  <a:pt x="120538" y="2348341"/>
                </a:lnTo>
                <a:lnTo>
                  <a:pt x="90413" y="2314738"/>
                </a:lnTo>
                <a:lnTo>
                  <a:pt x="64075" y="2277966"/>
                </a:lnTo>
                <a:lnTo>
                  <a:pt x="41832" y="2238336"/>
                </a:lnTo>
                <a:lnTo>
                  <a:pt x="23994" y="2196154"/>
                </a:lnTo>
                <a:lnTo>
                  <a:pt x="10870" y="2151732"/>
                </a:lnTo>
                <a:lnTo>
                  <a:pt x="2769" y="2105377"/>
                </a:lnTo>
                <a:lnTo>
                  <a:pt x="0" y="2057400"/>
                </a:lnTo>
                <a:lnTo>
                  <a:pt x="0" y="411480"/>
                </a:lnTo>
                <a:close/>
              </a:path>
            </a:pathLst>
          </a:custGeom>
          <a:ln w="19050">
            <a:solidFill>
              <a:srgbClr val="C4D5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168525" y="1830665"/>
            <a:ext cx="9290050" cy="1936428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80000" indent="-182880">
              <a:lnSpc>
                <a:spcPct val="100000"/>
              </a:lnSpc>
              <a:buFont typeface="Arial"/>
              <a:buChar char="•"/>
              <a:tabLst>
                <a:tab pos="194945" algn="l"/>
                <a:tab pos="195580" algn="l"/>
              </a:tabLst>
            </a:pPr>
            <a:r>
              <a:rPr sz="1200" dirty="0">
                <a:latin typeface="Calibri"/>
                <a:cs typeface="Calibri"/>
              </a:rPr>
              <a:t>Компанія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створена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для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консолідації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усіх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активів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Групи.</a:t>
            </a:r>
            <a:endParaRPr sz="1200" dirty="0">
              <a:latin typeface="Calibri"/>
              <a:cs typeface="Calibri"/>
            </a:endParaRPr>
          </a:p>
          <a:p>
            <a:pPr marL="180000" indent="-182880">
              <a:lnSpc>
                <a:spcPct val="100000"/>
              </a:lnSpc>
              <a:buFont typeface="Arial"/>
              <a:buChar char="•"/>
              <a:tabLst>
                <a:tab pos="194945" algn="l"/>
                <a:tab pos="195580" algn="l"/>
              </a:tabLst>
            </a:pPr>
            <a:r>
              <a:rPr lang="ru-RU" sz="1200" dirty="0" err="1">
                <a:latin typeface="Calibri"/>
                <a:cs typeface="Calibri"/>
              </a:rPr>
              <a:t>Компанія</a:t>
            </a:r>
            <a:r>
              <a:rPr lang="ru-RU" sz="1200" spc="-55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отримує</a:t>
            </a:r>
            <a:r>
              <a:rPr lang="ru-RU" sz="1200" spc="-25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частину</a:t>
            </a:r>
            <a:r>
              <a:rPr lang="ru-RU" sz="1200" spc="-20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прибутку</a:t>
            </a:r>
            <a:r>
              <a:rPr lang="ru-RU" sz="1200" spc="-20" dirty="0">
                <a:latin typeface="Calibri"/>
                <a:cs typeface="Calibri"/>
              </a:rPr>
              <a:t> </a:t>
            </a:r>
            <a:r>
              <a:rPr lang="ru-RU" sz="1200" dirty="0">
                <a:latin typeface="Calibri"/>
                <a:cs typeface="Calibri"/>
              </a:rPr>
              <a:t>у</a:t>
            </a:r>
            <a:r>
              <a:rPr lang="ru-RU" sz="1200" spc="-35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вигляді</a:t>
            </a:r>
            <a:r>
              <a:rPr lang="ru-RU" sz="1200" spc="-15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дивідендів</a:t>
            </a:r>
            <a:r>
              <a:rPr lang="ru-RU" sz="1200" spc="25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від</a:t>
            </a:r>
            <a:r>
              <a:rPr lang="ru-RU" sz="1200" spc="-25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інших</a:t>
            </a:r>
            <a:r>
              <a:rPr lang="ru-RU" sz="1200" spc="-20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компаній</a:t>
            </a:r>
            <a:r>
              <a:rPr lang="ru-RU" sz="1200" spc="-20" dirty="0">
                <a:latin typeface="Calibri"/>
                <a:cs typeface="Calibri"/>
              </a:rPr>
              <a:t> </a:t>
            </a:r>
            <a:r>
              <a:rPr lang="ru-RU" sz="1200" spc="-10" dirty="0" err="1">
                <a:latin typeface="Calibri"/>
                <a:cs typeface="Calibri"/>
              </a:rPr>
              <a:t>Групи</a:t>
            </a:r>
            <a:r>
              <a:rPr lang="ru-RU" sz="1200" spc="-10" dirty="0">
                <a:latin typeface="Calibri"/>
                <a:cs typeface="Calibri"/>
              </a:rPr>
              <a:t>.</a:t>
            </a:r>
            <a:endParaRPr lang="ru-RU" sz="1200" dirty="0">
              <a:latin typeface="Calibri"/>
              <a:cs typeface="Calibri"/>
            </a:endParaRPr>
          </a:p>
          <a:p>
            <a:pPr marL="180000" indent="-182880">
              <a:lnSpc>
                <a:spcPct val="100000"/>
              </a:lnSpc>
              <a:buFont typeface="Arial"/>
              <a:buChar char="•"/>
              <a:tabLst>
                <a:tab pos="194945" algn="l"/>
                <a:tab pos="195580" algn="l"/>
              </a:tabLst>
            </a:pPr>
            <a:r>
              <a:rPr lang="ru-RU" sz="1200" dirty="0">
                <a:latin typeface="Calibri"/>
                <a:cs typeface="Calibri"/>
              </a:rPr>
              <a:t>У</a:t>
            </a:r>
            <a:r>
              <a:rPr lang="ru-RU" sz="1200" spc="-25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Компанії</a:t>
            </a:r>
            <a:r>
              <a:rPr lang="ru-RU" sz="1200" spc="-50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п’ять</a:t>
            </a:r>
            <a:r>
              <a:rPr lang="ru-RU" sz="1200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співробітників</a:t>
            </a:r>
            <a:r>
              <a:rPr lang="ru-RU" sz="1200" dirty="0">
                <a:latin typeface="Calibri"/>
                <a:cs typeface="Calibri"/>
              </a:rPr>
              <a:t>,</a:t>
            </a:r>
            <a:r>
              <a:rPr lang="ru-RU" sz="1200" spc="-35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серед</a:t>
            </a:r>
            <a:r>
              <a:rPr lang="ru-RU" sz="1200" spc="-25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яких</a:t>
            </a:r>
            <a:r>
              <a:rPr lang="ru-RU" sz="1200" dirty="0">
                <a:latin typeface="Calibri"/>
                <a:cs typeface="Calibri"/>
              </a:rPr>
              <a:t>:</a:t>
            </a:r>
            <a:r>
              <a:rPr lang="ru-RU" sz="1200" spc="15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місцевий</a:t>
            </a:r>
            <a:r>
              <a:rPr lang="ru-RU" sz="1200" spc="10" dirty="0">
                <a:latin typeface="Calibri"/>
                <a:cs typeface="Calibri"/>
              </a:rPr>
              <a:t> </a:t>
            </a:r>
            <a:r>
              <a:rPr lang="ru-RU" sz="1200" dirty="0">
                <a:latin typeface="Calibri"/>
                <a:cs typeface="Calibri"/>
              </a:rPr>
              <a:t>директор,</a:t>
            </a:r>
            <a:r>
              <a:rPr lang="ru-RU" sz="1200" spc="-35" dirty="0">
                <a:latin typeface="Calibri"/>
                <a:cs typeface="Calibri"/>
              </a:rPr>
              <a:t> </a:t>
            </a:r>
            <a:r>
              <a:rPr lang="ru-RU" sz="1200" dirty="0">
                <a:latin typeface="Calibri"/>
                <a:cs typeface="Calibri"/>
              </a:rPr>
              <a:t>бухгалтер</a:t>
            </a:r>
            <a:r>
              <a:rPr lang="ru-RU" sz="1200" spc="-45" dirty="0">
                <a:latin typeface="Calibri"/>
                <a:cs typeface="Calibri"/>
              </a:rPr>
              <a:t> </a:t>
            </a:r>
            <a:r>
              <a:rPr lang="ru-RU" sz="1200" dirty="0">
                <a:latin typeface="Calibri"/>
                <a:cs typeface="Calibri"/>
              </a:rPr>
              <a:t>та</a:t>
            </a:r>
            <a:r>
              <a:rPr lang="ru-RU" sz="1200" spc="-10" dirty="0">
                <a:latin typeface="Calibri"/>
                <a:cs typeface="Calibri"/>
              </a:rPr>
              <a:t> </a:t>
            </a:r>
            <a:r>
              <a:rPr lang="ru-RU" sz="1200" dirty="0">
                <a:latin typeface="Calibri"/>
                <a:cs typeface="Calibri"/>
              </a:rPr>
              <a:t>три</a:t>
            </a:r>
            <a:r>
              <a:rPr lang="ru-RU" sz="1200" spc="-25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спеціалісти</a:t>
            </a:r>
            <a:r>
              <a:rPr lang="ru-RU" sz="1200" spc="-10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зі</a:t>
            </a:r>
            <a:r>
              <a:rPr lang="ru-RU" sz="1200" spc="-10" dirty="0">
                <a:latin typeface="Calibri"/>
                <a:cs typeface="Calibri"/>
              </a:rPr>
              <a:t> </a:t>
            </a:r>
            <a:r>
              <a:rPr lang="ru-RU" sz="1200" spc="-10" dirty="0" err="1">
                <a:latin typeface="Calibri"/>
                <a:cs typeface="Calibri"/>
              </a:rPr>
              <a:t>стратегічного</a:t>
            </a:r>
            <a:r>
              <a:rPr lang="ru-RU" sz="1200" spc="-30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планування</a:t>
            </a:r>
            <a:r>
              <a:rPr lang="ru-RU" sz="1200" dirty="0">
                <a:latin typeface="Calibri"/>
                <a:cs typeface="Calibri"/>
              </a:rPr>
              <a:t>,</a:t>
            </a:r>
            <a:r>
              <a:rPr lang="ru-RU" sz="1200" spc="-35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які</a:t>
            </a:r>
            <a:r>
              <a:rPr lang="ru-RU" sz="1200" spc="50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працюють</a:t>
            </a:r>
            <a:r>
              <a:rPr lang="ru-RU" sz="1200" spc="-35" dirty="0">
                <a:latin typeface="Calibri"/>
                <a:cs typeface="Calibri"/>
              </a:rPr>
              <a:t> </a:t>
            </a:r>
            <a:r>
              <a:rPr lang="ru-RU" sz="1200" spc="-50" dirty="0">
                <a:latin typeface="Calibri"/>
                <a:cs typeface="Calibri"/>
              </a:rPr>
              <a:t>в</a:t>
            </a:r>
            <a:endParaRPr lang="ru-RU" sz="1200" dirty="0">
              <a:latin typeface="Calibri"/>
              <a:cs typeface="Calibri"/>
            </a:endParaRPr>
          </a:p>
          <a:p>
            <a:pPr marL="180000">
              <a:lnSpc>
                <a:spcPct val="100000"/>
              </a:lnSpc>
            </a:pPr>
            <a:r>
              <a:rPr lang="ru-RU" sz="1200" dirty="0" err="1">
                <a:latin typeface="Calibri"/>
                <a:cs typeface="Calibri"/>
              </a:rPr>
              <a:t>офісі</a:t>
            </a:r>
            <a:r>
              <a:rPr lang="ru-RU" sz="1200" spc="5" dirty="0">
                <a:latin typeface="Calibri"/>
                <a:cs typeface="Calibri"/>
              </a:rPr>
              <a:t> </a:t>
            </a:r>
            <a:r>
              <a:rPr lang="ru-RU" sz="1200" dirty="0">
                <a:latin typeface="Calibri"/>
                <a:cs typeface="Calibri"/>
              </a:rPr>
              <a:t>в</a:t>
            </a:r>
            <a:r>
              <a:rPr lang="ru-RU" sz="1200" spc="5" dirty="0">
                <a:latin typeface="Calibri"/>
                <a:cs typeface="Calibri"/>
              </a:rPr>
              <a:t> </a:t>
            </a:r>
            <a:r>
              <a:rPr lang="ru-RU" sz="1200" dirty="0">
                <a:latin typeface="Calibri"/>
                <a:cs typeface="Calibri"/>
              </a:rPr>
              <a:t>м.</a:t>
            </a:r>
            <a:r>
              <a:rPr lang="ru-RU" sz="1200" spc="-15" dirty="0">
                <a:latin typeface="Calibri"/>
                <a:cs typeface="Calibri"/>
              </a:rPr>
              <a:t> </a:t>
            </a:r>
            <a:r>
              <a:rPr lang="ru-RU" sz="1200" spc="-10" dirty="0" err="1">
                <a:latin typeface="Calibri"/>
                <a:cs typeface="Calibri"/>
              </a:rPr>
              <a:t>Нікосія</a:t>
            </a:r>
            <a:r>
              <a:rPr lang="ru-RU" sz="1200" spc="-10" dirty="0">
                <a:latin typeface="Calibri"/>
                <a:cs typeface="Calibri"/>
              </a:rPr>
              <a:t>.</a:t>
            </a:r>
            <a:endParaRPr lang="ru-RU" sz="1200" dirty="0">
              <a:latin typeface="Calibri"/>
              <a:cs typeface="Calibri"/>
            </a:endParaRPr>
          </a:p>
          <a:p>
            <a:pPr marL="180000" marR="241300" indent="-182880">
              <a:lnSpc>
                <a:spcPct val="100000"/>
              </a:lnSpc>
              <a:buFont typeface="Arial"/>
              <a:buChar char="•"/>
              <a:tabLst>
                <a:tab pos="194945" algn="l"/>
                <a:tab pos="195580" algn="l"/>
              </a:tabLst>
            </a:pPr>
            <a:r>
              <a:rPr lang="ru-RU" sz="1200" dirty="0" err="1">
                <a:latin typeface="Calibri"/>
                <a:cs typeface="Calibri"/>
              </a:rPr>
              <a:t>Компанія</a:t>
            </a:r>
            <a:r>
              <a:rPr lang="ru-RU" sz="1200" spc="-45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залучає</a:t>
            </a:r>
            <a:r>
              <a:rPr lang="ru-RU" sz="1200" dirty="0">
                <a:latin typeface="Calibri"/>
                <a:cs typeface="Calibri"/>
              </a:rPr>
              <a:t> </a:t>
            </a:r>
            <a:r>
              <a:rPr lang="ru-RU" sz="1200" spc="-10" dirty="0" err="1">
                <a:latin typeface="Calibri"/>
                <a:cs typeface="Calibri"/>
              </a:rPr>
              <a:t>міжнародних</a:t>
            </a:r>
            <a:r>
              <a:rPr lang="ru-RU" sz="1200" spc="-25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консалтингових</a:t>
            </a:r>
            <a:r>
              <a:rPr lang="ru-RU" sz="1200" spc="10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провайдерів</a:t>
            </a:r>
            <a:r>
              <a:rPr lang="ru-RU" sz="1200" spc="-20" dirty="0">
                <a:latin typeface="Calibri"/>
                <a:cs typeface="Calibri"/>
              </a:rPr>
              <a:t> </a:t>
            </a:r>
            <a:r>
              <a:rPr lang="ru-RU" sz="1200" dirty="0">
                <a:latin typeface="Calibri"/>
                <a:cs typeface="Calibri"/>
              </a:rPr>
              <a:t>для </a:t>
            </a:r>
            <a:r>
              <a:rPr lang="ru-RU" sz="1200" dirty="0" err="1">
                <a:latin typeface="Calibri"/>
                <a:cs typeface="Calibri"/>
              </a:rPr>
              <a:t>цілей</a:t>
            </a:r>
            <a:r>
              <a:rPr lang="ru-RU" sz="1200" spc="-10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реалізації</a:t>
            </a:r>
            <a:r>
              <a:rPr lang="ru-RU" sz="1200" spc="-20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стратегічних</a:t>
            </a:r>
            <a:r>
              <a:rPr lang="ru-RU" sz="1200" spc="-10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планів</a:t>
            </a:r>
            <a:r>
              <a:rPr lang="ru-RU" sz="1200" spc="-35" dirty="0">
                <a:latin typeface="Calibri"/>
                <a:cs typeface="Calibri"/>
              </a:rPr>
              <a:t> </a:t>
            </a:r>
            <a:r>
              <a:rPr lang="ru-RU" sz="1200" spc="-10" dirty="0" err="1">
                <a:latin typeface="Calibri"/>
                <a:cs typeface="Calibri"/>
              </a:rPr>
              <a:t>Групи</a:t>
            </a:r>
            <a:r>
              <a:rPr lang="ru-RU" sz="1200" spc="-10" dirty="0">
                <a:latin typeface="Calibri"/>
                <a:cs typeface="Calibri"/>
              </a:rPr>
              <a:t>.</a:t>
            </a:r>
            <a:r>
              <a:rPr lang="ru-RU" sz="1200" spc="-25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Компанія</a:t>
            </a:r>
            <a:r>
              <a:rPr lang="ru-RU" sz="1200" spc="-30" dirty="0">
                <a:latin typeface="Calibri"/>
                <a:cs typeface="Calibri"/>
              </a:rPr>
              <a:t> </a:t>
            </a:r>
            <a:r>
              <a:rPr lang="ru-RU" sz="1200" dirty="0">
                <a:latin typeface="Calibri"/>
                <a:cs typeface="Calibri"/>
              </a:rPr>
              <a:t>час</a:t>
            </a:r>
            <a:r>
              <a:rPr lang="ru-RU" sz="1200" spc="5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від</a:t>
            </a:r>
            <a:r>
              <a:rPr lang="ru-RU" sz="1200" spc="-15" dirty="0">
                <a:latin typeface="Calibri"/>
                <a:cs typeface="Calibri"/>
              </a:rPr>
              <a:t> </a:t>
            </a:r>
            <a:r>
              <a:rPr lang="ru-RU" sz="1200" dirty="0">
                <a:latin typeface="Calibri"/>
                <a:cs typeface="Calibri"/>
              </a:rPr>
              <a:t>часу</a:t>
            </a:r>
            <a:r>
              <a:rPr lang="ru-RU" sz="1200" spc="75" dirty="0">
                <a:latin typeface="Calibri"/>
                <a:cs typeface="Calibri"/>
              </a:rPr>
              <a:t> </a:t>
            </a:r>
            <a:r>
              <a:rPr lang="ru-RU" sz="1200" spc="-10" dirty="0" err="1">
                <a:latin typeface="Calibri"/>
                <a:cs typeface="Calibri"/>
              </a:rPr>
              <a:t>видає</a:t>
            </a:r>
            <a:r>
              <a:rPr lang="ru-RU" sz="1200" spc="-10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гарантії</a:t>
            </a:r>
            <a:r>
              <a:rPr lang="ru-RU" sz="1200" spc="-80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від</a:t>
            </a:r>
            <a:r>
              <a:rPr lang="ru-RU" sz="1200" spc="-30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свого</a:t>
            </a:r>
            <a:r>
              <a:rPr lang="ru-RU" sz="1200" spc="-10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імені</a:t>
            </a:r>
            <a:r>
              <a:rPr lang="ru-RU" sz="1200" spc="-35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щодо</a:t>
            </a:r>
            <a:r>
              <a:rPr lang="ru-RU" sz="1200" spc="5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кредитних</a:t>
            </a:r>
            <a:r>
              <a:rPr lang="ru-RU" sz="1200" spc="20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зобов’язань</a:t>
            </a:r>
            <a:r>
              <a:rPr lang="ru-RU" sz="1200" spc="-5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українських</a:t>
            </a:r>
            <a:r>
              <a:rPr lang="ru-RU" sz="1200" spc="-15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компаній</a:t>
            </a:r>
            <a:r>
              <a:rPr lang="ru-RU" sz="1200" spc="-45" dirty="0">
                <a:latin typeface="Calibri"/>
                <a:cs typeface="Calibri"/>
              </a:rPr>
              <a:t> </a:t>
            </a:r>
            <a:r>
              <a:rPr lang="ru-RU" sz="1200" dirty="0">
                <a:latin typeface="Calibri"/>
                <a:cs typeface="Calibri"/>
              </a:rPr>
              <a:t>перед</a:t>
            </a:r>
            <a:r>
              <a:rPr lang="ru-RU" sz="1200" spc="-25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українськими</a:t>
            </a:r>
            <a:r>
              <a:rPr lang="ru-RU" sz="1200" spc="-25" dirty="0">
                <a:latin typeface="Calibri"/>
                <a:cs typeface="Calibri"/>
              </a:rPr>
              <a:t> </a:t>
            </a:r>
            <a:r>
              <a:rPr lang="ru-RU" sz="1200" spc="-10" dirty="0">
                <a:latin typeface="Calibri"/>
                <a:cs typeface="Calibri"/>
              </a:rPr>
              <a:t>банками.</a:t>
            </a:r>
            <a:endParaRPr lang="ru-RU" sz="1200" dirty="0">
              <a:latin typeface="Calibri"/>
              <a:cs typeface="Calibri"/>
            </a:endParaRPr>
          </a:p>
          <a:p>
            <a:pPr marL="180000" marR="5080" indent="-182880">
              <a:lnSpc>
                <a:spcPct val="100000"/>
              </a:lnSpc>
              <a:buFont typeface="Arial"/>
              <a:buChar char="•"/>
              <a:tabLst>
                <a:tab pos="194945" algn="l"/>
                <a:tab pos="195580" algn="l"/>
              </a:tabLst>
            </a:pPr>
            <a:r>
              <a:rPr lang="ru-RU" sz="1200" dirty="0" err="1">
                <a:latin typeface="Calibri"/>
                <a:cs typeface="Calibri"/>
              </a:rPr>
              <a:t>Компанія</a:t>
            </a:r>
            <a:r>
              <a:rPr lang="ru-RU" sz="1200" spc="-45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надає</a:t>
            </a:r>
            <a:r>
              <a:rPr lang="ru-RU" sz="1200" spc="-10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управлінські</a:t>
            </a:r>
            <a:r>
              <a:rPr lang="ru-RU" sz="1200" spc="-20" dirty="0">
                <a:latin typeface="Calibri"/>
                <a:cs typeface="Calibri"/>
              </a:rPr>
              <a:t> </a:t>
            </a:r>
            <a:r>
              <a:rPr lang="ru-RU" sz="1200" dirty="0">
                <a:latin typeface="Calibri"/>
                <a:cs typeface="Calibri"/>
              </a:rPr>
              <a:t>та</a:t>
            </a:r>
            <a:r>
              <a:rPr lang="ru-RU" sz="1200" spc="-5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бухгалтерські</a:t>
            </a:r>
            <a:r>
              <a:rPr lang="ru-RU" sz="1200" spc="-45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послуги</a:t>
            </a:r>
            <a:r>
              <a:rPr lang="ru-RU" sz="1200" spc="-20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українському</a:t>
            </a:r>
            <a:r>
              <a:rPr lang="ru-RU" sz="1200" spc="-30" dirty="0">
                <a:latin typeface="Calibri"/>
                <a:cs typeface="Calibri"/>
              </a:rPr>
              <a:t> </a:t>
            </a:r>
            <a:r>
              <a:rPr lang="ru-RU" sz="1200" spc="-10" dirty="0">
                <a:latin typeface="Calibri"/>
                <a:cs typeface="Calibri"/>
              </a:rPr>
              <a:t>холдингу.</a:t>
            </a:r>
            <a:r>
              <a:rPr lang="ru-RU" sz="1200" spc="-15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Сторони</a:t>
            </a:r>
            <a:r>
              <a:rPr lang="ru-RU" sz="1200" spc="-20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формують</a:t>
            </a:r>
            <a:r>
              <a:rPr lang="ru-RU" sz="1200" spc="-50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необхідні</a:t>
            </a:r>
            <a:r>
              <a:rPr lang="ru-RU" sz="1200" spc="-5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первинні</a:t>
            </a:r>
            <a:r>
              <a:rPr lang="ru-RU" sz="1200" spc="-25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документи</a:t>
            </a:r>
            <a:r>
              <a:rPr lang="ru-RU" sz="1200" dirty="0">
                <a:latin typeface="Calibri"/>
                <a:cs typeface="Calibri"/>
              </a:rPr>
              <a:t> </a:t>
            </a:r>
            <a:r>
              <a:rPr lang="ru-RU" sz="1200" spc="-10" dirty="0" err="1">
                <a:latin typeface="Calibri"/>
                <a:cs typeface="Calibri"/>
              </a:rPr>
              <a:t>відповідно</a:t>
            </a:r>
            <a:r>
              <a:rPr lang="ru-RU" sz="1200" spc="-10" dirty="0">
                <a:latin typeface="Calibri"/>
                <a:cs typeface="Calibri"/>
              </a:rPr>
              <a:t> </a:t>
            </a:r>
            <a:r>
              <a:rPr lang="ru-RU" sz="1200" dirty="0">
                <a:latin typeface="Calibri"/>
                <a:cs typeface="Calibri"/>
              </a:rPr>
              <a:t>до</a:t>
            </a:r>
            <a:r>
              <a:rPr lang="ru-RU" sz="1200" spc="-40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законодавства</a:t>
            </a:r>
            <a:r>
              <a:rPr lang="ru-RU" sz="1200" dirty="0">
                <a:latin typeface="Calibri"/>
                <a:cs typeface="Calibri"/>
              </a:rPr>
              <a:t>,</a:t>
            </a:r>
            <a:r>
              <a:rPr lang="ru-RU" sz="1200" spc="-15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однак</a:t>
            </a:r>
            <a:r>
              <a:rPr lang="ru-RU" sz="1200" spc="-30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додатковий</a:t>
            </a:r>
            <a:r>
              <a:rPr lang="ru-RU" sz="1200" spc="10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детальний</a:t>
            </a:r>
            <a:r>
              <a:rPr lang="ru-RU" sz="1200" spc="-25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документальний</a:t>
            </a:r>
            <a:r>
              <a:rPr lang="ru-RU" sz="1200" spc="-45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супровід</a:t>
            </a:r>
            <a:r>
              <a:rPr lang="ru-RU" sz="1200" spc="-40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відсутній</a:t>
            </a:r>
            <a:r>
              <a:rPr lang="ru-RU" sz="1200" dirty="0">
                <a:latin typeface="Calibri"/>
                <a:cs typeface="Calibri"/>
              </a:rPr>
              <a:t>.</a:t>
            </a:r>
            <a:r>
              <a:rPr lang="ru-RU" sz="1200" spc="-20" dirty="0">
                <a:latin typeface="Calibri"/>
                <a:cs typeface="Calibri"/>
              </a:rPr>
              <a:t> </a:t>
            </a:r>
            <a:r>
              <a:rPr lang="ru-RU" sz="1200" spc="-20" dirty="0" err="1">
                <a:latin typeface="Calibri"/>
                <a:cs typeface="Calibri"/>
              </a:rPr>
              <a:t>Група</a:t>
            </a:r>
            <a:r>
              <a:rPr lang="ru-RU" sz="1200" spc="-50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також</a:t>
            </a:r>
            <a:r>
              <a:rPr lang="ru-RU" sz="1200" spc="-20" dirty="0">
                <a:latin typeface="Calibri"/>
                <a:cs typeface="Calibri"/>
              </a:rPr>
              <a:t> </a:t>
            </a:r>
            <a:r>
              <a:rPr lang="ru-RU" sz="1200" dirty="0">
                <a:latin typeface="Calibri"/>
                <a:cs typeface="Calibri"/>
              </a:rPr>
              <a:t>не</a:t>
            </a:r>
            <a:r>
              <a:rPr lang="ru-RU" sz="1200" spc="-50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завжди</a:t>
            </a:r>
            <a:r>
              <a:rPr lang="ru-RU" sz="1200" spc="-25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може</a:t>
            </a:r>
            <a:r>
              <a:rPr lang="ru-RU" sz="1200" spc="-10" dirty="0">
                <a:latin typeface="Calibri"/>
                <a:cs typeface="Calibri"/>
              </a:rPr>
              <a:t> </a:t>
            </a:r>
            <a:r>
              <a:rPr lang="ru-RU" sz="1200" dirty="0">
                <a:latin typeface="Calibri"/>
                <a:cs typeface="Calibri"/>
              </a:rPr>
              <a:t>детально</a:t>
            </a:r>
            <a:r>
              <a:rPr lang="ru-RU" sz="1200" spc="-30" dirty="0">
                <a:latin typeface="Calibri"/>
                <a:cs typeface="Calibri"/>
              </a:rPr>
              <a:t> </a:t>
            </a:r>
            <a:r>
              <a:rPr lang="ru-RU" sz="1200" dirty="0" err="1">
                <a:latin typeface="Calibri"/>
                <a:cs typeface="Calibri"/>
              </a:rPr>
              <a:t>пояснити</a:t>
            </a:r>
            <a:r>
              <a:rPr lang="ru-RU" sz="1200" spc="55" dirty="0">
                <a:latin typeface="Calibri"/>
                <a:cs typeface="Calibri"/>
              </a:rPr>
              <a:t> </a:t>
            </a:r>
            <a:r>
              <a:rPr lang="ru-RU" sz="1200" spc="-20" dirty="0">
                <a:latin typeface="Calibri"/>
                <a:cs typeface="Calibri"/>
              </a:rPr>
              <a:t>суть </a:t>
            </a:r>
            <a:r>
              <a:rPr lang="ru-RU" sz="1200" spc="-10" dirty="0" err="1">
                <a:latin typeface="Calibri"/>
                <a:cs typeface="Calibri"/>
              </a:rPr>
              <a:t>послуг</a:t>
            </a:r>
            <a:r>
              <a:rPr lang="ru-RU" sz="1200" spc="-10" dirty="0">
                <a:latin typeface="Calibri"/>
                <a:cs typeface="Calibri"/>
              </a:rPr>
              <a:t>.</a:t>
            </a:r>
            <a:endParaRPr lang="ru-RU" sz="1200" dirty="0">
              <a:latin typeface="Calibri"/>
              <a:cs typeface="Calibri"/>
            </a:endParaRPr>
          </a:p>
          <a:p>
            <a:pPr marL="180000" indent="-182880">
              <a:lnSpc>
                <a:spcPct val="100000"/>
              </a:lnSpc>
              <a:buFont typeface="Arial"/>
              <a:buChar char="•"/>
              <a:tabLst>
                <a:tab pos="194945" algn="l"/>
                <a:tab pos="195580" algn="l"/>
              </a:tabLst>
            </a:pPr>
            <a:r>
              <a:rPr sz="1200" dirty="0" err="1">
                <a:latin typeface="Calibri"/>
                <a:cs typeface="Calibri"/>
              </a:rPr>
              <a:t>Єдиним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суттєвим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активом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Компанії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є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інвестиції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у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пов’язаних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сторін.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899920" y="4132579"/>
            <a:ext cx="9827260" cy="1191260"/>
          </a:xfrm>
          <a:custGeom>
            <a:avLst/>
            <a:gdLst/>
            <a:ahLst/>
            <a:cxnLst/>
            <a:rect l="l" t="t" r="r" b="b"/>
            <a:pathLst>
              <a:path w="9827260" h="1191260">
                <a:moveTo>
                  <a:pt x="0" y="198501"/>
                </a:moveTo>
                <a:lnTo>
                  <a:pt x="5244" y="152995"/>
                </a:lnTo>
                <a:lnTo>
                  <a:pt x="20180" y="111217"/>
                </a:lnTo>
                <a:lnTo>
                  <a:pt x="43617" y="74360"/>
                </a:lnTo>
                <a:lnTo>
                  <a:pt x="74360" y="43617"/>
                </a:lnTo>
                <a:lnTo>
                  <a:pt x="111217" y="20180"/>
                </a:lnTo>
                <a:lnTo>
                  <a:pt x="152995" y="5244"/>
                </a:lnTo>
                <a:lnTo>
                  <a:pt x="198500" y="0"/>
                </a:lnTo>
                <a:lnTo>
                  <a:pt x="9628759" y="0"/>
                </a:lnTo>
                <a:lnTo>
                  <a:pt x="9674264" y="5244"/>
                </a:lnTo>
                <a:lnTo>
                  <a:pt x="9716042" y="20180"/>
                </a:lnTo>
                <a:lnTo>
                  <a:pt x="9752899" y="43617"/>
                </a:lnTo>
                <a:lnTo>
                  <a:pt x="9783642" y="74360"/>
                </a:lnTo>
                <a:lnTo>
                  <a:pt x="9807079" y="111217"/>
                </a:lnTo>
                <a:lnTo>
                  <a:pt x="9822015" y="152995"/>
                </a:lnTo>
                <a:lnTo>
                  <a:pt x="9827260" y="198501"/>
                </a:lnTo>
                <a:lnTo>
                  <a:pt x="9827260" y="992759"/>
                </a:lnTo>
                <a:lnTo>
                  <a:pt x="9822015" y="1038264"/>
                </a:lnTo>
                <a:lnTo>
                  <a:pt x="9807079" y="1080042"/>
                </a:lnTo>
                <a:lnTo>
                  <a:pt x="9783642" y="1116899"/>
                </a:lnTo>
                <a:lnTo>
                  <a:pt x="9752899" y="1147642"/>
                </a:lnTo>
                <a:lnTo>
                  <a:pt x="9716042" y="1171079"/>
                </a:lnTo>
                <a:lnTo>
                  <a:pt x="9674264" y="1186015"/>
                </a:lnTo>
                <a:lnTo>
                  <a:pt x="9628759" y="1191260"/>
                </a:lnTo>
                <a:lnTo>
                  <a:pt x="198500" y="1191260"/>
                </a:lnTo>
                <a:lnTo>
                  <a:pt x="152995" y="1186015"/>
                </a:lnTo>
                <a:lnTo>
                  <a:pt x="111217" y="1171079"/>
                </a:lnTo>
                <a:lnTo>
                  <a:pt x="74360" y="1147642"/>
                </a:lnTo>
                <a:lnTo>
                  <a:pt x="43617" y="1116899"/>
                </a:lnTo>
                <a:lnTo>
                  <a:pt x="20180" y="1080042"/>
                </a:lnTo>
                <a:lnTo>
                  <a:pt x="5244" y="1038264"/>
                </a:lnTo>
                <a:lnTo>
                  <a:pt x="0" y="992759"/>
                </a:lnTo>
                <a:lnTo>
                  <a:pt x="0" y="198501"/>
                </a:lnTo>
                <a:close/>
              </a:path>
            </a:pathLst>
          </a:custGeom>
          <a:ln w="19050">
            <a:solidFill>
              <a:srgbClr val="85BB24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301620" y="4170045"/>
            <a:ext cx="9304020" cy="1092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4945" indent="-18224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194945" algn="l"/>
                <a:tab pos="195580" algn="l"/>
              </a:tabLst>
            </a:pPr>
            <a:r>
              <a:rPr sz="1200" dirty="0">
                <a:latin typeface="Calibri"/>
                <a:cs typeface="Calibri"/>
              </a:rPr>
              <a:t>Компанія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володіє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правами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на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торгові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марки,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під якими продукція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20" dirty="0">
                <a:latin typeface="Calibri"/>
                <a:cs typeface="Calibri"/>
              </a:rPr>
              <a:t>Групи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реалізується кінцевим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споживачам,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та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отримує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роялті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за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їх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надання</a:t>
            </a:r>
            <a:endParaRPr sz="1200" dirty="0">
              <a:latin typeface="Calibri"/>
              <a:cs typeface="Calibri"/>
            </a:endParaRPr>
          </a:p>
          <a:p>
            <a:pPr marL="195580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виробникам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у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розмірі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8%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від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вартості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реалізованої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продукції.</a:t>
            </a:r>
            <a:endParaRPr sz="1200" dirty="0">
              <a:latin typeface="Calibri"/>
              <a:cs typeface="Calibri"/>
            </a:endParaRPr>
          </a:p>
          <a:p>
            <a:pPr marL="194945" marR="503555" indent="-18224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194945" algn="l"/>
                <a:tab pos="195580" algn="l"/>
              </a:tabLst>
            </a:pPr>
            <a:r>
              <a:rPr sz="1200" dirty="0">
                <a:latin typeface="Calibri"/>
                <a:cs typeface="Calibri"/>
              </a:rPr>
              <a:t>У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своїй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поточній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діяльності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Компанія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займається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підтримкою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продукції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на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міжнародних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ринках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та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здійснює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типові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функції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бек-</a:t>
            </a:r>
            <a:r>
              <a:rPr sz="1200" spc="-10" dirty="0">
                <a:latin typeface="Calibri"/>
                <a:cs typeface="Calibri"/>
              </a:rPr>
              <a:t>офісу </a:t>
            </a:r>
            <a:r>
              <a:rPr sz="1200" dirty="0">
                <a:latin typeface="Calibri"/>
                <a:cs typeface="Calibri"/>
              </a:rPr>
              <a:t>(акредитиви,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підготовка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документів,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супровід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логістики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тощо).</a:t>
            </a:r>
            <a:endParaRPr sz="1200" dirty="0">
              <a:latin typeface="Calibri"/>
              <a:cs typeface="Calibri"/>
            </a:endParaRPr>
          </a:p>
          <a:p>
            <a:pPr marL="194945" indent="-18224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194945" algn="l"/>
                <a:tab pos="195580" algn="l"/>
              </a:tabLst>
            </a:pPr>
            <a:r>
              <a:rPr sz="1200" dirty="0">
                <a:latin typeface="Calibri"/>
                <a:cs typeface="Calibri"/>
              </a:rPr>
              <a:t>Компанія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має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приблизно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10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співробітників,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які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працюють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в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офісі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в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м.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Ліон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та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виконують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вищезгадані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функції.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64819" y="2466339"/>
            <a:ext cx="1617980" cy="764540"/>
          </a:xfrm>
          <a:custGeom>
            <a:avLst/>
            <a:gdLst/>
            <a:ahLst/>
            <a:cxnLst/>
            <a:rect l="l" t="t" r="r" b="b"/>
            <a:pathLst>
              <a:path w="1617980" h="764539">
                <a:moveTo>
                  <a:pt x="1490599" y="0"/>
                </a:moveTo>
                <a:lnTo>
                  <a:pt x="127431" y="0"/>
                </a:lnTo>
                <a:lnTo>
                  <a:pt x="77827" y="10009"/>
                </a:lnTo>
                <a:lnTo>
                  <a:pt x="37322" y="37306"/>
                </a:lnTo>
                <a:lnTo>
                  <a:pt x="10013" y="77795"/>
                </a:lnTo>
                <a:lnTo>
                  <a:pt x="0" y="127381"/>
                </a:lnTo>
                <a:lnTo>
                  <a:pt x="0" y="637159"/>
                </a:lnTo>
                <a:lnTo>
                  <a:pt x="10013" y="686744"/>
                </a:lnTo>
                <a:lnTo>
                  <a:pt x="37322" y="727233"/>
                </a:lnTo>
                <a:lnTo>
                  <a:pt x="77827" y="754530"/>
                </a:lnTo>
                <a:lnTo>
                  <a:pt x="127431" y="764539"/>
                </a:lnTo>
                <a:lnTo>
                  <a:pt x="1490599" y="764539"/>
                </a:lnTo>
                <a:lnTo>
                  <a:pt x="1540184" y="754530"/>
                </a:lnTo>
                <a:lnTo>
                  <a:pt x="1580673" y="727233"/>
                </a:lnTo>
                <a:lnTo>
                  <a:pt x="1607970" y="686744"/>
                </a:lnTo>
                <a:lnTo>
                  <a:pt x="1617980" y="637159"/>
                </a:lnTo>
                <a:lnTo>
                  <a:pt x="1617980" y="127381"/>
                </a:lnTo>
                <a:lnTo>
                  <a:pt x="1607970" y="77795"/>
                </a:lnTo>
                <a:lnTo>
                  <a:pt x="1580673" y="37306"/>
                </a:lnTo>
                <a:lnTo>
                  <a:pt x="1540184" y="10009"/>
                </a:lnTo>
                <a:lnTo>
                  <a:pt x="1490599" y="0"/>
                </a:lnTo>
                <a:close/>
              </a:path>
            </a:pathLst>
          </a:custGeom>
          <a:solidFill>
            <a:srgbClr val="C4D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849630" y="2527808"/>
            <a:ext cx="848994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6525" marR="5080" indent="-124460">
              <a:lnSpc>
                <a:spcPct val="105500"/>
              </a:lnSpc>
              <a:spcBef>
                <a:spcPts val="100"/>
              </a:spcBef>
            </a:pPr>
            <a:r>
              <a:rPr sz="1800" b="1" spc="-25" dirty="0">
                <a:solidFill>
                  <a:srgbClr val="FFFFFF"/>
                </a:solidFill>
                <a:latin typeface="Calibri"/>
                <a:cs typeface="Calibri"/>
              </a:rPr>
              <a:t>Холдинг </a:t>
            </a: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(Кіпр)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64819" y="4345940"/>
            <a:ext cx="1617980" cy="764540"/>
          </a:xfrm>
          <a:custGeom>
            <a:avLst/>
            <a:gdLst/>
            <a:ahLst/>
            <a:cxnLst/>
            <a:rect l="l" t="t" r="r" b="b"/>
            <a:pathLst>
              <a:path w="1617980" h="764539">
                <a:moveTo>
                  <a:pt x="1490599" y="0"/>
                </a:moveTo>
                <a:lnTo>
                  <a:pt x="127431" y="0"/>
                </a:lnTo>
                <a:lnTo>
                  <a:pt x="77827" y="10009"/>
                </a:lnTo>
                <a:lnTo>
                  <a:pt x="37322" y="37306"/>
                </a:lnTo>
                <a:lnTo>
                  <a:pt x="10013" y="77795"/>
                </a:lnTo>
                <a:lnTo>
                  <a:pt x="0" y="127381"/>
                </a:lnTo>
                <a:lnTo>
                  <a:pt x="0" y="637159"/>
                </a:lnTo>
                <a:lnTo>
                  <a:pt x="10013" y="686744"/>
                </a:lnTo>
                <a:lnTo>
                  <a:pt x="37322" y="727233"/>
                </a:lnTo>
                <a:lnTo>
                  <a:pt x="77827" y="754530"/>
                </a:lnTo>
                <a:lnTo>
                  <a:pt x="127431" y="764540"/>
                </a:lnTo>
                <a:lnTo>
                  <a:pt x="1490599" y="764540"/>
                </a:lnTo>
                <a:lnTo>
                  <a:pt x="1540184" y="754530"/>
                </a:lnTo>
                <a:lnTo>
                  <a:pt x="1580673" y="727233"/>
                </a:lnTo>
                <a:lnTo>
                  <a:pt x="1607970" y="686744"/>
                </a:lnTo>
                <a:lnTo>
                  <a:pt x="1617980" y="637159"/>
                </a:lnTo>
                <a:lnTo>
                  <a:pt x="1617980" y="127381"/>
                </a:lnTo>
                <a:lnTo>
                  <a:pt x="1607970" y="77795"/>
                </a:lnTo>
                <a:lnTo>
                  <a:pt x="1580673" y="37306"/>
                </a:lnTo>
                <a:lnTo>
                  <a:pt x="1540184" y="10009"/>
                </a:lnTo>
                <a:lnTo>
                  <a:pt x="1490599" y="0"/>
                </a:lnTo>
                <a:close/>
              </a:path>
            </a:pathLst>
          </a:custGeom>
          <a:solidFill>
            <a:srgbClr val="85BB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778509" y="4407915"/>
            <a:ext cx="990600" cy="604520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220"/>
              </a:spcBef>
            </a:pP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ІP-</a:t>
            </a:r>
            <a:r>
              <a:rPr sz="1800" b="1" spc="-25" dirty="0">
                <a:solidFill>
                  <a:srgbClr val="FFFFFF"/>
                </a:solidFill>
                <a:latin typeface="Calibri"/>
                <a:cs typeface="Calibri"/>
              </a:rPr>
              <a:t>Ко</a:t>
            </a:r>
            <a:endParaRPr sz="18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20"/>
              </a:spcBef>
            </a:pP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(Франція)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899920" y="5430520"/>
            <a:ext cx="9827260" cy="934719"/>
          </a:xfrm>
          <a:custGeom>
            <a:avLst/>
            <a:gdLst/>
            <a:ahLst/>
            <a:cxnLst/>
            <a:rect l="l" t="t" r="r" b="b"/>
            <a:pathLst>
              <a:path w="9827260" h="934720">
                <a:moveTo>
                  <a:pt x="0" y="155828"/>
                </a:moveTo>
                <a:lnTo>
                  <a:pt x="7940" y="106558"/>
                </a:lnTo>
                <a:lnTo>
                  <a:pt x="30053" y="63779"/>
                </a:lnTo>
                <a:lnTo>
                  <a:pt x="63779" y="30053"/>
                </a:lnTo>
                <a:lnTo>
                  <a:pt x="106558" y="7940"/>
                </a:lnTo>
                <a:lnTo>
                  <a:pt x="155829" y="0"/>
                </a:lnTo>
                <a:lnTo>
                  <a:pt x="9671431" y="0"/>
                </a:lnTo>
                <a:lnTo>
                  <a:pt x="9720701" y="7940"/>
                </a:lnTo>
                <a:lnTo>
                  <a:pt x="9763480" y="30053"/>
                </a:lnTo>
                <a:lnTo>
                  <a:pt x="9797206" y="63779"/>
                </a:lnTo>
                <a:lnTo>
                  <a:pt x="9819319" y="106558"/>
                </a:lnTo>
                <a:lnTo>
                  <a:pt x="9827260" y="155828"/>
                </a:lnTo>
                <a:lnTo>
                  <a:pt x="9827260" y="778929"/>
                </a:lnTo>
                <a:lnTo>
                  <a:pt x="9819319" y="828171"/>
                </a:lnTo>
                <a:lnTo>
                  <a:pt x="9797206" y="870937"/>
                </a:lnTo>
                <a:lnTo>
                  <a:pt x="9763480" y="904661"/>
                </a:lnTo>
                <a:lnTo>
                  <a:pt x="9720701" y="926777"/>
                </a:lnTo>
                <a:lnTo>
                  <a:pt x="9671431" y="934719"/>
                </a:lnTo>
                <a:lnTo>
                  <a:pt x="155829" y="934719"/>
                </a:lnTo>
                <a:lnTo>
                  <a:pt x="106558" y="926777"/>
                </a:lnTo>
                <a:lnTo>
                  <a:pt x="63779" y="904661"/>
                </a:lnTo>
                <a:lnTo>
                  <a:pt x="30053" y="870937"/>
                </a:lnTo>
                <a:lnTo>
                  <a:pt x="7940" y="828171"/>
                </a:lnTo>
                <a:lnTo>
                  <a:pt x="0" y="778929"/>
                </a:lnTo>
                <a:lnTo>
                  <a:pt x="0" y="155828"/>
                </a:lnTo>
                <a:close/>
              </a:path>
            </a:pathLst>
          </a:custGeom>
          <a:ln w="19050">
            <a:solidFill>
              <a:srgbClr val="43AF2A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2291333" y="5454967"/>
            <a:ext cx="9237980" cy="833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5580" indent="-18351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195580" algn="l"/>
                <a:tab pos="196215" algn="l"/>
              </a:tabLst>
            </a:pPr>
            <a:r>
              <a:rPr sz="1200" dirty="0">
                <a:latin typeface="Calibri"/>
                <a:cs typeface="Calibri"/>
              </a:rPr>
              <a:t>Компанія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здійснює</a:t>
            </a:r>
            <a:r>
              <a:rPr sz="1200" spc="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реалізацію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товару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як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іноземним,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так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і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українським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споживачам. Ціна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на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продукцію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встановлюється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за</a:t>
            </a:r>
            <a:r>
              <a:rPr sz="1200" spc="-10" dirty="0">
                <a:latin typeface="Calibri"/>
                <a:cs typeface="Calibri"/>
              </a:rPr>
              <a:t> принципом:</a:t>
            </a:r>
            <a:endParaRPr sz="1200" dirty="0">
              <a:latin typeface="Calibri"/>
              <a:cs typeface="Calibri"/>
            </a:endParaRPr>
          </a:p>
          <a:p>
            <a:pPr marL="195580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собівартість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продукції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та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операційні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витрати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плюс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націнка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у</a:t>
            </a:r>
            <a:r>
              <a:rPr sz="1200" spc="-20" dirty="0">
                <a:latin typeface="Calibri"/>
                <a:cs typeface="Calibri"/>
              </a:rPr>
              <a:t> 15%.</a:t>
            </a:r>
            <a:endParaRPr sz="1200" dirty="0">
              <a:latin typeface="Calibri"/>
              <a:cs typeface="Calibri"/>
            </a:endParaRPr>
          </a:p>
          <a:p>
            <a:pPr marL="195580" indent="-18351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195580" algn="l"/>
                <a:tab pos="196215" algn="l"/>
              </a:tabLst>
            </a:pPr>
            <a:r>
              <a:rPr sz="1200" dirty="0">
                <a:latin typeface="Calibri"/>
                <a:cs typeface="Calibri"/>
              </a:rPr>
              <a:t>Компанія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має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одного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місцевого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директора,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а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також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повіреного,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залученого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в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межах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цивільного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контракту,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який здійснює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адміністрування.</a:t>
            </a:r>
            <a:endParaRPr sz="1200" dirty="0">
              <a:latin typeface="Calibri"/>
              <a:cs typeface="Calibri"/>
            </a:endParaRPr>
          </a:p>
          <a:p>
            <a:pPr marL="195580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Фізичний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офіс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відсутній.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64819" y="5598159"/>
            <a:ext cx="1617980" cy="612140"/>
          </a:xfrm>
          <a:custGeom>
            <a:avLst/>
            <a:gdLst/>
            <a:ahLst/>
            <a:cxnLst/>
            <a:rect l="l" t="t" r="r" b="b"/>
            <a:pathLst>
              <a:path w="1617980" h="612139">
                <a:moveTo>
                  <a:pt x="1515999" y="0"/>
                </a:moveTo>
                <a:lnTo>
                  <a:pt x="102019" y="0"/>
                </a:lnTo>
                <a:lnTo>
                  <a:pt x="62311" y="8018"/>
                </a:lnTo>
                <a:lnTo>
                  <a:pt x="29883" y="29883"/>
                </a:lnTo>
                <a:lnTo>
                  <a:pt x="8018" y="62311"/>
                </a:lnTo>
                <a:lnTo>
                  <a:pt x="0" y="102019"/>
                </a:lnTo>
                <a:lnTo>
                  <a:pt x="0" y="510120"/>
                </a:lnTo>
                <a:lnTo>
                  <a:pt x="8018" y="549828"/>
                </a:lnTo>
                <a:lnTo>
                  <a:pt x="29883" y="582256"/>
                </a:lnTo>
                <a:lnTo>
                  <a:pt x="62311" y="604121"/>
                </a:lnTo>
                <a:lnTo>
                  <a:pt x="102019" y="612139"/>
                </a:lnTo>
                <a:lnTo>
                  <a:pt x="1515999" y="612139"/>
                </a:lnTo>
                <a:lnTo>
                  <a:pt x="1555668" y="604121"/>
                </a:lnTo>
                <a:lnTo>
                  <a:pt x="1588087" y="582256"/>
                </a:lnTo>
                <a:lnTo>
                  <a:pt x="1609957" y="549828"/>
                </a:lnTo>
                <a:lnTo>
                  <a:pt x="1617980" y="510120"/>
                </a:lnTo>
                <a:lnTo>
                  <a:pt x="1617980" y="102019"/>
                </a:lnTo>
                <a:lnTo>
                  <a:pt x="1609957" y="62311"/>
                </a:lnTo>
                <a:lnTo>
                  <a:pt x="1588087" y="29883"/>
                </a:lnTo>
                <a:lnTo>
                  <a:pt x="1555668" y="8018"/>
                </a:lnTo>
                <a:lnTo>
                  <a:pt x="1515999" y="0"/>
                </a:lnTo>
                <a:close/>
              </a:path>
            </a:pathLst>
          </a:custGeom>
          <a:solidFill>
            <a:srgbClr val="43AF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578484" y="5583893"/>
            <a:ext cx="1395095" cy="60452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15"/>
              </a:spcBef>
            </a:pP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Трейдер</a:t>
            </a:r>
            <a:endParaRPr sz="18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20"/>
              </a:spcBef>
            </a:pPr>
            <a:r>
              <a:rPr sz="1800" b="1" spc="-20" dirty="0">
                <a:solidFill>
                  <a:srgbClr val="FFFFFF"/>
                </a:solidFill>
                <a:latin typeface="Calibri"/>
                <a:cs typeface="Calibri"/>
              </a:rPr>
              <a:t>(Ліхтенштейн)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225">
              <a:lnSpc>
                <a:spcPct val="100000"/>
              </a:lnSpc>
              <a:spcBef>
                <a:spcPts val="100"/>
              </a:spcBef>
            </a:pPr>
            <a:r>
              <a:rPr dirty="0"/>
              <a:t>Опис</a:t>
            </a:r>
            <a:r>
              <a:rPr spc="-20" dirty="0"/>
              <a:t> </a:t>
            </a:r>
            <a:r>
              <a:rPr spc="-10" dirty="0"/>
              <a:t>функціонально-</a:t>
            </a:r>
            <a:r>
              <a:rPr dirty="0"/>
              <a:t>ризикового</a:t>
            </a:r>
            <a:r>
              <a:rPr spc="40" dirty="0"/>
              <a:t> </a:t>
            </a:r>
            <a:r>
              <a:rPr dirty="0"/>
              <a:t>профілю</a:t>
            </a:r>
            <a:r>
              <a:rPr spc="5" dirty="0"/>
              <a:t> </a:t>
            </a:r>
            <a:r>
              <a:rPr spc="-10" dirty="0"/>
              <a:t>(2/2)</a:t>
            </a:r>
          </a:p>
        </p:txBody>
      </p:sp>
      <p:sp>
        <p:nvSpPr>
          <p:cNvPr id="6" name="object 6"/>
          <p:cNvSpPr/>
          <p:nvPr/>
        </p:nvSpPr>
        <p:spPr>
          <a:xfrm>
            <a:off x="1899920" y="4132579"/>
            <a:ext cx="9827260" cy="901700"/>
          </a:xfrm>
          <a:custGeom>
            <a:avLst/>
            <a:gdLst/>
            <a:ahLst/>
            <a:cxnLst/>
            <a:rect l="l" t="t" r="r" b="b"/>
            <a:pathLst>
              <a:path w="9827260" h="901700">
                <a:moveTo>
                  <a:pt x="0" y="150241"/>
                </a:moveTo>
                <a:lnTo>
                  <a:pt x="7663" y="102770"/>
                </a:lnTo>
                <a:lnTo>
                  <a:pt x="29000" y="61529"/>
                </a:lnTo>
                <a:lnTo>
                  <a:pt x="61529" y="29000"/>
                </a:lnTo>
                <a:lnTo>
                  <a:pt x="102770" y="7663"/>
                </a:lnTo>
                <a:lnTo>
                  <a:pt x="150241" y="0"/>
                </a:lnTo>
                <a:lnTo>
                  <a:pt x="9677019" y="0"/>
                </a:lnTo>
                <a:lnTo>
                  <a:pt x="9724489" y="7663"/>
                </a:lnTo>
                <a:lnTo>
                  <a:pt x="9765730" y="29000"/>
                </a:lnTo>
                <a:lnTo>
                  <a:pt x="9798259" y="61529"/>
                </a:lnTo>
                <a:lnTo>
                  <a:pt x="9819596" y="102770"/>
                </a:lnTo>
                <a:lnTo>
                  <a:pt x="9827260" y="150241"/>
                </a:lnTo>
                <a:lnTo>
                  <a:pt x="9827260" y="751459"/>
                </a:lnTo>
                <a:lnTo>
                  <a:pt x="9819596" y="798929"/>
                </a:lnTo>
                <a:lnTo>
                  <a:pt x="9798259" y="840170"/>
                </a:lnTo>
                <a:lnTo>
                  <a:pt x="9765730" y="872699"/>
                </a:lnTo>
                <a:lnTo>
                  <a:pt x="9724489" y="894036"/>
                </a:lnTo>
                <a:lnTo>
                  <a:pt x="9677019" y="901700"/>
                </a:lnTo>
                <a:lnTo>
                  <a:pt x="150241" y="901700"/>
                </a:lnTo>
                <a:lnTo>
                  <a:pt x="102770" y="894036"/>
                </a:lnTo>
                <a:lnTo>
                  <a:pt x="61529" y="872699"/>
                </a:lnTo>
                <a:lnTo>
                  <a:pt x="29000" y="840170"/>
                </a:lnTo>
                <a:lnTo>
                  <a:pt x="7663" y="798929"/>
                </a:lnTo>
                <a:lnTo>
                  <a:pt x="0" y="751459"/>
                </a:lnTo>
                <a:lnTo>
                  <a:pt x="0" y="150241"/>
                </a:lnTo>
                <a:close/>
              </a:path>
            </a:pathLst>
          </a:custGeom>
          <a:ln w="19050">
            <a:solidFill>
              <a:srgbClr val="046A38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325370" y="4154423"/>
            <a:ext cx="9338310" cy="833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4945" marR="5080" indent="-18224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194945" algn="l"/>
                <a:tab pos="195580" algn="l"/>
              </a:tabLst>
            </a:pPr>
            <a:r>
              <a:rPr sz="1200" dirty="0">
                <a:latin typeface="Calibri"/>
                <a:cs typeface="Calibri"/>
              </a:rPr>
              <a:t>Компанія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займається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виробництвом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основної</a:t>
            </a:r>
            <a:r>
              <a:rPr sz="1200" spc="-10" dirty="0">
                <a:latin typeface="Calibri"/>
                <a:cs typeface="Calibri"/>
              </a:rPr>
              <a:t> продукції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(ЗЗР). Ціна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на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продукцію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встановлюється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за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принципом: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усі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витрати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на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виробництво </a:t>
            </a:r>
            <a:r>
              <a:rPr sz="1200" dirty="0">
                <a:latin typeface="Calibri"/>
                <a:cs typeface="Calibri"/>
              </a:rPr>
              <a:t>продукції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плюс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націнка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у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3%. Виробничі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потужності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знаходяться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в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м.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Одесі,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не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постраждали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від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бойових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дій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та</a:t>
            </a:r>
            <a:r>
              <a:rPr sz="1200" spc="-10" dirty="0">
                <a:latin typeface="Calibri"/>
                <a:cs typeface="Calibri"/>
              </a:rPr>
              <a:t> продовжують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працювати.</a:t>
            </a:r>
            <a:endParaRPr sz="1200" dirty="0">
              <a:latin typeface="Calibri"/>
              <a:cs typeface="Calibri"/>
            </a:endParaRPr>
          </a:p>
          <a:p>
            <a:pPr marL="194945" indent="-18224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194945" algn="l"/>
                <a:tab pos="195580" algn="l"/>
              </a:tabLst>
            </a:pPr>
            <a:r>
              <a:rPr sz="1200" dirty="0">
                <a:latin typeface="Calibri"/>
                <a:cs typeface="Calibri"/>
              </a:rPr>
              <a:t>Зазвичай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експорт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продукції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здійснювався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морем.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У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2022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році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довелося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значно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перебудувати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ланцюги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постачання.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Однак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Компанія</a:t>
            </a:r>
            <a:endParaRPr sz="1200" dirty="0">
              <a:latin typeface="Calibri"/>
              <a:cs typeface="Calibri"/>
            </a:endParaRPr>
          </a:p>
          <a:p>
            <a:pPr marL="195580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залишається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прибутковою.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64819" y="4201159"/>
            <a:ext cx="1617980" cy="764540"/>
          </a:xfrm>
          <a:custGeom>
            <a:avLst/>
            <a:gdLst/>
            <a:ahLst/>
            <a:cxnLst/>
            <a:rect l="l" t="t" r="r" b="b"/>
            <a:pathLst>
              <a:path w="1617980" h="764539">
                <a:moveTo>
                  <a:pt x="1490599" y="0"/>
                </a:moveTo>
                <a:lnTo>
                  <a:pt x="127431" y="0"/>
                </a:lnTo>
                <a:lnTo>
                  <a:pt x="77827" y="10009"/>
                </a:lnTo>
                <a:lnTo>
                  <a:pt x="37322" y="37306"/>
                </a:lnTo>
                <a:lnTo>
                  <a:pt x="10013" y="77795"/>
                </a:lnTo>
                <a:lnTo>
                  <a:pt x="0" y="127381"/>
                </a:lnTo>
                <a:lnTo>
                  <a:pt x="0" y="637158"/>
                </a:lnTo>
                <a:lnTo>
                  <a:pt x="10013" y="686744"/>
                </a:lnTo>
                <a:lnTo>
                  <a:pt x="37322" y="727233"/>
                </a:lnTo>
                <a:lnTo>
                  <a:pt x="77827" y="754530"/>
                </a:lnTo>
                <a:lnTo>
                  <a:pt x="127431" y="764539"/>
                </a:lnTo>
                <a:lnTo>
                  <a:pt x="1490599" y="764539"/>
                </a:lnTo>
                <a:lnTo>
                  <a:pt x="1540184" y="754530"/>
                </a:lnTo>
                <a:lnTo>
                  <a:pt x="1580673" y="727233"/>
                </a:lnTo>
                <a:lnTo>
                  <a:pt x="1607970" y="686744"/>
                </a:lnTo>
                <a:lnTo>
                  <a:pt x="1617980" y="637158"/>
                </a:lnTo>
                <a:lnTo>
                  <a:pt x="1617980" y="127381"/>
                </a:lnTo>
                <a:lnTo>
                  <a:pt x="1607970" y="77795"/>
                </a:lnTo>
                <a:lnTo>
                  <a:pt x="1580673" y="37306"/>
                </a:lnTo>
                <a:lnTo>
                  <a:pt x="1540184" y="10009"/>
                </a:lnTo>
                <a:lnTo>
                  <a:pt x="1490599" y="0"/>
                </a:lnTo>
                <a:close/>
              </a:path>
            </a:pathLst>
          </a:custGeom>
          <a:solidFill>
            <a:srgbClr val="046A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69010" y="4423791"/>
            <a:ext cx="6115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Завод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899920" y="5166359"/>
            <a:ext cx="9827260" cy="1191260"/>
          </a:xfrm>
          <a:custGeom>
            <a:avLst/>
            <a:gdLst/>
            <a:ahLst/>
            <a:cxnLst/>
            <a:rect l="l" t="t" r="r" b="b"/>
            <a:pathLst>
              <a:path w="9827260" h="1191260">
                <a:moveTo>
                  <a:pt x="0" y="198500"/>
                </a:moveTo>
                <a:lnTo>
                  <a:pt x="5244" y="152995"/>
                </a:lnTo>
                <a:lnTo>
                  <a:pt x="20180" y="111217"/>
                </a:lnTo>
                <a:lnTo>
                  <a:pt x="43617" y="74360"/>
                </a:lnTo>
                <a:lnTo>
                  <a:pt x="74360" y="43617"/>
                </a:lnTo>
                <a:lnTo>
                  <a:pt x="111217" y="20180"/>
                </a:lnTo>
                <a:lnTo>
                  <a:pt x="152995" y="5244"/>
                </a:lnTo>
                <a:lnTo>
                  <a:pt x="198500" y="0"/>
                </a:lnTo>
                <a:lnTo>
                  <a:pt x="9628759" y="0"/>
                </a:lnTo>
                <a:lnTo>
                  <a:pt x="9674264" y="5244"/>
                </a:lnTo>
                <a:lnTo>
                  <a:pt x="9716042" y="20180"/>
                </a:lnTo>
                <a:lnTo>
                  <a:pt x="9752899" y="43617"/>
                </a:lnTo>
                <a:lnTo>
                  <a:pt x="9783642" y="74360"/>
                </a:lnTo>
                <a:lnTo>
                  <a:pt x="9807079" y="111217"/>
                </a:lnTo>
                <a:lnTo>
                  <a:pt x="9822015" y="152995"/>
                </a:lnTo>
                <a:lnTo>
                  <a:pt x="9827260" y="198500"/>
                </a:lnTo>
                <a:lnTo>
                  <a:pt x="9827260" y="992708"/>
                </a:lnTo>
                <a:lnTo>
                  <a:pt x="9822015" y="1038236"/>
                </a:lnTo>
                <a:lnTo>
                  <a:pt x="9807079" y="1080029"/>
                </a:lnTo>
                <a:lnTo>
                  <a:pt x="9783642" y="1116895"/>
                </a:lnTo>
                <a:lnTo>
                  <a:pt x="9752899" y="1147642"/>
                </a:lnTo>
                <a:lnTo>
                  <a:pt x="9716042" y="1171080"/>
                </a:lnTo>
                <a:lnTo>
                  <a:pt x="9674264" y="1186016"/>
                </a:lnTo>
                <a:lnTo>
                  <a:pt x="9628759" y="1191259"/>
                </a:lnTo>
                <a:lnTo>
                  <a:pt x="198500" y="1191259"/>
                </a:lnTo>
                <a:lnTo>
                  <a:pt x="152995" y="1186016"/>
                </a:lnTo>
                <a:lnTo>
                  <a:pt x="111217" y="1171080"/>
                </a:lnTo>
                <a:lnTo>
                  <a:pt x="74360" y="1147642"/>
                </a:lnTo>
                <a:lnTo>
                  <a:pt x="43617" y="1116895"/>
                </a:lnTo>
                <a:lnTo>
                  <a:pt x="20180" y="1080029"/>
                </a:lnTo>
                <a:lnTo>
                  <a:pt x="5244" y="1038236"/>
                </a:lnTo>
                <a:lnTo>
                  <a:pt x="0" y="992708"/>
                </a:lnTo>
                <a:lnTo>
                  <a:pt x="0" y="198500"/>
                </a:lnTo>
                <a:close/>
              </a:path>
            </a:pathLst>
          </a:custGeom>
          <a:ln w="19050">
            <a:solidFill>
              <a:srgbClr val="2C5234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462529" y="5194746"/>
            <a:ext cx="651827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5580" indent="-18351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195580" algn="l"/>
                <a:tab pos="196215" algn="l"/>
              </a:tabLst>
            </a:pPr>
            <a:r>
              <a:rPr sz="1200" dirty="0">
                <a:latin typeface="Calibri"/>
                <a:cs typeface="Calibri"/>
              </a:rPr>
              <a:t>Український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холдинг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залучає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фізичних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осіб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–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підприємців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для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виконання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двох основних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функцій: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55214" y="5420623"/>
            <a:ext cx="9218221" cy="833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5420" indent="-172720">
              <a:lnSpc>
                <a:spcPct val="100000"/>
              </a:lnSpc>
              <a:spcBef>
                <a:spcPts val="100"/>
              </a:spcBef>
              <a:buChar char="-"/>
              <a:tabLst>
                <a:tab pos="185420" algn="l"/>
              </a:tabLst>
            </a:pPr>
            <a:r>
              <a:rPr sz="1200" dirty="0">
                <a:latin typeface="Calibri"/>
                <a:cs typeface="Calibri"/>
              </a:rPr>
              <a:t>Розроблення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ІТ-продуктів,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необхідних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для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виробництва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та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дослідження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щодо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продукції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(ЗЗР).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Такі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особи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ведуть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діяльність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в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офісі</a:t>
            </a:r>
            <a:endParaRPr sz="1200" dirty="0">
              <a:latin typeface="Calibri"/>
              <a:cs typeface="Calibri"/>
            </a:endParaRPr>
          </a:p>
          <a:p>
            <a:pPr marL="185420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Компанії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та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використовують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обладнання,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яке належить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Компанії.</a:t>
            </a:r>
            <a:endParaRPr sz="1200" dirty="0">
              <a:latin typeface="Calibri"/>
              <a:cs typeface="Calibri"/>
            </a:endParaRPr>
          </a:p>
          <a:p>
            <a:pPr marL="185420" marR="5080" indent="-172720">
              <a:lnSpc>
                <a:spcPct val="100000"/>
              </a:lnSpc>
              <a:spcBef>
                <a:spcPts val="600"/>
              </a:spcBef>
              <a:buChar char="-"/>
              <a:tabLst>
                <a:tab pos="185420" algn="l"/>
              </a:tabLst>
            </a:pPr>
            <a:r>
              <a:rPr sz="1200" dirty="0">
                <a:latin typeface="Calibri"/>
                <a:cs typeface="Calibri"/>
              </a:rPr>
              <a:t>Діяльність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торгових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представників щодо малих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покупців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(фермерів)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на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території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України.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Ці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особи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фактично працюють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у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полях </a:t>
            </a:r>
            <a:r>
              <a:rPr sz="1200" spc="-25" dirty="0">
                <a:latin typeface="Calibri"/>
                <a:cs typeface="Calibri"/>
              </a:rPr>
              <a:t>та </a:t>
            </a:r>
            <a:r>
              <a:rPr sz="1200" dirty="0">
                <a:latin typeface="Calibri"/>
                <a:cs typeface="Calibri"/>
              </a:rPr>
              <a:t>просувають</a:t>
            </a:r>
            <a:r>
              <a:rPr sz="1200" spc="-6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продукцію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Групи.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64819" y="5389879"/>
            <a:ext cx="1617980" cy="767080"/>
          </a:xfrm>
          <a:custGeom>
            <a:avLst/>
            <a:gdLst/>
            <a:ahLst/>
            <a:cxnLst/>
            <a:rect l="l" t="t" r="r" b="b"/>
            <a:pathLst>
              <a:path w="1617980" h="767079">
                <a:moveTo>
                  <a:pt x="808990" y="0"/>
                </a:moveTo>
                <a:lnTo>
                  <a:pt x="745767" y="1153"/>
                </a:lnTo>
                <a:lnTo>
                  <a:pt x="683875" y="4558"/>
                </a:lnTo>
                <a:lnTo>
                  <a:pt x="623494" y="10128"/>
                </a:lnTo>
                <a:lnTo>
                  <a:pt x="564803" y="17779"/>
                </a:lnTo>
                <a:lnTo>
                  <a:pt x="507983" y="27425"/>
                </a:lnTo>
                <a:lnTo>
                  <a:pt x="453214" y="38981"/>
                </a:lnTo>
                <a:lnTo>
                  <a:pt x="400674" y="52361"/>
                </a:lnTo>
                <a:lnTo>
                  <a:pt x="350545" y="67481"/>
                </a:lnTo>
                <a:lnTo>
                  <a:pt x="303005" y="84255"/>
                </a:lnTo>
                <a:lnTo>
                  <a:pt x="258235" y="102598"/>
                </a:lnTo>
                <a:lnTo>
                  <a:pt x="216415" y="122424"/>
                </a:lnTo>
                <a:lnTo>
                  <a:pt x="177724" y="143649"/>
                </a:lnTo>
                <a:lnTo>
                  <a:pt x="142342" y="166188"/>
                </a:lnTo>
                <a:lnTo>
                  <a:pt x="110449" y="189954"/>
                </a:lnTo>
                <a:lnTo>
                  <a:pt x="57850" y="240829"/>
                </a:lnTo>
                <a:lnTo>
                  <a:pt x="21365" y="295593"/>
                </a:lnTo>
                <a:lnTo>
                  <a:pt x="2433" y="353564"/>
                </a:lnTo>
                <a:lnTo>
                  <a:pt x="0" y="383540"/>
                </a:lnTo>
                <a:lnTo>
                  <a:pt x="2433" y="413513"/>
                </a:lnTo>
                <a:lnTo>
                  <a:pt x="21365" y="471482"/>
                </a:lnTo>
                <a:lnTo>
                  <a:pt x="57850" y="526245"/>
                </a:lnTo>
                <a:lnTo>
                  <a:pt x="110449" y="577119"/>
                </a:lnTo>
                <a:lnTo>
                  <a:pt x="142342" y="600886"/>
                </a:lnTo>
                <a:lnTo>
                  <a:pt x="177724" y="623424"/>
                </a:lnTo>
                <a:lnTo>
                  <a:pt x="216415" y="644650"/>
                </a:lnTo>
                <a:lnTo>
                  <a:pt x="258235" y="664477"/>
                </a:lnTo>
                <a:lnTo>
                  <a:pt x="303005" y="682820"/>
                </a:lnTo>
                <a:lnTo>
                  <a:pt x="350545" y="699595"/>
                </a:lnTo>
                <a:lnTo>
                  <a:pt x="400674" y="714715"/>
                </a:lnTo>
                <a:lnTo>
                  <a:pt x="453214" y="728096"/>
                </a:lnTo>
                <a:lnTo>
                  <a:pt x="507983" y="739652"/>
                </a:lnTo>
                <a:lnTo>
                  <a:pt x="564803" y="749299"/>
                </a:lnTo>
                <a:lnTo>
                  <a:pt x="623494" y="756950"/>
                </a:lnTo>
                <a:lnTo>
                  <a:pt x="683875" y="762521"/>
                </a:lnTo>
                <a:lnTo>
                  <a:pt x="745767" y="765926"/>
                </a:lnTo>
                <a:lnTo>
                  <a:pt x="808990" y="767080"/>
                </a:lnTo>
                <a:lnTo>
                  <a:pt x="872211" y="765926"/>
                </a:lnTo>
                <a:lnTo>
                  <a:pt x="934101" y="762521"/>
                </a:lnTo>
                <a:lnTo>
                  <a:pt x="994481" y="756950"/>
                </a:lnTo>
                <a:lnTo>
                  <a:pt x="1053171" y="749299"/>
                </a:lnTo>
                <a:lnTo>
                  <a:pt x="1109990" y="739652"/>
                </a:lnTo>
                <a:lnTo>
                  <a:pt x="1164760" y="728096"/>
                </a:lnTo>
                <a:lnTo>
                  <a:pt x="1217299" y="714715"/>
                </a:lnTo>
                <a:lnTo>
                  <a:pt x="1267429" y="699595"/>
                </a:lnTo>
                <a:lnTo>
                  <a:pt x="1314969" y="682820"/>
                </a:lnTo>
                <a:lnTo>
                  <a:pt x="1359739" y="664477"/>
                </a:lnTo>
                <a:lnTo>
                  <a:pt x="1401560" y="644650"/>
                </a:lnTo>
                <a:lnTo>
                  <a:pt x="1440251" y="623424"/>
                </a:lnTo>
                <a:lnTo>
                  <a:pt x="1475634" y="600886"/>
                </a:lnTo>
                <a:lnTo>
                  <a:pt x="1507527" y="577119"/>
                </a:lnTo>
                <a:lnTo>
                  <a:pt x="1560127" y="526245"/>
                </a:lnTo>
                <a:lnTo>
                  <a:pt x="1596613" y="471482"/>
                </a:lnTo>
                <a:lnTo>
                  <a:pt x="1615546" y="413513"/>
                </a:lnTo>
                <a:lnTo>
                  <a:pt x="1617980" y="383540"/>
                </a:lnTo>
                <a:lnTo>
                  <a:pt x="1615546" y="353564"/>
                </a:lnTo>
                <a:lnTo>
                  <a:pt x="1596613" y="295593"/>
                </a:lnTo>
                <a:lnTo>
                  <a:pt x="1560127" y="240829"/>
                </a:lnTo>
                <a:lnTo>
                  <a:pt x="1507527" y="189954"/>
                </a:lnTo>
                <a:lnTo>
                  <a:pt x="1475634" y="166188"/>
                </a:lnTo>
                <a:lnTo>
                  <a:pt x="1440251" y="143649"/>
                </a:lnTo>
                <a:lnTo>
                  <a:pt x="1401560" y="122424"/>
                </a:lnTo>
                <a:lnTo>
                  <a:pt x="1359739" y="102598"/>
                </a:lnTo>
                <a:lnTo>
                  <a:pt x="1314969" y="84255"/>
                </a:lnTo>
                <a:lnTo>
                  <a:pt x="1267429" y="67481"/>
                </a:lnTo>
                <a:lnTo>
                  <a:pt x="1217299" y="52361"/>
                </a:lnTo>
                <a:lnTo>
                  <a:pt x="1164760" y="38981"/>
                </a:lnTo>
                <a:lnTo>
                  <a:pt x="1109990" y="27425"/>
                </a:lnTo>
                <a:lnTo>
                  <a:pt x="1053171" y="17779"/>
                </a:lnTo>
                <a:lnTo>
                  <a:pt x="994481" y="10128"/>
                </a:lnTo>
                <a:lnTo>
                  <a:pt x="934101" y="4558"/>
                </a:lnTo>
                <a:lnTo>
                  <a:pt x="872211" y="1153"/>
                </a:lnTo>
                <a:lnTo>
                  <a:pt x="808990" y="0"/>
                </a:lnTo>
                <a:close/>
              </a:path>
            </a:pathLst>
          </a:custGeom>
          <a:solidFill>
            <a:srgbClr val="2C52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029335" y="5613400"/>
            <a:ext cx="49085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25" dirty="0">
                <a:solidFill>
                  <a:srgbClr val="FFFFFF"/>
                </a:solidFill>
                <a:latin typeface="Calibri"/>
                <a:cs typeface="Calibri"/>
              </a:rPr>
              <a:t>ФОП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899920" y="1617980"/>
            <a:ext cx="9827260" cy="2382520"/>
          </a:xfrm>
          <a:custGeom>
            <a:avLst/>
            <a:gdLst/>
            <a:ahLst/>
            <a:cxnLst/>
            <a:rect l="l" t="t" r="r" b="b"/>
            <a:pathLst>
              <a:path w="9827260" h="2382520">
                <a:moveTo>
                  <a:pt x="0" y="397129"/>
                </a:moveTo>
                <a:lnTo>
                  <a:pt x="2671" y="350815"/>
                </a:lnTo>
                <a:lnTo>
                  <a:pt x="10488" y="306070"/>
                </a:lnTo>
                <a:lnTo>
                  <a:pt x="23151" y="263193"/>
                </a:lnTo>
                <a:lnTo>
                  <a:pt x="40364" y="222481"/>
                </a:lnTo>
                <a:lnTo>
                  <a:pt x="61828" y="184232"/>
                </a:lnTo>
                <a:lnTo>
                  <a:pt x="87244" y="148744"/>
                </a:lnTo>
                <a:lnTo>
                  <a:pt x="116316" y="116316"/>
                </a:lnTo>
                <a:lnTo>
                  <a:pt x="148744" y="87244"/>
                </a:lnTo>
                <a:lnTo>
                  <a:pt x="184232" y="61828"/>
                </a:lnTo>
                <a:lnTo>
                  <a:pt x="222481" y="40364"/>
                </a:lnTo>
                <a:lnTo>
                  <a:pt x="263193" y="23151"/>
                </a:lnTo>
                <a:lnTo>
                  <a:pt x="306070" y="10488"/>
                </a:lnTo>
                <a:lnTo>
                  <a:pt x="350815" y="2671"/>
                </a:lnTo>
                <a:lnTo>
                  <a:pt x="397129" y="0"/>
                </a:lnTo>
                <a:lnTo>
                  <a:pt x="9430131" y="0"/>
                </a:lnTo>
                <a:lnTo>
                  <a:pt x="9476444" y="2671"/>
                </a:lnTo>
                <a:lnTo>
                  <a:pt x="9521189" y="10488"/>
                </a:lnTo>
                <a:lnTo>
                  <a:pt x="9564066" y="23151"/>
                </a:lnTo>
                <a:lnTo>
                  <a:pt x="9604778" y="40364"/>
                </a:lnTo>
                <a:lnTo>
                  <a:pt x="9643027" y="61828"/>
                </a:lnTo>
                <a:lnTo>
                  <a:pt x="9678515" y="87244"/>
                </a:lnTo>
                <a:lnTo>
                  <a:pt x="9710943" y="116316"/>
                </a:lnTo>
                <a:lnTo>
                  <a:pt x="9740015" y="148744"/>
                </a:lnTo>
                <a:lnTo>
                  <a:pt x="9765431" y="184232"/>
                </a:lnTo>
                <a:lnTo>
                  <a:pt x="9786895" y="222481"/>
                </a:lnTo>
                <a:lnTo>
                  <a:pt x="9804108" y="263193"/>
                </a:lnTo>
                <a:lnTo>
                  <a:pt x="9816771" y="306070"/>
                </a:lnTo>
                <a:lnTo>
                  <a:pt x="9824588" y="350815"/>
                </a:lnTo>
                <a:lnTo>
                  <a:pt x="9827260" y="397129"/>
                </a:lnTo>
                <a:lnTo>
                  <a:pt x="9827260" y="1985391"/>
                </a:lnTo>
                <a:lnTo>
                  <a:pt x="9824588" y="2031704"/>
                </a:lnTo>
                <a:lnTo>
                  <a:pt x="9816771" y="2076449"/>
                </a:lnTo>
                <a:lnTo>
                  <a:pt x="9804108" y="2119326"/>
                </a:lnTo>
                <a:lnTo>
                  <a:pt x="9786895" y="2160038"/>
                </a:lnTo>
                <a:lnTo>
                  <a:pt x="9765431" y="2198287"/>
                </a:lnTo>
                <a:lnTo>
                  <a:pt x="9740015" y="2233775"/>
                </a:lnTo>
                <a:lnTo>
                  <a:pt x="9710943" y="2266203"/>
                </a:lnTo>
                <a:lnTo>
                  <a:pt x="9678515" y="2295275"/>
                </a:lnTo>
                <a:lnTo>
                  <a:pt x="9643027" y="2320691"/>
                </a:lnTo>
                <a:lnTo>
                  <a:pt x="9604778" y="2342155"/>
                </a:lnTo>
                <a:lnTo>
                  <a:pt x="9564066" y="2359368"/>
                </a:lnTo>
                <a:lnTo>
                  <a:pt x="9521189" y="2372031"/>
                </a:lnTo>
                <a:lnTo>
                  <a:pt x="9476444" y="2379848"/>
                </a:lnTo>
                <a:lnTo>
                  <a:pt x="9430131" y="2382520"/>
                </a:lnTo>
                <a:lnTo>
                  <a:pt x="397129" y="2382520"/>
                </a:lnTo>
                <a:lnTo>
                  <a:pt x="350815" y="2379848"/>
                </a:lnTo>
                <a:lnTo>
                  <a:pt x="306070" y="2372031"/>
                </a:lnTo>
                <a:lnTo>
                  <a:pt x="263193" y="2359368"/>
                </a:lnTo>
                <a:lnTo>
                  <a:pt x="222481" y="2342155"/>
                </a:lnTo>
                <a:lnTo>
                  <a:pt x="184232" y="2320691"/>
                </a:lnTo>
                <a:lnTo>
                  <a:pt x="148744" y="2295275"/>
                </a:lnTo>
                <a:lnTo>
                  <a:pt x="116316" y="2266203"/>
                </a:lnTo>
                <a:lnTo>
                  <a:pt x="87244" y="2233775"/>
                </a:lnTo>
                <a:lnTo>
                  <a:pt x="61828" y="2198287"/>
                </a:lnTo>
                <a:lnTo>
                  <a:pt x="40364" y="2160038"/>
                </a:lnTo>
                <a:lnTo>
                  <a:pt x="23151" y="2119326"/>
                </a:lnTo>
                <a:lnTo>
                  <a:pt x="10488" y="2076449"/>
                </a:lnTo>
                <a:lnTo>
                  <a:pt x="2671" y="2031704"/>
                </a:lnTo>
                <a:lnTo>
                  <a:pt x="0" y="1985391"/>
                </a:lnTo>
                <a:lnTo>
                  <a:pt x="0" y="397129"/>
                </a:lnTo>
                <a:close/>
              </a:path>
            </a:pathLst>
          </a:custGeom>
          <a:ln w="19050">
            <a:solidFill>
              <a:srgbClr val="009A44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body" idx="1"/>
          </p:nvPr>
        </p:nvSpPr>
        <p:spPr>
          <a:xfrm>
            <a:off x="2148840" y="1869439"/>
            <a:ext cx="9394191" cy="1751762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94945" indent="-18224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tabLst>
                <a:tab pos="194945" algn="l"/>
                <a:tab pos="195580" algn="l"/>
              </a:tabLst>
            </a:pP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Компанія</a:t>
            </a:r>
            <a:r>
              <a:rPr sz="1200" spc="-6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володіє</a:t>
            </a:r>
            <a:r>
              <a:rPr sz="1200" spc="-2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корпоративними</a:t>
            </a:r>
            <a:r>
              <a:rPr sz="1200" spc="-4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правами</a:t>
            </a:r>
            <a:r>
              <a:rPr sz="1200" spc="-7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українського</a:t>
            </a:r>
            <a:r>
              <a:rPr sz="1200" spc="-3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spc="-1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заводу.</a:t>
            </a:r>
          </a:p>
          <a:p>
            <a:pPr marL="194945" marR="5080" indent="-18224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tabLst>
                <a:tab pos="194945" algn="l"/>
                <a:tab pos="195580" algn="l"/>
              </a:tabLst>
            </a:pP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Компанія</a:t>
            </a:r>
            <a:r>
              <a:rPr sz="1200" spc="-7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володіє</a:t>
            </a:r>
            <a:r>
              <a:rPr sz="1200" spc="-2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лабораторією</a:t>
            </a:r>
            <a:r>
              <a:rPr sz="1200" spc="-7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</a:t>
            </a:r>
            <a:r>
              <a:rPr sz="1200" spc="-3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м.</a:t>
            </a:r>
            <a:r>
              <a:rPr sz="1200" spc="-2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Києві,</a:t>
            </a:r>
            <a:r>
              <a:rPr sz="1200" spc="-4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де здійснює</a:t>
            </a:r>
            <a:r>
              <a:rPr sz="1200" spc="2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дослідження</a:t>
            </a:r>
            <a:r>
              <a:rPr sz="1200" spc="2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та</a:t>
            </a:r>
            <a:r>
              <a:rPr sz="1200" spc="-3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розроблення</a:t>
            </a:r>
            <a:r>
              <a:rPr sz="1200" spc="-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основної</a:t>
            </a:r>
            <a:r>
              <a:rPr sz="1200" spc="-4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продукції Групи –</a:t>
            </a:r>
            <a:r>
              <a:rPr sz="1200" spc="-2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 цього</a:t>
            </a:r>
            <a:r>
              <a:rPr sz="1200" spc="-2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процесу</a:t>
            </a:r>
            <a:r>
              <a:rPr sz="1200" spc="-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spc="-1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залучено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майже</a:t>
            </a:r>
            <a:r>
              <a:rPr sz="1200" spc="-2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40</a:t>
            </a:r>
            <a:r>
              <a:rPr sz="1200" spc="-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профільних</a:t>
            </a:r>
            <a:r>
              <a:rPr sz="1200" spc="-1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спеціалістів.</a:t>
            </a:r>
            <a:r>
              <a:rPr sz="1200" spc="-1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Окрім</a:t>
            </a:r>
            <a:r>
              <a:rPr sz="1200" spc="-2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того,</a:t>
            </a:r>
            <a:r>
              <a:rPr sz="1200" spc="-1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Компанія</a:t>
            </a:r>
            <a:r>
              <a:rPr sz="1200" spc="-4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постійно</a:t>
            </a:r>
            <a:r>
              <a:rPr sz="1200" spc="-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отримує</a:t>
            </a:r>
            <a:r>
              <a:rPr sz="1200" spc="-2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супутні</a:t>
            </a:r>
            <a:r>
              <a:rPr sz="1200" spc="-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послуги</a:t>
            </a:r>
            <a:r>
              <a:rPr sz="1200" spc="-2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від</a:t>
            </a:r>
            <a:r>
              <a:rPr sz="1200" spc="-2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низки</a:t>
            </a:r>
            <a:r>
              <a:rPr sz="1200" spc="2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українських</a:t>
            </a:r>
            <a:r>
              <a:rPr sz="1200" spc="-1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та</a:t>
            </a:r>
            <a:r>
              <a:rPr sz="1200" spc="-2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spc="-1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закордонних</a:t>
            </a:r>
            <a:r>
              <a:rPr lang="ru-RU" sz="1200" spc="-1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spc="-1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підрядників</a:t>
            </a:r>
            <a:r>
              <a:rPr sz="1200" spc="-1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94945" indent="-18224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tabLst>
                <a:tab pos="194945" algn="l"/>
                <a:tab pos="195580" algn="l"/>
              </a:tabLst>
            </a:pPr>
            <a:r>
              <a:rPr sz="1200" spc="-1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Таким</a:t>
            </a:r>
            <a:r>
              <a:rPr sz="1200" spc="-3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чином,</a:t>
            </a:r>
            <a:r>
              <a:rPr sz="1200" spc="-2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Компанія</a:t>
            </a:r>
            <a:r>
              <a:rPr sz="1200" spc="-4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створює</a:t>
            </a:r>
            <a:r>
              <a:rPr sz="1200" spc="-3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та</a:t>
            </a:r>
            <a:r>
              <a:rPr sz="1200" spc="-1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володіє</a:t>
            </a:r>
            <a:r>
              <a:rPr sz="1200" spc="-3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ноу-</a:t>
            </a:r>
            <a:r>
              <a:rPr sz="1200" spc="-1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хау.</a:t>
            </a:r>
            <a:r>
              <a:rPr sz="1200" spc="-4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spc="-1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Такі</a:t>
            </a:r>
            <a:r>
              <a:rPr sz="1200" spc="-1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spc="-1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ноу-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хау</a:t>
            </a:r>
            <a:r>
              <a:rPr sz="1200" spc="-6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надаються</a:t>
            </a:r>
            <a:r>
              <a:rPr sz="1200" spc="1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виробничим</a:t>
            </a:r>
            <a:r>
              <a:rPr sz="1200" spc="-3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компаніям,</a:t>
            </a:r>
            <a:r>
              <a:rPr sz="1200" spc="-2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</a:t>
            </a:r>
            <a:r>
              <a:rPr sz="1200" spc="-1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що</a:t>
            </a:r>
            <a:r>
              <a:rPr sz="1200" spc="-1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Компанія</a:t>
            </a:r>
            <a:r>
              <a:rPr sz="1200" spc="-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отримує</a:t>
            </a:r>
            <a:r>
              <a:rPr sz="1200" spc="-3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роялті</a:t>
            </a:r>
            <a:r>
              <a:rPr sz="1200" spc="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sz="1200" spc="-2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spc="-2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8%</a:t>
            </a:r>
          </a:p>
          <a:p>
            <a:pPr marL="195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від</a:t>
            </a:r>
            <a:r>
              <a:rPr sz="1200" spc="-2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загальної</a:t>
            </a:r>
            <a:r>
              <a:rPr sz="1200" spc="-2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вартості</a:t>
            </a:r>
            <a:r>
              <a:rPr sz="1200" spc="-2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вироблених</a:t>
            </a:r>
            <a:r>
              <a:rPr sz="1200" spc="-2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spc="-1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товарів.</a:t>
            </a:r>
          </a:p>
          <a:p>
            <a:pPr marL="194945" marR="146685" indent="-18224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tabLst>
                <a:tab pos="194945" algn="l"/>
                <a:tab pos="195580" algn="l"/>
              </a:tabLst>
            </a:pP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Окрім</a:t>
            </a:r>
            <a:r>
              <a:rPr sz="1200" spc="-3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того,</a:t>
            </a:r>
            <a:r>
              <a:rPr sz="1200" spc="-2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Компанія</a:t>
            </a:r>
            <a:r>
              <a:rPr sz="1200" spc="-1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є</a:t>
            </a:r>
            <a:r>
              <a:rPr sz="1200" spc="-2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центром прийняття</a:t>
            </a:r>
            <a:r>
              <a:rPr sz="1200" spc="2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стратегічних</a:t>
            </a:r>
            <a:r>
              <a:rPr sz="1200" spc="-1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рішень</a:t>
            </a:r>
            <a:r>
              <a:rPr sz="1200" spc="-4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</a:t>
            </a:r>
            <a:r>
              <a:rPr sz="1200" spc="-1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spc="-2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Групі,</a:t>
            </a:r>
            <a:r>
              <a:rPr sz="1200" spc="-4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весь</a:t>
            </a:r>
            <a:r>
              <a:rPr sz="1200" spc="-1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топменеджмент</a:t>
            </a:r>
            <a:r>
              <a:rPr sz="1200" spc="-1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і</a:t>
            </a:r>
            <a:r>
              <a:rPr sz="1200" spc="-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трейдинговий</a:t>
            </a:r>
            <a:r>
              <a:rPr sz="1200" spc="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персонал</a:t>
            </a:r>
            <a:r>
              <a:rPr sz="1200" spc="-2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працевлаштовані</a:t>
            </a:r>
            <a:r>
              <a:rPr sz="1200" spc="-2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spc="-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</a:t>
            </a:r>
            <a:r>
              <a:rPr sz="1200" spc="-2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ній.</a:t>
            </a:r>
          </a:p>
          <a:p>
            <a:pPr marL="194945" indent="-18224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tabLst>
                <a:tab pos="194945" algn="l"/>
                <a:tab pos="195580" algn="l"/>
              </a:tabLst>
            </a:pPr>
            <a:r>
              <a:rPr sz="1200" spc="-2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Також</a:t>
            </a:r>
            <a:r>
              <a:rPr sz="1200" spc="-2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Компанія</a:t>
            </a:r>
            <a:r>
              <a:rPr sz="1200" spc="-1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займається </a:t>
            </a:r>
            <a:r>
              <a:rPr sz="1200" spc="-1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розробленням</a:t>
            </a:r>
            <a:r>
              <a:rPr sz="1200" spc="-3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брендів</a:t>
            </a:r>
            <a:r>
              <a:rPr sz="1200" spc="-1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spc="-2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Групи,</a:t>
            </a:r>
            <a:r>
              <a:rPr sz="1200" spc="-2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просуванням,</a:t>
            </a:r>
            <a:r>
              <a:rPr sz="1200" spc="-2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веде</a:t>
            </a:r>
            <a:r>
              <a:rPr sz="1200" spc="1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переговори</a:t>
            </a:r>
            <a:r>
              <a:rPr sz="1200" spc="-3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із</a:t>
            </a:r>
            <a:r>
              <a:rPr sz="1200" spc="-1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закордонними</a:t>
            </a:r>
            <a:r>
              <a:rPr sz="1200" spc="-1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та великими</a:t>
            </a:r>
            <a:r>
              <a:rPr sz="1200" spc="-1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spc="-1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локальними</a:t>
            </a:r>
          </a:p>
          <a:p>
            <a:pPr marL="195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клієнтами,</a:t>
            </a:r>
            <a:r>
              <a:rPr sz="1200" spc="-2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оплачує</a:t>
            </a:r>
            <a:r>
              <a:rPr sz="1200" spc="1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послуги</a:t>
            </a:r>
            <a:r>
              <a:rPr sz="1200" spc="-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локального</a:t>
            </a:r>
            <a:r>
              <a:rPr sz="1200" spc="-2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та</a:t>
            </a:r>
            <a:r>
              <a:rPr sz="1200" spc="1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spc="-1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глобального</a:t>
            </a:r>
            <a:r>
              <a:rPr sz="1200" spc="-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просування,</a:t>
            </a:r>
            <a:r>
              <a:rPr sz="1200" spc="1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купує</a:t>
            </a:r>
            <a:r>
              <a:rPr sz="1200" spc="1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spc="-1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маркетингові</a:t>
            </a:r>
            <a:r>
              <a:rPr sz="1200" spc="-3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послуги</a:t>
            </a:r>
            <a:r>
              <a:rPr sz="1200" spc="2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</a:t>
            </a:r>
            <a:r>
              <a:rPr sz="1200" spc="-1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дистриб’юторів.</a:t>
            </a:r>
          </a:p>
        </p:txBody>
      </p:sp>
      <p:sp>
        <p:nvSpPr>
          <p:cNvPr id="17" name="object 17"/>
          <p:cNvSpPr/>
          <p:nvPr/>
        </p:nvSpPr>
        <p:spPr>
          <a:xfrm>
            <a:off x="589280" y="2438781"/>
            <a:ext cx="1617980" cy="764540"/>
          </a:xfrm>
          <a:custGeom>
            <a:avLst/>
            <a:gdLst/>
            <a:ahLst/>
            <a:cxnLst/>
            <a:rect l="l" t="t" r="r" b="b"/>
            <a:pathLst>
              <a:path w="1617980" h="764539">
                <a:moveTo>
                  <a:pt x="1490599" y="0"/>
                </a:moveTo>
                <a:lnTo>
                  <a:pt x="127431" y="0"/>
                </a:lnTo>
                <a:lnTo>
                  <a:pt x="77827" y="10009"/>
                </a:lnTo>
                <a:lnTo>
                  <a:pt x="37322" y="37306"/>
                </a:lnTo>
                <a:lnTo>
                  <a:pt x="10013" y="77795"/>
                </a:lnTo>
                <a:lnTo>
                  <a:pt x="0" y="127381"/>
                </a:lnTo>
                <a:lnTo>
                  <a:pt x="0" y="637159"/>
                </a:lnTo>
                <a:lnTo>
                  <a:pt x="10013" y="686744"/>
                </a:lnTo>
                <a:lnTo>
                  <a:pt x="37322" y="727233"/>
                </a:lnTo>
                <a:lnTo>
                  <a:pt x="77827" y="754530"/>
                </a:lnTo>
                <a:lnTo>
                  <a:pt x="127431" y="764539"/>
                </a:lnTo>
                <a:lnTo>
                  <a:pt x="1490599" y="764539"/>
                </a:lnTo>
                <a:lnTo>
                  <a:pt x="1540184" y="754530"/>
                </a:lnTo>
                <a:lnTo>
                  <a:pt x="1580673" y="727233"/>
                </a:lnTo>
                <a:lnTo>
                  <a:pt x="1607970" y="686744"/>
                </a:lnTo>
                <a:lnTo>
                  <a:pt x="1617980" y="637159"/>
                </a:lnTo>
                <a:lnTo>
                  <a:pt x="1617980" y="127381"/>
                </a:lnTo>
                <a:lnTo>
                  <a:pt x="1607970" y="77795"/>
                </a:lnTo>
                <a:lnTo>
                  <a:pt x="1580673" y="37306"/>
                </a:lnTo>
                <a:lnTo>
                  <a:pt x="1540184" y="10009"/>
                </a:lnTo>
                <a:lnTo>
                  <a:pt x="1490599" y="0"/>
                </a:lnTo>
                <a:close/>
              </a:path>
            </a:pathLst>
          </a:custGeom>
          <a:solidFill>
            <a:srgbClr val="009A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648969" y="2502027"/>
            <a:ext cx="1250315" cy="605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3520" marR="5080" indent="-210820">
              <a:lnSpc>
                <a:spcPct val="1056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Український холдинг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955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Завдання</a:t>
            </a:r>
          </a:p>
        </p:txBody>
      </p:sp>
      <p:sp>
        <p:nvSpPr>
          <p:cNvPr id="6" name="object 6"/>
          <p:cNvSpPr/>
          <p:nvPr/>
        </p:nvSpPr>
        <p:spPr>
          <a:xfrm>
            <a:off x="980439" y="1658620"/>
            <a:ext cx="9497060" cy="1330960"/>
          </a:xfrm>
          <a:custGeom>
            <a:avLst/>
            <a:gdLst/>
            <a:ahLst/>
            <a:cxnLst/>
            <a:rect l="l" t="t" r="r" b="b"/>
            <a:pathLst>
              <a:path w="9497060" h="1330960">
                <a:moveTo>
                  <a:pt x="9275191" y="0"/>
                </a:moveTo>
                <a:lnTo>
                  <a:pt x="221830" y="0"/>
                </a:lnTo>
                <a:lnTo>
                  <a:pt x="177123" y="4506"/>
                </a:lnTo>
                <a:lnTo>
                  <a:pt x="135483" y="17432"/>
                </a:lnTo>
                <a:lnTo>
                  <a:pt x="97801" y="37886"/>
                </a:lnTo>
                <a:lnTo>
                  <a:pt x="64971" y="64976"/>
                </a:lnTo>
                <a:lnTo>
                  <a:pt x="37884" y="97811"/>
                </a:lnTo>
                <a:lnTo>
                  <a:pt x="17432" y="135499"/>
                </a:lnTo>
                <a:lnTo>
                  <a:pt x="4506" y="177148"/>
                </a:lnTo>
                <a:lnTo>
                  <a:pt x="0" y="221868"/>
                </a:lnTo>
                <a:lnTo>
                  <a:pt x="0" y="1330959"/>
                </a:lnTo>
                <a:lnTo>
                  <a:pt x="9497060" y="1330959"/>
                </a:lnTo>
                <a:lnTo>
                  <a:pt x="9497060" y="221868"/>
                </a:lnTo>
                <a:lnTo>
                  <a:pt x="9492553" y="177148"/>
                </a:lnTo>
                <a:lnTo>
                  <a:pt x="9479627" y="135499"/>
                </a:lnTo>
                <a:lnTo>
                  <a:pt x="9459173" y="97811"/>
                </a:lnTo>
                <a:lnTo>
                  <a:pt x="9432083" y="64976"/>
                </a:lnTo>
                <a:lnTo>
                  <a:pt x="9399248" y="37886"/>
                </a:lnTo>
                <a:lnTo>
                  <a:pt x="9361560" y="17432"/>
                </a:lnTo>
                <a:lnTo>
                  <a:pt x="9319911" y="4506"/>
                </a:lnTo>
                <a:lnTo>
                  <a:pt x="9275191" y="0"/>
                </a:lnTo>
                <a:close/>
              </a:path>
            </a:pathLst>
          </a:custGeom>
          <a:solidFill>
            <a:srgbClr val="43AF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246822" y="2161540"/>
            <a:ext cx="743458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1.</a:t>
            </a:r>
            <a:r>
              <a:rPr sz="2000" spc="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Ідентифікувати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та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описати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потенційні</a:t>
            </a:r>
            <a:r>
              <a:rPr sz="20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податкові</a:t>
            </a:r>
            <a:r>
              <a:rPr sz="20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ризики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для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Групи.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902460" y="3591559"/>
            <a:ext cx="9497060" cy="1333500"/>
          </a:xfrm>
          <a:custGeom>
            <a:avLst/>
            <a:gdLst/>
            <a:ahLst/>
            <a:cxnLst/>
            <a:rect l="l" t="t" r="r" b="b"/>
            <a:pathLst>
              <a:path w="9497060" h="1333500">
                <a:moveTo>
                  <a:pt x="9274810" y="0"/>
                </a:moveTo>
                <a:lnTo>
                  <a:pt x="222250" y="0"/>
                </a:lnTo>
                <a:lnTo>
                  <a:pt x="177477" y="4517"/>
                </a:lnTo>
                <a:lnTo>
                  <a:pt x="135766" y="17474"/>
                </a:lnTo>
                <a:lnTo>
                  <a:pt x="98015" y="37973"/>
                </a:lnTo>
                <a:lnTo>
                  <a:pt x="65119" y="65119"/>
                </a:lnTo>
                <a:lnTo>
                  <a:pt x="37973" y="98015"/>
                </a:lnTo>
                <a:lnTo>
                  <a:pt x="17474" y="135766"/>
                </a:lnTo>
                <a:lnTo>
                  <a:pt x="4517" y="177477"/>
                </a:lnTo>
                <a:lnTo>
                  <a:pt x="0" y="222250"/>
                </a:lnTo>
                <a:lnTo>
                  <a:pt x="0" y="1333500"/>
                </a:lnTo>
                <a:lnTo>
                  <a:pt x="9497060" y="1333500"/>
                </a:lnTo>
                <a:lnTo>
                  <a:pt x="9497060" y="222250"/>
                </a:lnTo>
                <a:lnTo>
                  <a:pt x="9492542" y="177477"/>
                </a:lnTo>
                <a:lnTo>
                  <a:pt x="9479585" y="135766"/>
                </a:lnTo>
                <a:lnTo>
                  <a:pt x="9459086" y="98015"/>
                </a:lnTo>
                <a:lnTo>
                  <a:pt x="9431940" y="65119"/>
                </a:lnTo>
                <a:lnTo>
                  <a:pt x="9399044" y="37973"/>
                </a:lnTo>
                <a:lnTo>
                  <a:pt x="9361293" y="17474"/>
                </a:lnTo>
                <a:lnTo>
                  <a:pt x="9319582" y="4517"/>
                </a:lnTo>
                <a:lnTo>
                  <a:pt x="9274810" y="0"/>
                </a:lnTo>
                <a:close/>
              </a:path>
            </a:pathLst>
          </a:custGeom>
          <a:solidFill>
            <a:srgbClr val="046A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243454" y="3960241"/>
            <a:ext cx="8813800" cy="604520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 marL="464820" marR="5080" indent="-452755">
              <a:lnSpc>
                <a:spcPts val="2160"/>
              </a:lnSpc>
              <a:spcBef>
                <a:spcPts val="370"/>
              </a:spcBef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2.</a:t>
            </a:r>
            <a:r>
              <a:rPr sz="20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Запропонувати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шляхи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усунення</a:t>
            </a:r>
            <a:r>
              <a:rPr sz="20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виявлених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ризиків,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а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також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зміни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до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структури 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Групи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з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метою</a:t>
            </a:r>
            <a:r>
              <a:rPr sz="20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оптимізації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діяльності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та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зменшення</a:t>
            </a:r>
            <a:r>
              <a:rPr sz="20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потенційних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ризиків.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8806180" y="2844800"/>
            <a:ext cx="1209675" cy="930275"/>
            <a:chOff x="8806180" y="2844800"/>
            <a:chExt cx="1209675" cy="930275"/>
          </a:xfrm>
        </p:grpSpPr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806180" y="2844800"/>
              <a:ext cx="1209294" cy="929894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8849360" y="2865120"/>
              <a:ext cx="1125220" cy="845819"/>
            </a:xfrm>
            <a:custGeom>
              <a:avLst/>
              <a:gdLst/>
              <a:ahLst/>
              <a:cxnLst/>
              <a:rect l="l" t="t" r="r" b="b"/>
              <a:pathLst>
                <a:path w="1125220" h="845820">
                  <a:moveTo>
                    <a:pt x="1125220" y="0"/>
                  </a:moveTo>
                  <a:lnTo>
                    <a:pt x="0" y="0"/>
                  </a:lnTo>
                  <a:lnTo>
                    <a:pt x="562610" y="845819"/>
                  </a:lnTo>
                  <a:lnTo>
                    <a:pt x="1125220" y="0"/>
                  </a:lnTo>
                  <a:close/>
                </a:path>
              </a:pathLst>
            </a:custGeom>
            <a:solidFill>
              <a:srgbClr val="85BB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1_RetrospectVTI">
  <a:themeElements>
    <a:clrScheme name="Custom 37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9BA8B7"/>
      </a:accent1>
      <a:accent2>
        <a:srgbClr val="E6A02E"/>
      </a:accent2>
      <a:accent3>
        <a:srgbClr val="BF6A3B"/>
      </a:accent3>
      <a:accent4>
        <a:srgbClr val="92987A"/>
      </a:accent4>
      <a:accent5>
        <a:srgbClr val="857659"/>
      </a:accent5>
      <a:accent6>
        <a:srgbClr val="A0988C"/>
      </a:accent6>
      <a:hlink>
        <a:srgbClr val="00B0F0"/>
      </a:hlink>
      <a:folHlink>
        <a:srgbClr val="738F97"/>
      </a:folHlink>
    </a:clrScheme>
    <a:fontScheme name="Retrospect">
      <a:majorFont>
        <a:latin typeface="Bookman Old Style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9115_TF56160789" id="{338CDFFA-6E0B-4EAE-98BA-0FA535F408CC}" vid="{598B8DAB-B99F-41D6-934E-B509BA09E809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{E0A83667-B5EC-4219-AC3F-219FF09EF40C}tf56160789_win32</Template>
  <TotalTime>73</TotalTime>
  <Words>723</Words>
  <Application>Microsoft Office PowerPoint</Application>
  <PresentationFormat>Широкий екран</PresentationFormat>
  <Paragraphs>74</Paragraphs>
  <Slides>6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12" baseType="lpstr">
      <vt:lpstr>Arial</vt:lpstr>
      <vt:lpstr>Bookman Old Style</vt:lpstr>
      <vt:lpstr>Calibri</vt:lpstr>
      <vt:lpstr>Calibri Light</vt:lpstr>
      <vt:lpstr>Franklin Gothic Book</vt:lpstr>
      <vt:lpstr>1_RetrospectVTI</vt:lpstr>
      <vt:lpstr>«Управління податковими ризиками українського бізнесу»</vt:lpstr>
      <vt:lpstr>Загальні дані</vt:lpstr>
      <vt:lpstr>Схематичний опис ключових потоків</vt:lpstr>
      <vt:lpstr>Опис функціонально-ризикового профілю (1/2)</vt:lpstr>
      <vt:lpstr>Опис функціонально-ризикового профілю (2/2)</vt:lpstr>
      <vt:lpstr>Завдання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«Управління податковими ризиками українського бізнесу»</dc:title>
  <dc:creator>Admin</dc:creator>
  <cp:lastModifiedBy>Admin</cp:lastModifiedBy>
  <cp:revision>5</cp:revision>
  <dcterms:created xsi:type="dcterms:W3CDTF">2023-11-14T10:18:05Z</dcterms:created>
  <dcterms:modified xsi:type="dcterms:W3CDTF">2024-09-20T09:37:57Z</dcterms:modified>
</cp:coreProperties>
</file>