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9" r:id="rId2"/>
    <p:sldId id="343" r:id="rId3"/>
    <p:sldId id="344" r:id="rId4"/>
    <p:sldId id="346" r:id="rId5"/>
    <p:sldId id="345" r:id="rId6"/>
    <p:sldId id="347" r:id="rId7"/>
    <p:sldId id="348" r:id="rId8"/>
    <p:sldId id="280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62" autoAdjust="0"/>
    <p:restoredTop sz="82722" autoAdjust="0"/>
  </p:normalViewPr>
  <p:slideViewPr>
    <p:cSldViewPr>
      <p:cViewPr varScale="1">
        <p:scale>
          <a:sx n="61" d="100"/>
          <a:sy n="61" d="100"/>
        </p:scale>
        <p:origin x="2190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CDE36-F626-4CAF-BDA6-D8DFE6CFCF88}" type="datetimeFigureOut">
              <a:rPr lang="uk-UA" smtClean="0"/>
              <a:t>31.03.2026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72535-3C62-43D4-9746-62267378312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5275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r>
              <a:rPr lang="en-US" dirty="0"/>
              <a:t>#include &lt;</a:t>
            </a:r>
            <a:r>
              <a:rPr lang="en-US" dirty="0" err="1"/>
              <a:t>windows.h</a:t>
            </a:r>
            <a:r>
              <a:rPr lang="en-US" dirty="0"/>
              <a:t>&gt;</a:t>
            </a:r>
          </a:p>
          <a:p>
            <a:r>
              <a:rPr lang="en-US" dirty="0"/>
              <a:t>#include &lt;</a:t>
            </a:r>
            <a:r>
              <a:rPr lang="en-US" dirty="0" err="1"/>
              <a:t>conio.h</a:t>
            </a:r>
            <a:r>
              <a:rPr lang="en-US" dirty="0"/>
              <a:t>&gt;</a:t>
            </a:r>
          </a:p>
          <a:p>
            <a:endParaRPr lang="en-US" dirty="0"/>
          </a:p>
          <a:p>
            <a:r>
              <a:rPr lang="en-US" dirty="0"/>
              <a:t>struct </a:t>
            </a:r>
            <a:r>
              <a:rPr lang="en-US" dirty="0" err="1"/>
              <a:t>EdFlags</a:t>
            </a:r>
            <a:r>
              <a:rPr lang="en-US" dirty="0"/>
              <a:t> {</a:t>
            </a:r>
          </a:p>
          <a:p>
            <a:r>
              <a:rPr lang="en-US" dirty="0"/>
              <a:t>    unsigned int </a:t>
            </a:r>
            <a:r>
              <a:rPr lang="en-US" dirty="0" err="1"/>
              <a:t>sel</a:t>
            </a:r>
            <a:r>
              <a:rPr lang="en-US" dirty="0"/>
              <a:t> : 1;</a:t>
            </a:r>
          </a:p>
          <a:p>
            <a:r>
              <a:rPr lang="en-US" dirty="0"/>
              <a:t>    unsigned int act : 1;</a:t>
            </a:r>
          </a:p>
          <a:p>
            <a:r>
              <a:rPr lang="en-US" dirty="0"/>
              <a:t>    unsigned int ins : 1;</a:t>
            </a:r>
          </a:p>
          <a:p>
            <a:r>
              <a:rPr lang="en-US" dirty="0"/>
              <a:t>    unsigned int as  : 1;</a:t>
            </a:r>
          </a:p>
          <a:p>
            <a:r>
              <a:rPr lang="en-US" dirty="0"/>
              <a:t>};</a:t>
            </a:r>
          </a:p>
          <a:p>
            <a:endParaRPr lang="en-US" dirty="0"/>
          </a:p>
          <a:p>
            <a:r>
              <a:rPr lang="en-US" dirty="0"/>
              <a:t>void </a:t>
            </a:r>
            <a:r>
              <a:rPr lang="en-US" dirty="0" err="1"/>
              <a:t>drEdFl</a:t>
            </a:r>
            <a:r>
              <a:rPr lang="en-US" dirty="0"/>
              <a:t>(struct </a:t>
            </a:r>
            <a:r>
              <a:rPr lang="en-US" dirty="0" err="1"/>
              <a:t>EdFlags</a:t>
            </a:r>
            <a:r>
              <a:rPr lang="en-US" dirty="0"/>
              <a:t> </a:t>
            </a:r>
            <a:r>
              <a:rPr lang="en-US" dirty="0" err="1"/>
              <a:t>fls</a:t>
            </a:r>
            <a:r>
              <a:rPr lang="en-US" dirty="0"/>
              <a:t>) {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</a:t>
            </a:r>
            <a:r>
              <a:rPr lang="uk-UA" dirty="0"/>
              <a:t>Стан редактора:\</a:t>
            </a:r>
            <a:r>
              <a:rPr lang="en-US" dirty="0"/>
              <a:t>n");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  1 - </a:t>
            </a:r>
            <a:r>
              <a:rPr lang="uk-UA" dirty="0"/>
              <a:t>Виділено:        %</a:t>
            </a:r>
            <a:r>
              <a:rPr lang="en-US" dirty="0"/>
              <a:t>s\n", </a:t>
            </a:r>
            <a:r>
              <a:rPr lang="en-US" dirty="0" err="1"/>
              <a:t>fls.sel</a:t>
            </a:r>
            <a:r>
              <a:rPr lang="en-US" dirty="0"/>
              <a:t> ? "</a:t>
            </a:r>
            <a:r>
              <a:rPr lang="uk-UA" dirty="0"/>
              <a:t>Так" : "Ні");</a:t>
            </a:r>
          </a:p>
          <a:p>
            <a:r>
              <a:rPr lang="uk-UA" dirty="0"/>
              <a:t>    </a:t>
            </a:r>
            <a:r>
              <a:rPr lang="en-US" dirty="0" err="1"/>
              <a:t>printf</a:t>
            </a:r>
            <a:r>
              <a:rPr lang="en-US" dirty="0"/>
              <a:t>("  2 - </a:t>
            </a:r>
            <a:r>
              <a:rPr lang="uk-UA" dirty="0"/>
              <a:t>Активна вкладка: %</a:t>
            </a:r>
            <a:r>
              <a:rPr lang="en-US" dirty="0"/>
              <a:t>s\n", </a:t>
            </a:r>
            <a:r>
              <a:rPr lang="en-US" dirty="0" err="1"/>
              <a:t>fls.act</a:t>
            </a:r>
            <a:r>
              <a:rPr lang="en-US" dirty="0"/>
              <a:t> ? "</a:t>
            </a:r>
            <a:r>
              <a:rPr lang="uk-UA" dirty="0"/>
              <a:t>Так" : "Ні");</a:t>
            </a:r>
          </a:p>
          <a:p>
            <a:r>
              <a:rPr lang="uk-UA" dirty="0"/>
              <a:t>    </a:t>
            </a:r>
            <a:r>
              <a:rPr lang="en-US" dirty="0" err="1"/>
              <a:t>printf</a:t>
            </a:r>
            <a:r>
              <a:rPr lang="en-US" dirty="0"/>
              <a:t>("  3 - </a:t>
            </a:r>
            <a:r>
              <a:rPr lang="uk-UA" dirty="0"/>
              <a:t>Режим вставки:   %</a:t>
            </a:r>
            <a:r>
              <a:rPr lang="en-US" dirty="0"/>
              <a:t>s\n", </a:t>
            </a:r>
            <a:r>
              <a:rPr lang="en-US" dirty="0" err="1"/>
              <a:t>fls.ins</a:t>
            </a:r>
            <a:r>
              <a:rPr lang="en-US" dirty="0"/>
              <a:t> ? "</a:t>
            </a:r>
            <a:r>
              <a:rPr lang="uk-UA" dirty="0"/>
              <a:t>Вставка" : "Перезапис");</a:t>
            </a:r>
          </a:p>
          <a:p>
            <a:r>
              <a:rPr lang="uk-UA" dirty="0"/>
              <a:t>    </a:t>
            </a:r>
            <a:r>
              <a:rPr lang="en-US" dirty="0" err="1"/>
              <a:t>printf</a:t>
            </a:r>
            <a:r>
              <a:rPr lang="en-US" dirty="0"/>
              <a:t>("  4 - </a:t>
            </a:r>
            <a:r>
              <a:rPr lang="uk-UA" dirty="0" err="1"/>
              <a:t>Автозбереження</a:t>
            </a:r>
            <a:r>
              <a:rPr lang="uk-UA" dirty="0"/>
              <a:t>:  %</a:t>
            </a:r>
            <a:r>
              <a:rPr lang="en-US" dirty="0"/>
              <a:t>s\n", fls.as  ? "</a:t>
            </a:r>
            <a:r>
              <a:rPr lang="uk-UA" dirty="0" err="1"/>
              <a:t>Увімкнено</a:t>
            </a:r>
            <a:r>
              <a:rPr lang="uk-UA" dirty="0"/>
              <a:t>" : "Вимкнено");</a:t>
            </a:r>
          </a:p>
          <a:p>
            <a:r>
              <a:rPr lang="uk-UA" dirty="0"/>
              <a:t>    </a:t>
            </a:r>
            <a:r>
              <a:rPr lang="en-US" dirty="0" err="1"/>
              <a:t>printf</a:t>
            </a:r>
            <a:r>
              <a:rPr lang="en-US" dirty="0"/>
              <a:t>("</a:t>
            </a:r>
            <a:r>
              <a:rPr lang="uk-UA" dirty="0"/>
              <a:t>Натисніть цифри від 1 до 4, щоб змінити параметр. Для виходу - </a:t>
            </a:r>
            <a:r>
              <a:rPr lang="en-US" dirty="0"/>
              <a:t>ESC.\n");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int main() {</a:t>
            </a:r>
          </a:p>
          <a:p>
            <a:r>
              <a:rPr lang="en-US" dirty="0"/>
              <a:t>    </a:t>
            </a:r>
            <a:r>
              <a:rPr lang="en-US" dirty="0" err="1"/>
              <a:t>SetConsoleCP</a:t>
            </a:r>
            <a:r>
              <a:rPr lang="en-US" dirty="0"/>
              <a:t>(1251);</a:t>
            </a:r>
          </a:p>
          <a:p>
            <a:r>
              <a:rPr lang="en-US" dirty="0"/>
              <a:t>    </a:t>
            </a:r>
            <a:r>
              <a:rPr lang="en-US" dirty="0" err="1"/>
              <a:t>SetConsoleOutputCP</a:t>
            </a:r>
            <a:r>
              <a:rPr lang="en-US" dirty="0"/>
              <a:t>(1251);</a:t>
            </a:r>
          </a:p>
          <a:p>
            <a:endParaRPr lang="en-US" dirty="0"/>
          </a:p>
          <a:p>
            <a:r>
              <a:rPr lang="en-US" dirty="0"/>
              <a:t>    struct </a:t>
            </a:r>
            <a:r>
              <a:rPr lang="en-US" dirty="0" err="1"/>
              <a:t>EdFlags</a:t>
            </a:r>
            <a:r>
              <a:rPr lang="en-US" dirty="0"/>
              <a:t> ed = {0};</a:t>
            </a:r>
          </a:p>
          <a:p>
            <a:r>
              <a:rPr lang="en-US" dirty="0"/>
              <a:t>    </a:t>
            </a:r>
            <a:r>
              <a:rPr lang="en-US" dirty="0" err="1"/>
              <a:t>ed.sel</a:t>
            </a:r>
            <a:r>
              <a:rPr lang="en-US" dirty="0"/>
              <a:t> = 1;</a:t>
            </a:r>
          </a:p>
          <a:p>
            <a:r>
              <a:rPr lang="en-US" dirty="0"/>
              <a:t>    ed.as = 1;</a:t>
            </a:r>
          </a:p>
          <a:p>
            <a:endParaRPr lang="en-US" dirty="0"/>
          </a:p>
          <a:p>
            <a:r>
              <a:rPr lang="en-US" dirty="0"/>
              <a:t>    char a;</a:t>
            </a:r>
          </a:p>
          <a:p>
            <a:r>
              <a:rPr lang="en-US" dirty="0"/>
              <a:t>    do {</a:t>
            </a:r>
          </a:p>
          <a:p>
            <a:r>
              <a:rPr lang="en-US" dirty="0"/>
              <a:t>        </a:t>
            </a:r>
            <a:r>
              <a:rPr lang="en-US" dirty="0" err="1"/>
              <a:t>drEdFl</a:t>
            </a:r>
            <a:r>
              <a:rPr lang="en-US" dirty="0"/>
              <a:t>(ed);</a:t>
            </a:r>
          </a:p>
          <a:p>
            <a:endParaRPr lang="en-US" dirty="0"/>
          </a:p>
          <a:p>
            <a:r>
              <a:rPr lang="en-US" dirty="0"/>
              <a:t>        a = _</a:t>
            </a:r>
            <a:r>
              <a:rPr lang="en-US" dirty="0" err="1"/>
              <a:t>getch</a:t>
            </a:r>
            <a:r>
              <a:rPr lang="en-US" dirty="0"/>
              <a:t>();</a:t>
            </a:r>
          </a:p>
          <a:p>
            <a:endParaRPr lang="en-US" dirty="0"/>
          </a:p>
          <a:p>
            <a:r>
              <a:rPr lang="en-US" dirty="0"/>
              <a:t>        switch (a) {</a:t>
            </a:r>
          </a:p>
          <a:p>
            <a:r>
              <a:rPr lang="en-US" dirty="0"/>
              <a:t>            case '1': </a:t>
            </a:r>
            <a:r>
              <a:rPr lang="en-US" dirty="0" err="1"/>
              <a:t>ed.sel</a:t>
            </a:r>
            <a:r>
              <a:rPr lang="en-US" dirty="0"/>
              <a:t> = !</a:t>
            </a:r>
            <a:r>
              <a:rPr lang="en-US" dirty="0" err="1"/>
              <a:t>ed.sel</a:t>
            </a:r>
            <a:r>
              <a:rPr lang="en-US" dirty="0"/>
              <a:t>; break;</a:t>
            </a:r>
          </a:p>
          <a:p>
            <a:r>
              <a:rPr lang="en-US" dirty="0"/>
              <a:t>            case '2': </a:t>
            </a:r>
            <a:r>
              <a:rPr lang="en-US" dirty="0" err="1"/>
              <a:t>ed.act</a:t>
            </a:r>
            <a:r>
              <a:rPr lang="en-US" dirty="0"/>
              <a:t> = !</a:t>
            </a:r>
            <a:r>
              <a:rPr lang="en-US" dirty="0" err="1"/>
              <a:t>ed.act</a:t>
            </a:r>
            <a:r>
              <a:rPr lang="en-US" dirty="0"/>
              <a:t>; break;</a:t>
            </a:r>
          </a:p>
          <a:p>
            <a:r>
              <a:rPr lang="en-US" dirty="0"/>
              <a:t>            case '3': </a:t>
            </a:r>
            <a:r>
              <a:rPr lang="en-US" dirty="0" err="1"/>
              <a:t>ed.ins</a:t>
            </a:r>
            <a:r>
              <a:rPr lang="en-US" dirty="0"/>
              <a:t> = !</a:t>
            </a:r>
            <a:r>
              <a:rPr lang="en-US" dirty="0" err="1"/>
              <a:t>ed.ins</a:t>
            </a:r>
            <a:r>
              <a:rPr lang="en-US" dirty="0"/>
              <a:t>; break;</a:t>
            </a:r>
          </a:p>
          <a:p>
            <a:r>
              <a:rPr lang="en-US" dirty="0"/>
              <a:t>            case '4': ed.as = !ed.as; break;</a:t>
            </a:r>
          </a:p>
          <a:p>
            <a:r>
              <a:rPr lang="en-US" dirty="0"/>
              <a:t>        }</a:t>
            </a:r>
          </a:p>
          <a:p>
            <a:r>
              <a:rPr lang="en-US" dirty="0"/>
              <a:t>    } while (a != 27);</a:t>
            </a:r>
          </a:p>
          <a:p>
            <a:endParaRPr lang="en-US" dirty="0"/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</a:t>
            </a:r>
            <a:r>
              <a:rPr lang="uk-UA" dirty="0"/>
              <a:t>Вихід із програми.\</a:t>
            </a:r>
            <a:r>
              <a:rPr lang="en-US" dirty="0"/>
              <a:t>n");</a:t>
            </a:r>
          </a:p>
          <a:p>
            <a:r>
              <a:rPr lang="en-US" dirty="0"/>
              <a:t>    return 0;</a:t>
            </a:r>
          </a:p>
          <a:p>
            <a:r>
              <a:rPr lang="en-US" dirty="0"/>
              <a:t>}</a:t>
            </a:r>
          </a:p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72535-3C62-43D4-9746-62267378312D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4287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endParaRPr lang="en-US" dirty="0"/>
          </a:p>
          <a:p>
            <a:r>
              <a:rPr lang="en-US" dirty="0"/>
              <a:t>struct </a:t>
            </a:r>
            <a:r>
              <a:rPr lang="en-US" dirty="0" err="1"/>
              <a:t>EdFlags</a:t>
            </a:r>
            <a:r>
              <a:rPr lang="en-US" dirty="0"/>
              <a:t> {</a:t>
            </a:r>
          </a:p>
          <a:p>
            <a:r>
              <a:rPr lang="en-US" dirty="0"/>
              <a:t>    unsigned int </a:t>
            </a:r>
            <a:r>
              <a:rPr lang="en-US" dirty="0" err="1"/>
              <a:t>sel</a:t>
            </a:r>
            <a:r>
              <a:rPr lang="en-US" dirty="0"/>
              <a:t> : 1; // </a:t>
            </a:r>
            <a:r>
              <a:rPr lang="uk-UA" dirty="0"/>
              <a:t>Виділення</a:t>
            </a:r>
          </a:p>
          <a:p>
            <a:r>
              <a:rPr lang="uk-UA" dirty="0"/>
              <a:t>    </a:t>
            </a:r>
            <a:r>
              <a:rPr lang="en-US" dirty="0"/>
              <a:t>unsigned int act : 1; // </a:t>
            </a:r>
            <a:r>
              <a:rPr lang="uk-UA" dirty="0"/>
              <a:t>Активна вкладка</a:t>
            </a:r>
          </a:p>
          <a:p>
            <a:r>
              <a:rPr lang="uk-UA" dirty="0"/>
              <a:t>    </a:t>
            </a:r>
            <a:r>
              <a:rPr lang="en-US" dirty="0"/>
              <a:t>unsigned int ins : 1; // </a:t>
            </a:r>
            <a:r>
              <a:rPr lang="uk-UA" dirty="0"/>
              <a:t>Режим вставки</a:t>
            </a:r>
          </a:p>
          <a:p>
            <a:r>
              <a:rPr lang="uk-UA" dirty="0"/>
              <a:t>    </a:t>
            </a:r>
            <a:r>
              <a:rPr lang="en-US" dirty="0"/>
              <a:t>unsigned int as  : 1; // </a:t>
            </a:r>
            <a:r>
              <a:rPr lang="uk-UA" dirty="0" err="1"/>
              <a:t>Автозбереження</a:t>
            </a:r>
            <a:endParaRPr lang="uk-UA" dirty="0"/>
          </a:p>
          <a:p>
            <a:r>
              <a:rPr lang="uk-UA" dirty="0"/>
              <a:t>};</a:t>
            </a:r>
          </a:p>
          <a:p>
            <a:endParaRPr lang="uk-UA" dirty="0"/>
          </a:p>
          <a:p>
            <a:r>
              <a:rPr lang="en-US" dirty="0"/>
              <a:t>void </a:t>
            </a:r>
            <a:r>
              <a:rPr lang="en-US" dirty="0" err="1"/>
              <a:t>drEdFl</a:t>
            </a:r>
            <a:r>
              <a:rPr lang="en-US" dirty="0"/>
              <a:t>(struct </a:t>
            </a:r>
            <a:r>
              <a:rPr lang="en-US" dirty="0" err="1"/>
              <a:t>EdFlags</a:t>
            </a:r>
            <a:r>
              <a:rPr lang="en-US" dirty="0"/>
              <a:t> </a:t>
            </a:r>
            <a:r>
              <a:rPr lang="en-US" dirty="0" err="1"/>
              <a:t>fls</a:t>
            </a:r>
            <a:r>
              <a:rPr lang="en-US" dirty="0"/>
              <a:t>) {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</a:t>
            </a:r>
            <a:r>
              <a:rPr lang="uk-UA" dirty="0"/>
              <a:t>Стан редактора:\</a:t>
            </a:r>
            <a:r>
              <a:rPr lang="en-US" dirty="0"/>
              <a:t>n");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  1 - </a:t>
            </a:r>
            <a:r>
              <a:rPr lang="uk-UA" dirty="0"/>
              <a:t>Виділено:        %</a:t>
            </a:r>
            <a:r>
              <a:rPr lang="en-US" dirty="0"/>
              <a:t>s\n", </a:t>
            </a:r>
            <a:r>
              <a:rPr lang="en-US" dirty="0" err="1"/>
              <a:t>fls.sel</a:t>
            </a:r>
            <a:r>
              <a:rPr lang="en-US" dirty="0"/>
              <a:t> ? "</a:t>
            </a:r>
            <a:r>
              <a:rPr lang="uk-UA" dirty="0"/>
              <a:t>Так" : "Ні");</a:t>
            </a:r>
          </a:p>
          <a:p>
            <a:r>
              <a:rPr lang="uk-UA" dirty="0"/>
              <a:t>    </a:t>
            </a:r>
            <a:r>
              <a:rPr lang="en-US" dirty="0" err="1"/>
              <a:t>printf</a:t>
            </a:r>
            <a:r>
              <a:rPr lang="en-US" dirty="0"/>
              <a:t>("  2 - </a:t>
            </a:r>
            <a:r>
              <a:rPr lang="uk-UA" dirty="0"/>
              <a:t>Активна вкладка: %</a:t>
            </a:r>
            <a:r>
              <a:rPr lang="en-US" dirty="0"/>
              <a:t>s\n", </a:t>
            </a:r>
            <a:r>
              <a:rPr lang="en-US" dirty="0" err="1"/>
              <a:t>fls.act</a:t>
            </a:r>
            <a:r>
              <a:rPr lang="en-US" dirty="0"/>
              <a:t> ? "</a:t>
            </a:r>
            <a:r>
              <a:rPr lang="uk-UA" dirty="0"/>
              <a:t>Так" : "Ні");</a:t>
            </a:r>
          </a:p>
          <a:p>
            <a:r>
              <a:rPr lang="uk-UA" dirty="0"/>
              <a:t>    </a:t>
            </a:r>
            <a:r>
              <a:rPr lang="en-US" dirty="0" err="1"/>
              <a:t>printf</a:t>
            </a:r>
            <a:r>
              <a:rPr lang="en-US" dirty="0"/>
              <a:t>("  3 - </a:t>
            </a:r>
            <a:r>
              <a:rPr lang="uk-UA" dirty="0"/>
              <a:t>Режим вставки:   %</a:t>
            </a:r>
            <a:r>
              <a:rPr lang="en-US" dirty="0"/>
              <a:t>s\n", </a:t>
            </a:r>
            <a:r>
              <a:rPr lang="en-US" dirty="0" err="1"/>
              <a:t>fls.ins</a:t>
            </a:r>
            <a:r>
              <a:rPr lang="en-US" dirty="0"/>
              <a:t> ? "</a:t>
            </a:r>
            <a:r>
              <a:rPr lang="uk-UA" dirty="0"/>
              <a:t>Вставка" : "Перезапис");</a:t>
            </a:r>
          </a:p>
          <a:p>
            <a:r>
              <a:rPr lang="uk-UA" dirty="0"/>
              <a:t>    </a:t>
            </a:r>
            <a:r>
              <a:rPr lang="en-US" dirty="0" err="1"/>
              <a:t>printf</a:t>
            </a:r>
            <a:r>
              <a:rPr lang="en-US" dirty="0"/>
              <a:t>("  4 - </a:t>
            </a:r>
            <a:r>
              <a:rPr lang="uk-UA" dirty="0" err="1"/>
              <a:t>Автозбереження</a:t>
            </a:r>
            <a:r>
              <a:rPr lang="uk-UA" dirty="0"/>
              <a:t>:  %</a:t>
            </a:r>
            <a:r>
              <a:rPr lang="en-US" dirty="0"/>
              <a:t>s\n", fls.as  ? "</a:t>
            </a:r>
            <a:r>
              <a:rPr lang="uk-UA" dirty="0" err="1"/>
              <a:t>Увімкнено</a:t>
            </a:r>
            <a:r>
              <a:rPr lang="uk-UA" dirty="0"/>
              <a:t>" : "Вимкнено");</a:t>
            </a:r>
          </a:p>
          <a:p>
            <a:r>
              <a:rPr lang="uk-UA" dirty="0"/>
              <a:t>    </a:t>
            </a:r>
            <a:r>
              <a:rPr lang="en-US" dirty="0" err="1"/>
              <a:t>printf</a:t>
            </a:r>
            <a:r>
              <a:rPr lang="en-US" dirty="0"/>
              <a:t>("  0 - </a:t>
            </a:r>
            <a:r>
              <a:rPr lang="uk-UA" dirty="0"/>
              <a:t>Вихід\</a:t>
            </a:r>
            <a:r>
              <a:rPr lang="en-US" dirty="0"/>
              <a:t>n");</a:t>
            </a:r>
          </a:p>
          <a:p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</a:t>
            </a:r>
            <a:r>
              <a:rPr lang="uk-UA" dirty="0"/>
              <a:t>Виберіть параметр для зміни: ");</a:t>
            </a:r>
          </a:p>
          <a:p>
            <a:r>
              <a:rPr lang="uk-UA" dirty="0"/>
              <a:t>}</a:t>
            </a:r>
          </a:p>
          <a:p>
            <a:endParaRPr lang="uk-UA" dirty="0"/>
          </a:p>
          <a:p>
            <a:r>
              <a:rPr lang="en-US" dirty="0"/>
              <a:t>int main() {</a:t>
            </a:r>
          </a:p>
          <a:p>
            <a:r>
              <a:rPr lang="en-US" dirty="0"/>
              <a:t>    struct </a:t>
            </a:r>
            <a:r>
              <a:rPr lang="en-US" dirty="0" err="1"/>
              <a:t>EdFlags</a:t>
            </a:r>
            <a:r>
              <a:rPr lang="en-US" dirty="0"/>
              <a:t> ed = {0}; </a:t>
            </a:r>
          </a:p>
          <a:p>
            <a:r>
              <a:rPr lang="en-US" dirty="0"/>
              <a:t>    </a:t>
            </a:r>
            <a:r>
              <a:rPr lang="en-US" dirty="0" err="1"/>
              <a:t>ed.sel</a:t>
            </a:r>
            <a:r>
              <a:rPr lang="en-US" dirty="0"/>
              <a:t> = 1;</a:t>
            </a:r>
          </a:p>
          <a:p>
            <a:r>
              <a:rPr lang="en-US" dirty="0"/>
              <a:t>    ed.as = 1;</a:t>
            </a:r>
          </a:p>
          <a:p>
            <a:endParaRPr lang="en-US" dirty="0"/>
          </a:p>
          <a:p>
            <a:r>
              <a:rPr lang="en-US" dirty="0"/>
              <a:t>    int a;</a:t>
            </a:r>
          </a:p>
          <a:p>
            <a:endParaRPr lang="en-US" dirty="0"/>
          </a:p>
          <a:p>
            <a:r>
              <a:rPr lang="en-US" dirty="0"/>
              <a:t>    do {</a:t>
            </a:r>
          </a:p>
          <a:p>
            <a:r>
              <a:rPr lang="en-US" dirty="0"/>
              <a:t>        </a:t>
            </a:r>
            <a:r>
              <a:rPr lang="en-US" dirty="0" err="1"/>
              <a:t>drEdFl</a:t>
            </a:r>
            <a:r>
              <a:rPr lang="en-US" dirty="0"/>
              <a:t>(ed);</a:t>
            </a:r>
          </a:p>
          <a:p>
            <a:endParaRPr lang="en-US" dirty="0"/>
          </a:p>
          <a:p>
            <a:r>
              <a:rPr lang="en-US" dirty="0"/>
              <a:t>        if (</a:t>
            </a:r>
            <a:r>
              <a:rPr lang="en-US" dirty="0" err="1"/>
              <a:t>scanf</a:t>
            </a:r>
            <a:r>
              <a:rPr lang="en-US" dirty="0"/>
              <a:t>("%d", &amp;a) != 1) {</a:t>
            </a:r>
          </a:p>
          <a:p>
            <a:r>
              <a:rPr lang="en-US" dirty="0"/>
              <a:t>            // </a:t>
            </a:r>
            <a:r>
              <a:rPr lang="uk-UA" dirty="0"/>
              <a:t>Очистити вхідний потік у разі помилки</a:t>
            </a:r>
          </a:p>
          <a:p>
            <a:r>
              <a:rPr lang="uk-UA" dirty="0"/>
              <a:t>            </a:t>
            </a:r>
            <a:r>
              <a:rPr lang="en-US" dirty="0"/>
              <a:t>while (</a:t>
            </a:r>
            <a:r>
              <a:rPr lang="en-US" dirty="0" err="1"/>
              <a:t>getchar</a:t>
            </a:r>
            <a:r>
              <a:rPr lang="en-US" dirty="0"/>
              <a:t>() != '\n');</a:t>
            </a:r>
          </a:p>
          <a:p>
            <a:r>
              <a:rPr lang="en-US" dirty="0"/>
              <a:t>            continue;</a:t>
            </a:r>
          </a:p>
          <a:p>
            <a:r>
              <a:rPr lang="en-US" dirty="0"/>
              <a:t>        }</a:t>
            </a:r>
          </a:p>
          <a:p>
            <a:endParaRPr lang="en-US" dirty="0"/>
          </a:p>
          <a:p>
            <a:r>
              <a:rPr lang="en-US" dirty="0"/>
              <a:t>        switch (a) {</a:t>
            </a:r>
          </a:p>
          <a:p>
            <a:r>
              <a:rPr lang="en-US" dirty="0"/>
              <a:t>            case 1: </a:t>
            </a:r>
            <a:r>
              <a:rPr lang="en-US" dirty="0" err="1"/>
              <a:t>ed.sel</a:t>
            </a:r>
            <a:r>
              <a:rPr lang="en-US" dirty="0"/>
              <a:t> = !</a:t>
            </a:r>
            <a:r>
              <a:rPr lang="en-US" dirty="0" err="1"/>
              <a:t>ed.sel</a:t>
            </a:r>
            <a:r>
              <a:rPr lang="en-US" dirty="0"/>
              <a:t>; break;</a:t>
            </a:r>
          </a:p>
          <a:p>
            <a:r>
              <a:rPr lang="en-US" dirty="0"/>
              <a:t>            case 2: </a:t>
            </a:r>
            <a:r>
              <a:rPr lang="en-US" dirty="0" err="1"/>
              <a:t>ed.act</a:t>
            </a:r>
            <a:r>
              <a:rPr lang="en-US" dirty="0"/>
              <a:t> = !</a:t>
            </a:r>
            <a:r>
              <a:rPr lang="en-US" dirty="0" err="1"/>
              <a:t>ed.act</a:t>
            </a:r>
            <a:r>
              <a:rPr lang="en-US" dirty="0"/>
              <a:t>; break;</a:t>
            </a:r>
          </a:p>
          <a:p>
            <a:r>
              <a:rPr lang="en-US" dirty="0"/>
              <a:t>            case 3: </a:t>
            </a:r>
            <a:r>
              <a:rPr lang="en-US" dirty="0" err="1"/>
              <a:t>ed.ins</a:t>
            </a:r>
            <a:r>
              <a:rPr lang="en-US" dirty="0"/>
              <a:t> = !</a:t>
            </a:r>
            <a:r>
              <a:rPr lang="en-US" dirty="0" err="1"/>
              <a:t>ed.ins</a:t>
            </a:r>
            <a:r>
              <a:rPr lang="en-US" dirty="0"/>
              <a:t>; break;</a:t>
            </a:r>
          </a:p>
          <a:p>
            <a:r>
              <a:rPr lang="en-US" dirty="0"/>
              <a:t>            case 4: ed.as = !ed.as; break;</a:t>
            </a:r>
          </a:p>
          <a:p>
            <a:r>
              <a:rPr lang="en-US" dirty="0"/>
              <a:t>            case 0: </a:t>
            </a:r>
            <a:r>
              <a:rPr lang="en-US" dirty="0" err="1"/>
              <a:t>printf</a:t>
            </a:r>
            <a:r>
              <a:rPr lang="en-US" dirty="0"/>
              <a:t>("\n</a:t>
            </a:r>
            <a:r>
              <a:rPr lang="uk-UA" dirty="0"/>
              <a:t>Вихід із програми.\</a:t>
            </a:r>
            <a:r>
              <a:rPr lang="en-US" dirty="0"/>
              <a:t>n"); break;</a:t>
            </a:r>
          </a:p>
          <a:p>
            <a:r>
              <a:rPr lang="en-US" dirty="0"/>
              <a:t>            default:</a:t>
            </a:r>
          </a:p>
          <a:p>
            <a:r>
              <a:rPr lang="en-US" dirty="0"/>
              <a:t>               </a:t>
            </a:r>
            <a:r>
              <a:rPr lang="en-US" dirty="0" err="1"/>
              <a:t>printf</a:t>
            </a:r>
            <a:r>
              <a:rPr lang="en-US" dirty="0"/>
              <a:t>("</a:t>
            </a:r>
            <a:r>
              <a:rPr lang="uk-UA" dirty="0"/>
              <a:t>Невірний вибір! Введіть число від 0 до 4.\</a:t>
            </a:r>
            <a:r>
              <a:rPr lang="en-US" dirty="0"/>
              <a:t>n");</a:t>
            </a:r>
          </a:p>
          <a:p>
            <a:r>
              <a:rPr lang="en-US" dirty="0"/>
              <a:t>        }</a:t>
            </a:r>
          </a:p>
          <a:p>
            <a:r>
              <a:rPr lang="en-US" dirty="0"/>
              <a:t>    } while (a != 0);</a:t>
            </a:r>
          </a:p>
          <a:p>
            <a:endParaRPr lang="en-US" dirty="0"/>
          </a:p>
          <a:p>
            <a:r>
              <a:rPr lang="en-US" dirty="0"/>
              <a:t>    return 0;</a:t>
            </a:r>
          </a:p>
          <a:p>
            <a:r>
              <a:rPr lang="en-US" dirty="0"/>
              <a:t>}</a:t>
            </a:r>
          </a:p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72535-3C62-43D4-9746-62267378312D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7438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CA390D6-C58E-4A06-B6CC-F102F0335B0B}"/>
              </a:ext>
            </a:extLst>
          </p:cNvPr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6575F545-79BA-4831-B412-E7CEC808E9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999B889B-95BA-4997-BC60-64AB19937AFF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2E5280A8-D706-4F87-A9E1-37CD014D2006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D4D75AB7-DF5F-495D-976E-FFDBB0FAFC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51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3315627"/>
            <a:ext cx="35052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 b="1"/>
            </a:lvl1pPr>
          </a:lstStyle>
          <a:p>
            <a:r>
              <a:rPr lang="uk-UA"/>
              <a:t>Клацніть, щоб редагувати стиль зразка підзаголовка</a:t>
            </a:r>
            <a:endParaRPr lang="ru-RU" dirty="0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1330190-08CA-4839-91FE-9C407DDA68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fld id="{F3D03276-35BD-4BCF-B6CF-955CF6A14086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C0785573-CC7A-4462-99C9-AE563725B4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endParaRPr lang="ru-RU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C8D04167-B12D-4152-AD04-3DC6404FB0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0EB5696B-2F6B-4FB8-95F2-C7CD9629E78F}" type="slidenum">
              <a:rPr lang="ru-RU" smtClean="0"/>
              <a:t>‹№›</a:t>
            </a:fld>
            <a:endParaRPr lang="ru-RU"/>
          </a:p>
        </p:txBody>
      </p:sp>
      <p:pic>
        <p:nvPicPr>
          <p:cNvPr id="3" name="Picture 2" descr="A picture containing text, electronics&#10;&#10;Description automatically generated">
            <a:extLst>
              <a:ext uri="{FF2B5EF4-FFF2-40B4-BE49-F238E27FC236}">
                <a16:creationId xmlns:a16="http://schemas.microsoft.com/office/drawing/2014/main" id="{27F4B492-0620-AE54-5AA7-0BD9EE3B5D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5" y="3255964"/>
            <a:ext cx="4025025" cy="2698396"/>
          </a:xfrm>
          <a:prstGeom prst="rect">
            <a:avLst/>
          </a:prstGeom>
        </p:spPr>
      </p:pic>
      <p:pic>
        <p:nvPicPr>
          <p:cNvPr id="13" name="Picture 12" descr="A picture containing text, device&#10;&#10;Description automatically generated">
            <a:extLst>
              <a:ext uri="{FF2B5EF4-FFF2-40B4-BE49-F238E27FC236}">
                <a16:creationId xmlns:a16="http://schemas.microsoft.com/office/drawing/2014/main" id="{CE951468-55A9-7633-44E0-2F97988ED0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930" y="4143699"/>
            <a:ext cx="3997270" cy="2660002"/>
          </a:xfrm>
          <a:prstGeom prst="rect">
            <a:avLst/>
          </a:prstGeom>
        </p:spPr>
      </p:pic>
      <p:pic>
        <p:nvPicPr>
          <p:cNvPr id="14" name="Picture 13" descr="Icon&#10;&#10;Description automatically generated with medium confidence">
            <a:extLst>
              <a:ext uri="{FF2B5EF4-FFF2-40B4-BE49-F238E27FC236}">
                <a16:creationId xmlns:a16="http://schemas.microsoft.com/office/drawing/2014/main" id="{03340638-6044-A8A0-63C1-4D2678FBA1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517" y="3255963"/>
            <a:ext cx="1880908" cy="1689395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  <p:extLst>
      <p:ext uri="{BB962C8B-B14F-4D97-AF65-F5344CB8AC3E}">
        <p14:creationId xmlns:p14="http://schemas.microsoft.com/office/powerpoint/2010/main" val="3789779169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1A666A89-48BE-40B1-993E-54181C8D70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D03276-35BD-4BCF-B6CF-955CF6A14086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7E6C1B8-44F9-4FDD-9C88-39D32BFE87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D0F1868-04A8-4743-A854-FE62B5FF8F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B5696B-2F6B-4FB8-95F2-C7CD9629E78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4519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hape, rectangle&#10;&#10;Description automatically generated">
            <a:extLst>
              <a:ext uri="{FF2B5EF4-FFF2-40B4-BE49-F238E27FC236}">
                <a16:creationId xmlns:a16="http://schemas.microsoft.com/office/drawing/2014/main" id="{D7F4CE23-E50B-1B72-EB02-017EA3EA6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08" y="3184850"/>
            <a:ext cx="8451273" cy="130510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418" y="3202544"/>
            <a:ext cx="7772400" cy="1362075"/>
          </a:xfrm>
        </p:spPr>
        <p:txBody>
          <a:bodyPr anchor="t"/>
          <a:lstStyle>
            <a:lvl1pPr algn="l">
              <a:defRPr lang="ru-RU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811173"/>
            <a:ext cx="7772400" cy="784900"/>
          </a:xfrm>
        </p:spPr>
        <p:txBody>
          <a:bodyPr anchor="b"/>
          <a:lstStyle>
            <a:lvl1pPr marL="0" indent="0">
              <a:buNone/>
              <a:defRPr lang="uk-UA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D2BC658-8E87-4E76-9B2B-BD4CCFA4B7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D03276-35BD-4BCF-B6CF-955CF6A14086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FA63BDCE-2061-4D62-8B63-31753BACF0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73CB768-C378-4210-B03B-A2AB0E1F0F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B5696B-2F6B-4FB8-95F2-C7CD9629E78F}" type="slidenum">
              <a:rPr lang="ru-RU" smtClean="0"/>
              <a:t>‹№›</a:t>
            </a:fld>
            <a:endParaRPr lang="ru-RU"/>
          </a:p>
        </p:txBody>
      </p:sp>
      <p:pic>
        <p:nvPicPr>
          <p:cNvPr id="10" name="Picture 9" descr="A picture containing text, electronics&#10;&#10;Description automatically generated">
            <a:extLst>
              <a:ext uri="{FF2B5EF4-FFF2-40B4-BE49-F238E27FC236}">
                <a16:creationId xmlns:a16="http://schemas.microsoft.com/office/drawing/2014/main" id="{DE61778A-FD1C-30C4-A025-69DD39F206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643" y="946294"/>
            <a:ext cx="3160713" cy="210385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2123073-6C36-B53B-FD61-E5703038BDFB}"/>
              </a:ext>
            </a:extLst>
          </p:cNvPr>
          <p:cNvSpPr/>
          <p:nvPr/>
        </p:nvSpPr>
        <p:spPr>
          <a:xfrm>
            <a:off x="228600" y="228600"/>
            <a:ext cx="8686800" cy="6324600"/>
          </a:xfrm>
          <a:prstGeom prst="roundRect">
            <a:avLst>
              <a:gd name="adj" fmla="val 12286"/>
            </a:avLst>
          </a:prstGeom>
          <a:noFill/>
          <a:ln w="57150"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1544B4CC-A5D2-B15C-516F-B4960CFC3D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283" y="318253"/>
            <a:ext cx="1370279" cy="1200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066040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924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924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8BB5F70C-517E-47B6-9761-CA03BBB312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D03276-35BD-4BCF-B6CF-955CF6A14086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68480D7-B806-460E-B367-40B87A643C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A9653E53-739D-4306-AC60-4B82217AED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B5696B-2F6B-4FB8-95F2-C7CD9629E78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886500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7729537" cy="914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6E2E1917-7C05-4BB7-ACE9-1B282872F5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D03276-35BD-4BCF-B6CF-955CF6A14086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39AF4FF2-12D4-4E14-8A95-DC7A0BEFC3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B129F4DF-6C1C-435A-83DB-D0C3CB76E4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B5696B-2F6B-4FB8-95F2-C7CD9629E78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083854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FF77C947-947A-4E47-80B6-705AEAC564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D03276-35BD-4BCF-B6CF-955CF6A14086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A3C77411-23AE-4FC0-BDE6-05221A32FC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EB856917-FA13-418B-8490-30982BE4BD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B5696B-2F6B-4FB8-95F2-C7CD9629E78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23309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7805737" cy="914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9244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9244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1062DD4-0A89-4479-9204-7DFC668F82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D03276-35BD-4BCF-B6CF-955CF6A14086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08A31714-D065-4015-9A56-98D35AF1E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2E809AEB-4AE3-4EE4-8586-B744BCD6AD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B5696B-2F6B-4FB8-95F2-C7CD9629E78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360738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69AF81EB-E6D4-4EEB-A62B-14C89AE727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03276-35BD-4BCF-B6CF-955CF6A14086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BBFDAD2-B104-4DB4-BD78-2C56F8658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FDCC7C-B54F-FD3F-0DF1-D69722B7E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263" y="228600"/>
            <a:ext cx="7729537" cy="914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227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C63FCACE-EABC-45A0-8EEA-F306AFE450A9}"/>
              </a:ext>
            </a:extLst>
          </p:cNvPr>
          <p:cNvGrpSpPr>
            <a:grpSpLocks/>
          </p:cNvGrpSpPr>
          <p:nvPr/>
        </p:nvGrpSpPr>
        <p:grpSpPr bwMode="auto">
          <a:xfrm>
            <a:off x="0" y="152400"/>
            <a:ext cx="8893175" cy="6516688"/>
            <a:chOff x="0" y="96"/>
            <a:chExt cx="5472" cy="3840"/>
          </a:xfrm>
        </p:grpSpPr>
        <p:sp>
          <p:nvSpPr>
            <p:cNvPr id="4099" name="AutoShape 3">
              <a:extLst>
                <a:ext uri="{FF2B5EF4-FFF2-40B4-BE49-F238E27FC236}">
                  <a16:creationId xmlns:a16="http://schemas.microsoft.com/office/drawing/2014/main" id="{BCFED33A-559C-4F19-91DD-6A3DC419A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100" name="AutoShape 4">
              <a:extLst>
                <a:ext uri="{FF2B5EF4-FFF2-40B4-BE49-F238E27FC236}">
                  <a16:creationId xmlns:a16="http://schemas.microsoft.com/office/drawing/2014/main" id="{851B0E0F-66D0-460C-80CA-15CA1E499F50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203" y="0"/>
                </a:cxn>
                <a:cxn ang="0">
                  <a:pos x="6704" y="500"/>
                </a:cxn>
                <a:cxn ang="0">
                  <a:pos x="6204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203" y="0"/>
                  </a:lnTo>
                  <a:cubicBezTo>
                    <a:pt x="6480" y="0"/>
                    <a:pt x="6704" y="223"/>
                    <a:pt x="6704" y="500"/>
                  </a:cubicBezTo>
                  <a:cubicBezTo>
                    <a:pt x="6704" y="776"/>
                    <a:pt x="6480" y="999"/>
                    <a:pt x="6204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101" name="Line 5">
              <a:extLst>
                <a:ext uri="{FF2B5EF4-FFF2-40B4-BE49-F238E27FC236}">
                  <a16:creationId xmlns:a16="http://schemas.microsoft.com/office/drawing/2014/main" id="{0A59B274-1AA5-4D4D-AA7E-179B08E931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4102" name="Rectangle 6">
            <a:extLst>
              <a:ext uri="{FF2B5EF4-FFF2-40B4-BE49-F238E27FC236}">
                <a16:creationId xmlns:a16="http://schemas.microsoft.com/office/drawing/2014/main" id="{29010D0A-2DC3-457A-AB8C-00E4EE85BB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7703109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14048C0-3E2F-4923-9B71-E561CF7AF4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dirty="0"/>
              <a:t>Образец текста</a:t>
            </a:r>
          </a:p>
          <a:p>
            <a:pPr lvl="1"/>
            <a:r>
              <a:rPr lang="ru-RU" altLang="uk-UA" dirty="0"/>
              <a:t>Второй уровень</a:t>
            </a:r>
          </a:p>
          <a:p>
            <a:pPr lvl="2"/>
            <a:r>
              <a:rPr lang="ru-RU" altLang="uk-UA" dirty="0"/>
              <a:t>Третий уровень</a:t>
            </a:r>
          </a:p>
          <a:p>
            <a:pPr lvl="3"/>
            <a:r>
              <a:rPr lang="ru-RU" altLang="uk-UA" dirty="0"/>
              <a:t>Четвертый уровень</a:t>
            </a:r>
          </a:p>
          <a:p>
            <a:pPr lvl="4"/>
            <a:r>
              <a:rPr lang="ru-RU" altLang="uk-UA" dirty="0"/>
              <a:t>Пятый уровень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566140A3-C724-4A9B-9D64-E23A18A4545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fld id="{F3D03276-35BD-4BCF-B6CF-955CF6A14086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BA3092A8-8CA1-45B5-81E1-47ADA5303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D8ADA699-D6BC-41F2-B404-36F4C80E29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0EB5696B-2F6B-4FB8-95F2-C7CD9629E78F}" type="slidenum">
              <a:rPr lang="ru-RU" smtClean="0"/>
              <a:t>‹№›</a:t>
            </a:fld>
            <a:endParaRPr lang="ru-RU"/>
          </a:p>
        </p:txBody>
      </p:sp>
      <p:pic>
        <p:nvPicPr>
          <p:cNvPr id="3" name="Picture 2" descr="Icon&#10;&#10;Description automatically generated with medium confidence">
            <a:extLst>
              <a:ext uri="{FF2B5EF4-FFF2-40B4-BE49-F238E27FC236}">
                <a16:creationId xmlns:a16="http://schemas.microsoft.com/office/drawing/2014/main" id="{E36911E8-5938-0B5F-A473-40EAB42DD99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634" y="325017"/>
            <a:ext cx="885330" cy="79518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  <p:extLst>
      <p:ext uri="{BB962C8B-B14F-4D97-AF65-F5344CB8AC3E}">
        <p14:creationId xmlns:p14="http://schemas.microsoft.com/office/powerpoint/2010/main" val="1732172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10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10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10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10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10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ts val="0"/>
        </a:spcBef>
        <a:spcAft>
          <a:spcPts val="600"/>
        </a:spcAft>
        <a:buClr>
          <a:schemeClr val="hlink"/>
        </a:buClr>
        <a:buSzPct val="80000"/>
        <a:buFont typeface="Wingdings" panose="05000000000000000000" pitchFamily="2" charset="2"/>
        <a:buNone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rtl="0" eaLnBrk="1" fontAlgn="base" hangingPunct="1">
        <a:spcBef>
          <a:spcPts val="0"/>
        </a:spcBef>
        <a:spcAft>
          <a:spcPts val="600"/>
        </a:spcAft>
        <a:buClr>
          <a:schemeClr val="accent1"/>
        </a:buClr>
        <a:buSzPct val="70000"/>
        <a:buFont typeface="Wingdings" panose="05000000000000000000" pitchFamily="2" charset="2"/>
        <a:buNone/>
        <a:defRPr sz="240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spcBef>
          <a:spcPts val="0"/>
        </a:spcBef>
        <a:spcAft>
          <a:spcPts val="600"/>
        </a:spcAft>
        <a:buClr>
          <a:schemeClr val="bg2"/>
        </a:buClr>
        <a:buSzPct val="65000"/>
        <a:buFont typeface="Wingdings" panose="05000000000000000000" pitchFamily="2" charset="2"/>
        <a:buNone/>
        <a:defRPr sz="200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spcBef>
          <a:spcPts val="0"/>
        </a:spcBef>
        <a:spcAft>
          <a:spcPts val="600"/>
        </a:spcAft>
        <a:buClr>
          <a:schemeClr val="hlink"/>
        </a:buClr>
        <a:buSzPct val="60000"/>
        <a:buFont typeface="Wingdings" panose="05000000000000000000" pitchFamily="2" charset="2"/>
        <a:buNone/>
        <a:defRPr sz="180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spcBef>
          <a:spcPts val="0"/>
        </a:spcBef>
        <a:spcAft>
          <a:spcPts val="600"/>
        </a:spcAft>
        <a:buClr>
          <a:schemeClr val="bg2"/>
        </a:buClr>
        <a:buSzPct val="40000"/>
        <a:buFont typeface="Wingdings" panose="05000000000000000000" pitchFamily="2" charset="2"/>
        <a:buNone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nlinegdb.com/online_c_compiler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Приклад </a:t>
            </a:r>
            <a:r>
              <a:rPr lang="ru-RU" dirty="0" err="1"/>
              <a:t>виконання</a:t>
            </a:r>
            <a:r>
              <a:rPr lang="ru-RU"/>
              <a:t> </a:t>
            </a:r>
            <a:br>
              <a:rPr lang="ru-RU"/>
            </a:br>
            <a:r>
              <a:rPr lang="ru-RU"/>
              <a:t>(</a:t>
            </a:r>
            <a:r>
              <a:rPr lang="ru-RU" dirty="0" err="1"/>
              <a:t>бітові</a:t>
            </a:r>
            <a:r>
              <a:rPr lang="ru-RU" dirty="0"/>
              <a:t> поля)</a:t>
            </a:r>
            <a:endParaRPr lang="uk-UA" b="1" dirty="0"/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3689200"/>
      </p:ext>
    </p:extLst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5B1493A-9169-20FF-B70C-9BFB617E6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Приклад 1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47D79D3E-6459-EFD5-8E77-F0960F313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400" dirty="0"/>
              <a:t>Розробити програму на С, яка зберігає стан елементів текстового редактора: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400" dirty="0"/>
              <a:t>виділено (</a:t>
            </a:r>
            <a:r>
              <a:rPr lang="en-US" sz="2400" i="1" dirty="0" err="1"/>
              <a:t>sel</a:t>
            </a:r>
            <a:r>
              <a:rPr lang="en-US" sz="2400" dirty="0"/>
              <a:t>), </a:t>
            </a:r>
            <a:endParaRPr lang="uk-UA" sz="24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400" dirty="0"/>
              <a:t>активна вкладка (</a:t>
            </a:r>
            <a:r>
              <a:rPr lang="en-US" sz="2400" i="1" dirty="0"/>
              <a:t>act</a:t>
            </a:r>
            <a:r>
              <a:rPr lang="en-US" sz="2400" dirty="0"/>
              <a:t>), </a:t>
            </a:r>
            <a:endParaRPr lang="uk-UA" sz="24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400" dirty="0"/>
              <a:t>режим вставки (</a:t>
            </a:r>
            <a:r>
              <a:rPr lang="en-US" sz="2400" i="1" dirty="0"/>
              <a:t>ins</a:t>
            </a:r>
            <a:r>
              <a:rPr lang="en-US" sz="2400" dirty="0"/>
              <a:t>), </a:t>
            </a:r>
            <a:endParaRPr lang="uk-UA" sz="24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2400" dirty="0" err="1"/>
              <a:t>автозбереження</a:t>
            </a:r>
            <a:r>
              <a:rPr lang="uk-UA" sz="2400" dirty="0"/>
              <a:t> (</a:t>
            </a:r>
            <a:r>
              <a:rPr lang="en-US" sz="2400" i="1" dirty="0"/>
              <a:t>as</a:t>
            </a:r>
            <a:r>
              <a:rPr lang="en-US" sz="2400" dirty="0"/>
              <a:t>). </a:t>
            </a:r>
            <a:endParaRPr lang="uk-UA" sz="2400" dirty="0"/>
          </a:p>
          <a:p>
            <a:pPr algn="just"/>
            <a:r>
              <a:rPr lang="uk-UA" sz="2400" dirty="0"/>
              <a:t>Змоделювати ввімкнення/вимкнення кожної опції та виводити поточний стан.</a:t>
            </a:r>
          </a:p>
        </p:txBody>
      </p:sp>
    </p:spTree>
    <p:extLst>
      <p:ext uri="{BB962C8B-B14F-4D97-AF65-F5344CB8AC3E}">
        <p14:creationId xmlns:p14="http://schemas.microsoft.com/office/powerpoint/2010/main" val="554995229"/>
      </p:ext>
    </p:extLst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D89DA2-1183-F9FE-EC5C-77D68A4F7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Код в середовищі </a:t>
            </a:r>
            <a:r>
              <a:rPr lang="en-US" dirty="0"/>
              <a:t>Code::</a:t>
            </a:r>
            <a:r>
              <a:rPr lang="en-US" dirty="0" err="1"/>
              <a:t>Bloks</a:t>
            </a:r>
            <a:endParaRPr lang="uk-UA" dirty="0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8C5D1357-511C-4F90-21A3-4D6F049000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3042" y="1628800"/>
            <a:ext cx="7067550" cy="315277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2266721-0FD9-6DED-64AB-ACCE72E5B6C0}"/>
              </a:ext>
            </a:extLst>
          </p:cNvPr>
          <p:cNvSpPr txBox="1"/>
          <p:nvPr/>
        </p:nvSpPr>
        <p:spPr>
          <a:xfrm>
            <a:off x="4046817" y="1844824"/>
            <a:ext cx="2808312" cy="1200329"/>
          </a:xfrm>
          <a:prstGeom prst="borderCallout1">
            <a:avLst>
              <a:gd name="adj1" fmla="val 51549"/>
              <a:gd name="adj2" fmla="val 259"/>
              <a:gd name="adj3" fmla="val 73352"/>
              <a:gd name="adj4" fmla="val -33358"/>
            </a:avLst>
          </a:pr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txBody>
          <a:bodyPr wrap="square">
            <a:spAutoFit/>
          </a:bodyPr>
          <a:lstStyle/>
          <a:p>
            <a:pPr algn="ctr"/>
            <a:r>
              <a:rPr lang="ru-RU" dirty="0" err="1"/>
              <a:t>Використовується</a:t>
            </a:r>
            <a:r>
              <a:rPr lang="ru-RU" dirty="0"/>
              <a:t> структура з </a:t>
            </a:r>
            <a:r>
              <a:rPr lang="ru-RU" b="1" dirty="0" err="1"/>
              <a:t>бітовими</a:t>
            </a:r>
            <a:r>
              <a:rPr lang="ru-RU" b="1" dirty="0"/>
              <a:t> полями</a:t>
            </a:r>
            <a:r>
              <a:rPr lang="ru-RU" dirty="0"/>
              <a:t> (по 1 </a:t>
            </a:r>
            <a:r>
              <a:rPr lang="ru-RU" dirty="0" err="1"/>
              <a:t>біту</a:t>
            </a:r>
            <a:r>
              <a:rPr lang="ru-RU" dirty="0"/>
              <a:t> на </a:t>
            </a:r>
            <a:r>
              <a:rPr lang="ru-RU" dirty="0" err="1"/>
              <a:t>кожен</a:t>
            </a:r>
            <a:r>
              <a:rPr lang="ru-RU" dirty="0"/>
              <a:t> стан)</a:t>
            </a:r>
            <a:endParaRPr lang="uk-UA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B4486FB-A592-D92B-34DA-AB4B78DF4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062" y="4950699"/>
            <a:ext cx="7541876" cy="1477328"/>
          </a:xfrm>
          <a:prstGeom prst="borderCallout3">
            <a:avLst>
              <a:gd name="adj1" fmla="val 50117"/>
              <a:gd name="adj2" fmla="val 100113"/>
              <a:gd name="adj3" fmla="val 49707"/>
              <a:gd name="adj4" fmla="val 103822"/>
              <a:gd name="adj5" fmla="val -65942"/>
              <a:gd name="adj6" fmla="val 103403"/>
              <a:gd name="adj7" fmla="val -65847"/>
              <a:gd name="adj8" fmla="val 84823"/>
            </a:avLst>
          </a:pr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txBody>
          <a:bodyPr wrap="square">
            <a:spAutoFit/>
          </a:bodyPr>
          <a:lstStyle/>
          <a:p>
            <a:pPr algn="ctr"/>
            <a:r>
              <a:rPr lang="uk-UA" altLang="uk-UA" dirty="0"/>
              <a:t>Функція </a:t>
            </a:r>
            <a:r>
              <a:rPr lang="en-US" altLang="uk-UA" b="1" dirty="0"/>
              <a:t>dr</a:t>
            </a:r>
            <a:r>
              <a:rPr lang="uk-UA" altLang="uk-UA" b="1" dirty="0" err="1"/>
              <a:t>EdFl</a:t>
            </a:r>
            <a:r>
              <a:rPr lang="uk-UA" altLang="uk-UA" b="1" dirty="0"/>
              <a:t>()</a:t>
            </a:r>
            <a:r>
              <a:rPr lang="en-US" altLang="uk-UA" b="1" dirty="0"/>
              <a:t> - </a:t>
            </a:r>
            <a:r>
              <a:rPr lang="uk-UA" dirty="0"/>
              <a:t>виведення стану</a:t>
            </a:r>
            <a:r>
              <a:rPr lang="en-US" dirty="0"/>
              <a:t>.</a:t>
            </a:r>
          </a:p>
          <a:p>
            <a:pPr algn="ctr"/>
            <a:r>
              <a:rPr lang="uk-UA" dirty="0"/>
              <a:t>Ця функція </a:t>
            </a:r>
            <a:r>
              <a:rPr lang="uk-UA" altLang="uk-UA" dirty="0"/>
              <a:t>читає значення полів і виводить їх у зручному для користувача вигляді.</a:t>
            </a:r>
          </a:p>
          <a:p>
            <a:pPr algn="ctr"/>
            <a:r>
              <a:rPr lang="uk-UA" altLang="uk-UA" b="1" i="1" dirty="0" err="1">
                <a:solidFill>
                  <a:srgbClr val="FF0000"/>
                </a:solidFill>
              </a:rPr>
              <a:t>fls.sel</a:t>
            </a:r>
            <a:r>
              <a:rPr lang="uk-UA" altLang="uk-UA" b="1" i="1" dirty="0">
                <a:solidFill>
                  <a:srgbClr val="FF0000"/>
                </a:solidFill>
              </a:rPr>
              <a:t> ? "Так" : "Ні" </a:t>
            </a:r>
            <a:r>
              <a:rPr lang="uk-UA" altLang="uk-UA" dirty="0"/>
              <a:t>означає: </a:t>
            </a:r>
          </a:p>
          <a:p>
            <a:pPr algn="ctr"/>
            <a:r>
              <a:rPr lang="uk-UA" altLang="uk-UA" dirty="0"/>
              <a:t>якщо біт </a:t>
            </a:r>
            <a:r>
              <a:rPr lang="uk-UA" altLang="uk-UA" dirty="0" err="1"/>
              <a:t>sel</a:t>
            </a:r>
            <a:r>
              <a:rPr lang="uk-UA" altLang="uk-UA" dirty="0"/>
              <a:t> = </a:t>
            </a:r>
            <a:r>
              <a:rPr lang="uk-UA" altLang="uk-UA" b="1" dirty="0">
                <a:solidFill>
                  <a:srgbClr val="FF0000"/>
                </a:solidFill>
              </a:rPr>
              <a:t>1</a:t>
            </a:r>
            <a:r>
              <a:rPr lang="uk-UA" altLang="uk-UA" dirty="0"/>
              <a:t>, то виводиться "</a:t>
            </a:r>
            <a:r>
              <a:rPr lang="uk-UA" altLang="uk-UA" b="1" dirty="0">
                <a:solidFill>
                  <a:srgbClr val="FF0000"/>
                </a:solidFill>
              </a:rPr>
              <a:t>Так</a:t>
            </a:r>
            <a:r>
              <a:rPr lang="uk-UA" altLang="uk-UA" dirty="0"/>
              <a:t>", інакше — "Ні". </a:t>
            </a:r>
          </a:p>
        </p:txBody>
      </p:sp>
    </p:spTree>
    <p:extLst>
      <p:ext uri="{BB962C8B-B14F-4D97-AF65-F5344CB8AC3E}">
        <p14:creationId xmlns:p14="http://schemas.microsoft.com/office/powerpoint/2010/main" val="606844647"/>
      </p:ext>
    </p:extLst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280E8F-3901-DEBA-994F-5D4413C23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Код в середовищі </a:t>
            </a:r>
            <a:r>
              <a:rPr lang="en-US" dirty="0"/>
              <a:t>Code::</a:t>
            </a:r>
            <a:r>
              <a:rPr lang="en-US" dirty="0" err="1"/>
              <a:t>Bloks</a:t>
            </a:r>
            <a:endParaRPr lang="uk-UA" dirty="0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4237E22A-1CB9-4C48-C145-AEB0990BA9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695360"/>
            <a:ext cx="4838249" cy="4613959"/>
          </a:xfr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254B23A2-8133-03F2-4B04-E705C60FC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0215" y="1695360"/>
            <a:ext cx="4838249" cy="1231106"/>
          </a:xfrm>
          <a:prstGeom prst="rect">
            <a:avLst/>
          </a:pr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uk-UA" altLang="uk-UA" sz="1600" b="1" dirty="0" err="1"/>
              <a:t>SetConsoleCP</a:t>
            </a:r>
            <a:r>
              <a:rPr lang="uk-UA" altLang="uk-UA" sz="1600" b="1" dirty="0"/>
              <a:t>(1251)</a:t>
            </a:r>
            <a:r>
              <a:rPr lang="uk-UA" altLang="uk-UA" sz="1600" dirty="0"/>
              <a:t> та </a:t>
            </a:r>
            <a:r>
              <a:rPr lang="uk-UA" altLang="uk-UA" sz="1600" b="1" dirty="0" err="1"/>
              <a:t>SetConsoleOutputCP</a:t>
            </a:r>
            <a:r>
              <a:rPr lang="uk-UA" altLang="uk-UA" sz="1600" b="1" dirty="0"/>
              <a:t>(1251) </a:t>
            </a:r>
          </a:p>
          <a:p>
            <a:pPr algn="ctr"/>
            <a:r>
              <a:rPr lang="uk-UA" altLang="uk-UA" sz="1600" dirty="0"/>
              <a:t>встановлюють кодування </a:t>
            </a:r>
            <a:r>
              <a:rPr lang="uk-UA" altLang="uk-UA" sz="1600" b="1" dirty="0"/>
              <a:t>Windows-1251</a:t>
            </a:r>
            <a:r>
              <a:rPr lang="uk-UA" altLang="uk-UA" sz="1600" dirty="0"/>
              <a:t> (кирилиця), щоб </a:t>
            </a:r>
            <a:r>
              <a:rPr lang="uk-UA" altLang="uk-UA" sz="1600" dirty="0" err="1"/>
              <a:t>коректно</a:t>
            </a:r>
            <a:r>
              <a:rPr lang="uk-UA" altLang="uk-UA" sz="1600" dirty="0"/>
              <a:t> виводити/зчитувати українські символи в консолі Windows. 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B3D746A7-F443-DE19-2392-9D0386D92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2606" y="3096054"/>
            <a:ext cx="3233390" cy="765543"/>
          </a:xfrm>
          <a:prstGeom prst="borderCallout1">
            <a:avLst>
              <a:gd name="adj1" fmla="val 49641"/>
              <a:gd name="adj2" fmla="val -44"/>
              <a:gd name="adj3" fmla="val -25479"/>
              <a:gd name="adj4" fmla="val -67101"/>
            </a:avLst>
          </a:pr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uk-UA" altLang="uk-UA" sz="1600" dirty="0"/>
              <a:t>Всі біти </a:t>
            </a:r>
            <a:r>
              <a:rPr lang="uk-UA" altLang="uk-UA" sz="1600" dirty="0" err="1"/>
              <a:t>обнуляються</a:t>
            </a:r>
            <a:r>
              <a:rPr lang="uk-UA" altLang="uk-UA" sz="1600" dirty="0"/>
              <a:t> ({</a:t>
            </a:r>
            <a:r>
              <a:rPr lang="uk-UA" altLang="uk-UA" sz="1600" b="1" dirty="0">
                <a:solidFill>
                  <a:srgbClr val="FF0000"/>
                </a:solidFill>
              </a:rPr>
              <a:t>0</a:t>
            </a:r>
            <a:r>
              <a:rPr lang="uk-UA" altLang="uk-UA" sz="1600" dirty="0"/>
              <a:t>}), потім прапорці </a:t>
            </a:r>
            <a:r>
              <a:rPr lang="uk-UA" altLang="uk-UA" sz="1600" b="1" dirty="0" err="1">
                <a:solidFill>
                  <a:srgbClr val="FF0000"/>
                </a:solidFill>
              </a:rPr>
              <a:t>sel</a:t>
            </a:r>
            <a:r>
              <a:rPr lang="uk-UA" altLang="uk-UA" sz="1600" dirty="0"/>
              <a:t> і </a:t>
            </a:r>
            <a:r>
              <a:rPr lang="uk-UA" altLang="uk-UA" sz="1600" b="1" dirty="0" err="1">
                <a:solidFill>
                  <a:srgbClr val="FF0000"/>
                </a:solidFill>
              </a:rPr>
              <a:t>as</a:t>
            </a:r>
            <a:r>
              <a:rPr lang="uk-UA" altLang="uk-UA" sz="1600" dirty="0"/>
              <a:t> встановлюються в 1 (тобто "</a:t>
            </a:r>
            <a:r>
              <a:rPr lang="uk-UA" altLang="uk-UA" sz="1600" b="1" dirty="0" err="1">
                <a:solidFill>
                  <a:srgbClr val="FF0000"/>
                </a:solidFill>
              </a:rPr>
              <a:t>ввімкнено</a:t>
            </a:r>
            <a:r>
              <a:rPr lang="uk-UA" altLang="uk-UA" sz="1600" dirty="0"/>
              <a:t>"). </a:t>
            </a:r>
          </a:p>
        </p:txBody>
      </p:sp>
    </p:spTree>
    <p:extLst>
      <p:ext uri="{BB962C8B-B14F-4D97-AF65-F5344CB8AC3E}">
        <p14:creationId xmlns:p14="http://schemas.microsoft.com/office/powerpoint/2010/main" val="2958737091"/>
      </p:ext>
    </p:extLst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91A66-7DAF-E567-9A9A-7BA8677E8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 </a:t>
            </a:r>
            <a:r>
              <a:rPr lang="ru-RU" dirty="0" err="1"/>
              <a:t>тестування</a:t>
            </a:r>
            <a:endParaRPr lang="uk-UA" dirty="0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202BB2AE-95BC-1C81-C7B4-06DA59D37E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7704" y="1556792"/>
            <a:ext cx="5108359" cy="4924425"/>
          </a:xfrm>
        </p:spPr>
      </p:pic>
    </p:spTree>
    <p:extLst>
      <p:ext uri="{BB962C8B-B14F-4D97-AF65-F5344CB8AC3E}">
        <p14:creationId xmlns:p14="http://schemas.microsoft.com/office/powerpoint/2010/main" val="698780855"/>
      </p:ext>
    </p:extLst>
  </p:cSld>
  <p:clrMapOvr>
    <a:masterClrMapping/>
  </p:clrMapOvr>
  <p:transition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B00489-4D48-1827-EDF0-561D6C4D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Код в середовищі </a:t>
            </a:r>
            <a:r>
              <a:rPr lang="uk-UA" altLang="uk-UA" dirty="0" err="1"/>
              <a:t>OnlineGDB</a:t>
            </a:r>
            <a:endParaRPr lang="uk-UA" dirty="0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4CAEECF9-164E-4B0A-AB7B-1C589C1F05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04875" y="3076575"/>
            <a:ext cx="7334250" cy="3552825"/>
          </a:xfr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10C776EB-BDE9-A9BC-6180-CD1E7971F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5" y="1545225"/>
            <a:ext cx="7509732" cy="1200329"/>
          </a:xfrm>
          <a:prstGeom prst="rect">
            <a:avLst/>
          </a:prstGeom>
          <a:noFill/>
          <a:ln>
            <a:solidFill>
              <a:schemeClr val="tx1"/>
            </a:solidFill>
            <a:headEnd type="none" w="med" len="med"/>
            <a:tailEnd type="triangle" w="med" len="med"/>
          </a:ln>
        </p:spPr>
        <p:txBody>
          <a:bodyPr wrap="square">
            <a:spAutoFit/>
          </a:bodyPr>
          <a:lstStyle/>
          <a:p>
            <a:r>
              <a:rPr lang="uk-UA" altLang="uk-UA" dirty="0"/>
              <a:t>Середовище </a:t>
            </a:r>
            <a:r>
              <a:rPr lang="uk-UA" altLang="uk-UA" dirty="0" err="1">
                <a:hlinkClick r:id="rId4"/>
              </a:rPr>
              <a:t>OnlineGDB</a:t>
            </a:r>
            <a:r>
              <a:rPr lang="uk-UA" altLang="uk-UA" dirty="0"/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altLang="uk-UA" dirty="0"/>
              <a:t>не підтримує </a:t>
            </a:r>
            <a:r>
              <a:rPr lang="uk-UA" altLang="uk-UA" dirty="0" err="1"/>
              <a:t>windows.h</a:t>
            </a:r>
            <a:r>
              <a:rPr lang="uk-UA" altLang="uk-UA" dirty="0"/>
              <a:t>, </a:t>
            </a:r>
            <a:r>
              <a:rPr lang="uk-UA" altLang="uk-UA" dirty="0" err="1"/>
              <a:t>SetConsoleCP</a:t>
            </a:r>
            <a:r>
              <a:rPr lang="uk-UA" altLang="uk-UA" dirty="0"/>
              <a:t> та </a:t>
            </a:r>
            <a:r>
              <a:rPr lang="uk-UA" altLang="uk-UA" dirty="0" err="1"/>
              <a:t>SetConsoleOutputCP</a:t>
            </a:r>
            <a:endParaRPr lang="uk-UA" altLang="uk-UA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altLang="uk-UA" dirty="0"/>
              <a:t>не підтримує _</a:t>
            </a:r>
            <a:r>
              <a:rPr lang="uk-UA" altLang="uk-UA" dirty="0" err="1"/>
              <a:t>getch</a:t>
            </a:r>
            <a:r>
              <a:rPr lang="uk-UA" altLang="uk-UA" dirty="0"/>
              <a:t>() з </a:t>
            </a:r>
            <a:r>
              <a:rPr lang="uk-UA" altLang="uk-UA" dirty="0" err="1"/>
              <a:t>conio.h</a:t>
            </a:r>
            <a:endParaRPr lang="uk-UA" altLang="uk-UA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altLang="uk-UA" dirty="0"/>
              <a:t>працює з </a:t>
            </a:r>
            <a:r>
              <a:rPr lang="uk-UA" altLang="uk-UA" dirty="0" err="1"/>
              <a:t>scanf</a:t>
            </a:r>
            <a:r>
              <a:rPr lang="uk-UA" altLang="uk-UA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488210709"/>
      </p:ext>
    </p:extLst>
  </p:cSld>
  <p:clrMapOvr>
    <a:masterClrMapping/>
  </p:clrMapOvr>
  <p:transition>
    <p:blinds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1026C-2104-E620-726F-317ADA16E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Код і результати тестування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0517CAD7-A452-80B1-56C4-1C25BE75E8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91591" y="1484784"/>
            <a:ext cx="2812856" cy="4924425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F49DA17-48A5-F8F4-A3E6-BE168A287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3" y="1632993"/>
            <a:ext cx="5131842" cy="431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370398"/>
      </p:ext>
    </p:extLst>
  </p:cSld>
  <p:clrMapOvr>
    <a:masterClrMapping/>
  </p:clrMapOvr>
  <p:transition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CCB0808-B764-45E5-B59B-CD9401534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Дякую</a:t>
            </a:r>
            <a:r>
              <a:rPr lang="ru-RU" dirty="0"/>
              <a:t> за </a:t>
            </a:r>
            <a:r>
              <a:rPr lang="ru-RU" dirty="0" err="1"/>
              <a:t>увагу</a:t>
            </a:r>
            <a:r>
              <a:rPr lang="ru-RU"/>
              <a:t>!</a:t>
            </a:r>
            <a:endParaRPr lang="uk-UA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38D33C41-AE30-5BD1-5C54-2AA3BC698B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9378710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Тем_C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Тем_C" id="{F521BE1E-F1C8-4D09-AC17-1CCE849EB172}" vid="{5B60B2CA-5886-40EC-8944-9BF955B3CF60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Тем_C</Template>
  <TotalTime>888</TotalTime>
  <Words>910</Words>
  <Application>Microsoft Office PowerPoint</Application>
  <PresentationFormat>Екран (4:3)</PresentationFormat>
  <Paragraphs>121</Paragraphs>
  <Slides>8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4" baseType="lpstr">
      <vt:lpstr>Aptos</vt:lpstr>
      <vt:lpstr>Arial</vt:lpstr>
      <vt:lpstr>Arial Black</vt:lpstr>
      <vt:lpstr>Times New Roman</vt:lpstr>
      <vt:lpstr>Wingdings</vt:lpstr>
      <vt:lpstr>Тем_C</vt:lpstr>
      <vt:lpstr>Приклад виконання  (бітові поля)</vt:lpstr>
      <vt:lpstr>Приклад 1</vt:lpstr>
      <vt:lpstr>Код в середовищі Code::Bloks</vt:lpstr>
      <vt:lpstr>Код в середовищі Code::Bloks</vt:lpstr>
      <vt:lpstr>Результат тестування</vt:lpstr>
      <vt:lpstr>Код в середовищі OnlineGDB</vt:lpstr>
      <vt:lpstr>Код і результати тестування</vt:lpstr>
      <vt:lpstr>Дякую за увагу!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Бітові поля</dc:title>
  <dc:creator>Admin</dc:creator>
  <cp:lastModifiedBy>Ganna Weigang</cp:lastModifiedBy>
  <cp:revision>21</cp:revision>
  <dcterms:created xsi:type="dcterms:W3CDTF">2017-03-23T17:50:06Z</dcterms:created>
  <dcterms:modified xsi:type="dcterms:W3CDTF">2026-03-31T03:58:18Z</dcterms:modified>
</cp:coreProperties>
</file>